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680" r:id="rId3"/>
    <p:sldId id="259" r:id="rId4"/>
    <p:sldId id="600" r:id="rId5"/>
    <p:sldId id="657" r:id="rId6"/>
    <p:sldId id="648" r:id="rId7"/>
    <p:sldId id="348" r:id="rId8"/>
    <p:sldId id="666" r:id="rId9"/>
    <p:sldId id="676" r:id="rId10"/>
    <p:sldId id="667" r:id="rId11"/>
    <p:sldId id="675" r:id="rId12"/>
    <p:sldId id="349" r:id="rId13"/>
    <p:sldId id="350" r:id="rId14"/>
    <p:sldId id="351" r:id="rId15"/>
    <p:sldId id="352" r:id="rId16"/>
    <p:sldId id="663" r:id="rId17"/>
    <p:sldId id="664" r:id="rId18"/>
    <p:sldId id="665" r:id="rId19"/>
    <p:sldId id="339" r:id="rId20"/>
    <p:sldId id="257" r:id="rId21"/>
    <p:sldId id="261" r:id="rId22"/>
    <p:sldId id="260" r:id="rId23"/>
    <p:sldId id="337" r:id="rId24"/>
    <p:sldId id="340" r:id="rId25"/>
    <p:sldId id="338" r:id="rId26"/>
    <p:sldId id="330" r:id="rId27"/>
    <p:sldId id="342" r:id="rId28"/>
    <p:sldId id="343" r:id="rId29"/>
    <p:sldId id="679" r:id="rId30"/>
    <p:sldId id="273" r:id="rId31"/>
    <p:sldId id="347" r:id="rId32"/>
    <p:sldId id="346" r:id="rId33"/>
    <p:sldId id="681" r:id="rId34"/>
    <p:sldId id="662" r:id="rId35"/>
    <p:sldId id="670" r:id="rId36"/>
    <p:sldId id="671" r:id="rId37"/>
    <p:sldId id="669" r:id="rId38"/>
    <p:sldId id="673" r:id="rId39"/>
    <p:sldId id="668" r:id="rId40"/>
    <p:sldId id="672" r:id="rId41"/>
    <p:sldId id="336" r:id="rId42"/>
    <p:sldId id="678" r:id="rId4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E9A3"/>
    <a:srgbClr val="BC8F00"/>
    <a:srgbClr val="D6A300"/>
    <a:srgbClr val="FFE5F3"/>
    <a:srgbClr val="FFB3DB"/>
    <a:srgbClr val="1F5970"/>
    <a:srgbClr val="FF97CD"/>
    <a:srgbClr val="FF6DB9"/>
    <a:srgbClr val="FF4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633" autoAdjust="0"/>
  </p:normalViewPr>
  <p:slideViewPr>
    <p:cSldViewPr>
      <p:cViewPr varScale="1">
        <p:scale>
          <a:sx n="114" d="100"/>
          <a:sy n="114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6687311079996E-2"/>
          <c:y val="1.5956479272168107E-2"/>
          <c:w val="0.97655899465102103"/>
          <c:h val="0.83720617356892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Uninsured!$L$4</c:f>
              <c:strCache>
                <c:ptCount val="1"/>
                <c:pt idx="0">
                  <c:v>Total Screened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0">
              <a:solidFill>
                <a:schemeClr val="accent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Uninsured!$L$5:$L$9</c:f>
              <c:numCache>
                <c:formatCode>#,##0</c:formatCode>
                <c:ptCount val="5"/>
                <c:pt idx="0">
                  <c:v>9708</c:v>
                </c:pt>
                <c:pt idx="1">
                  <c:v>12509</c:v>
                </c:pt>
                <c:pt idx="2">
                  <c:v>6997</c:v>
                </c:pt>
                <c:pt idx="3">
                  <c:v>9964</c:v>
                </c:pt>
                <c:pt idx="4">
                  <c:v>10680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D-4CD5-B927-17C743758B02}"/>
            </c:ext>
          </c:extLst>
        </c:ser>
        <c:ser>
          <c:idx val="2"/>
          <c:order val="1"/>
          <c:tx>
            <c:strRef>
              <c:f>Uninsured!$M$4</c:f>
              <c:strCache>
                <c:ptCount val="1"/>
                <c:pt idx="0">
                  <c:v>Screened for Breast</c:v>
                </c:pt>
              </c:strCache>
            </c:strRef>
          </c:tx>
          <c:spPr>
            <a:solidFill>
              <a:srgbClr val="F7A3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Uninsured!$M$5:$M$9</c:f>
              <c:numCache>
                <c:formatCode>#,##0</c:formatCode>
                <c:ptCount val="5"/>
                <c:pt idx="0">
                  <c:v>8580</c:v>
                </c:pt>
                <c:pt idx="1">
                  <c:v>10041</c:v>
                </c:pt>
                <c:pt idx="2">
                  <c:v>5673</c:v>
                </c:pt>
                <c:pt idx="3">
                  <c:v>8823</c:v>
                </c:pt>
                <c:pt idx="4">
                  <c:v>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D-4CD5-B927-17C743758B02}"/>
            </c:ext>
          </c:extLst>
        </c:ser>
        <c:ser>
          <c:idx val="3"/>
          <c:order val="2"/>
          <c:tx>
            <c:strRef>
              <c:f>Uninsured!$N$4</c:f>
              <c:strCache>
                <c:ptCount val="1"/>
                <c:pt idx="0">
                  <c:v>Screened for Cervical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Uninsured!$N$5:$N$9</c:f>
              <c:numCache>
                <c:formatCode>#,##0</c:formatCode>
                <c:ptCount val="5"/>
                <c:pt idx="0">
                  <c:v>4315</c:v>
                </c:pt>
                <c:pt idx="1">
                  <c:v>5660</c:v>
                </c:pt>
                <c:pt idx="2">
                  <c:v>3500</c:v>
                </c:pt>
                <c:pt idx="3">
                  <c:v>4749</c:v>
                </c:pt>
                <c:pt idx="4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D-4CD5-B927-17C743758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623501744"/>
        <c:axId val="1623500912"/>
      </c:barChart>
      <c:catAx>
        <c:axId val="16235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0912"/>
        <c:crosses val="autoZero"/>
        <c:auto val="1"/>
        <c:lblAlgn val="ctr"/>
        <c:lblOffset val="100"/>
        <c:noMultiLvlLbl val="0"/>
      </c:catAx>
      <c:valAx>
        <c:axId val="1623500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35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'Region-2'!$C$16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rgbClr val="1739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'Region-2'!$D$16:$H$16</c:f>
              <c:numCache>
                <c:formatCode>General</c:formatCode>
                <c:ptCount val="5"/>
                <c:pt idx="0">
                  <c:v>216</c:v>
                </c:pt>
                <c:pt idx="1">
                  <c:v>221</c:v>
                </c:pt>
                <c:pt idx="2">
                  <c:v>112</c:v>
                </c:pt>
                <c:pt idx="3">
                  <c:v>178</c:v>
                </c:pt>
                <c:pt idx="4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5-43A4-A72E-6F01C3736704}"/>
            </c:ext>
          </c:extLst>
        </c:ser>
        <c:ser>
          <c:idx val="1"/>
          <c:order val="1"/>
          <c:tx>
            <c:strRef>
              <c:f>'Region-2'!$C$17</c:f>
              <c:strCache>
                <c:ptCount val="1"/>
                <c:pt idx="0">
                  <c:v>Elmore</c:v>
                </c:pt>
              </c:strCache>
            </c:strRef>
          </c:tx>
          <c:spPr>
            <a:solidFill>
              <a:srgbClr val="2E70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'Region-2'!$D$17:$H$17</c:f>
              <c:numCache>
                <c:formatCode>General</c:formatCode>
                <c:ptCount val="5"/>
                <c:pt idx="0">
                  <c:v>53</c:v>
                </c:pt>
                <c:pt idx="1">
                  <c:v>84</c:v>
                </c:pt>
                <c:pt idx="2">
                  <c:v>37</c:v>
                </c:pt>
                <c:pt idx="3">
                  <c:v>50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5-43A4-A72E-6F01C3736704}"/>
            </c:ext>
          </c:extLst>
        </c:ser>
        <c:ser>
          <c:idx val="2"/>
          <c:order val="2"/>
          <c:tx>
            <c:strRef>
              <c:f>'Region-2'!$C$18</c:f>
              <c:strCache>
                <c:ptCount val="1"/>
                <c:pt idx="0">
                  <c:v>Autauga</c:v>
                </c:pt>
              </c:strCache>
            </c:strRef>
          </c:tx>
          <c:spPr>
            <a:solidFill>
              <a:srgbClr val="3D95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'Region-2'!$D$18:$H$18</c:f>
              <c:numCache>
                <c:formatCode>General</c:formatCode>
                <c:ptCount val="5"/>
                <c:pt idx="0">
                  <c:v>49</c:v>
                </c:pt>
                <c:pt idx="1">
                  <c:v>53</c:v>
                </c:pt>
                <c:pt idx="2">
                  <c:v>33</c:v>
                </c:pt>
                <c:pt idx="3">
                  <c:v>25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5-43A4-A72E-6F01C3736704}"/>
            </c:ext>
          </c:extLst>
        </c:ser>
        <c:ser>
          <c:idx val="3"/>
          <c:order val="3"/>
          <c:tx>
            <c:strRef>
              <c:f>'Region-2'!$C$19</c:f>
              <c:strCache>
                <c:ptCount val="1"/>
                <c:pt idx="0">
                  <c:v>Pike</c:v>
                </c:pt>
              </c:strCache>
            </c:strRef>
          </c:tx>
          <c:spPr>
            <a:solidFill>
              <a:srgbClr val="47AF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'Region-2'!$D$19:$H$19</c:f>
              <c:numCache>
                <c:formatCode>General</c:formatCode>
                <c:ptCount val="5"/>
                <c:pt idx="0">
                  <c:v>42</c:v>
                </c:pt>
                <c:pt idx="1">
                  <c:v>34</c:v>
                </c:pt>
                <c:pt idx="2">
                  <c:v>38</c:v>
                </c:pt>
                <c:pt idx="3">
                  <c:v>28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5-43A4-A72E-6F01C3736704}"/>
            </c:ext>
          </c:extLst>
        </c:ser>
        <c:ser>
          <c:idx val="4"/>
          <c:order val="4"/>
          <c:tx>
            <c:strRef>
              <c:f>'Region-2'!$C$20</c:f>
              <c:strCache>
                <c:ptCount val="1"/>
                <c:pt idx="0">
                  <c:v>Crenshaw</c:v>
                </c:pt>
              </c:strCache>
            </c:strRef>
          </c:tx>
          <c:spPr>
            <a:solidFill>
              <a:srgbClr val="64C0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'Region-2'!$D$20:$H$20</c:f>
              <c:numCache>
                <c:formatCode>General</c:formatCode>
                <c:ptCount val="5"/>
                <c:pt idx="0">
                  <c:v>14</c:v>
                </c:pt>
                <c:pt idx="1">
                  <c:v>22</c:v>
                </c:pt>
                <c:pt idx="2">
                  <c:v>15</c:v>
                </c:pt>
                <c:pt idx="3">
                  <c:v>16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5-43A4-A72E-6F01C3736704}"/>
            </c:ext>
          </c:extLst>
        </c:ser>
        <c:ser>
          <c:idx val="5"/>
          <c:order val="5"/>
          <c:tx>
            <c:strRef>
              <c:f>'Region-2'!$C$21</c:f>
              <c:strCache>
                <c:ptCount val="1"/>
                <c:pt idx="0">
                  <c:v>Butler</c:v>
                </c:pt>
              </c:strCache>
            </c:strRef>
          </c:tx>
          <c:spPr>
            <a:solidFill>
              <a:srgbClr val="8FD1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'Region-2'!$D$21:$H$21</c:f>
              <c:numCache>
                <c:formatCode>General</c:formatCode>
                <c:ptCount val="5"/>
                <c:pt idx="0">
                  <c:v>12</c:v>
                </c:pt>
                <c:pt idx="1">
                  <c:v>23</c:v>
                </c:pt>
                <c:pt idx="2">
                  <c:v>24</c:v>
                </c:pt>
                <c:pt idx="3">
                  <c:v>18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B5-43A4-A72E-6F01C3736704}"/>
            </c:ext>
          </c:extLst>
        </c:ser>
        <c:ser>
          <c:idx val="6"/>
          <c:order val="6"/>
          <c:tx>
            <c:strRef>
              <c:f>'Region-2'!$C$22</c:f>
              <c:strCache>
                <c:ptCount val="1"/>
                <c:pt idx="0">
                  <c:v>Lowndes</c:v>
                </c:pt>
              </c:strCache>
            </c:strRef>
          </c:tx>
          <c:spPr>
            <a:solidFill>
              <a:srgbClr val="BEE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'Region-2'!$D$22:$H$22</c:f>
              <c:numCache>
                <c:formatCode>General</c:formatCode>
                <c:ptCount val="5"/>
                <c:pt idx="0">
                  <c:v>10</c:v>
                </c:pt>
                <c:pt idx="1">
                  <c:v>18</c:v>
                </c:pt>
                <c:pt idx="2">
                  <c:v>18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B5-43A4-A72E-6F01C3736704}"/>
            </c:ext>
          </c:extLst>
        </c:ser>
        <c:ser>
          <c:idx val="7"/>
          <c:order val="7"/>
          <c:tx>
            <c:strRef>
              <c:f>'Region-2'!$C$23</c:f>
              <c:strCache>
                <c:ptCount val="1"/>
                <c:pt idx="0">
                  <c:v>Bullock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'Region-2'!$D$23:$H$23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B5-43A4-A72E-6F01C373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558624"/>
        <c:axId val="2081566112"/>
      </c:barChart>
      <c:catAx>
        <c:axId val="20815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66112"/>
        <c:crosses val="autoZero"/>
        <c:auto val="1"/>
        <c:lblAlgn val="ctr"/>
        <c:lblOffset val="100"/>
        <c:noMultiLvlLbl val="0"/>
      </c:catAx>
      <c:valAx>
        <c:axId val="20815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55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064282218959914"/>
          <c:w val="0.99122807017543857"/>
          <c:h val="6.2408025268027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18965473983817E-2"/>
          <c:y val="2.9452879901566052E-2"/>
          <c:w val="0.96329856329769636"/>
          <c:h val="0.76892321765626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rgbClr val="7600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Sheet2!$C$2:$G$2</c:f>
              <c:numCache>
                <c:formatCode>General</c:formatCode>
                <c:ptCount val="5"/>
                <c:pt idx="0">
                  <c:v>423</c:v>
                </c:pt>
                <c:pt idx="1">
                  <c:v>495</c:v>
                </c:pt>
                <c:pt idx="2">
                  <c:v>245</c:v>
                </c:pt>
                <c:pt idx="3">
                  <c:v>371</c:v>
                </c:pt>
                <c:pt idx="4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8-4F28-BCBF-041F2A38D553}"/>
            </c:ext>
          </c:extLst>
        </c:ser>
        <c:ser>
          <c:idx val="1"/>
          <c:order val="1"/>
          <c:tx>
            <c:strRef>
              <c:f>Sheet2!$B$3</c:f>
              <c:strCache>
                <c:ptCount val="1"/>
                <c:pt idx="0">
                  <c:v>Autauga</c:v>
                </c:pt>
              </c:strCache>
            </c:strRef>
          </c:tx>
          <c:spPr>
            <a:solidFill>
              <a:srgbClr val="9600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Sheet2!$C$3:$G$3</c:f>
              <c:numCache>
                <c:formatCode>General</c:formatCode>
                <c:ptCount val="5"/>
                <c:pt idx="0">
                  <c:v>93</c:v>
                </c:pt>
                <c:pt idx="1">
                  <c:v>103</c:v>
                </c:pt>
                <c:pt idx="2">
                  <c:v>50</c:v>
                </c:pt>
                <c:pt idx="3">
                  <c:v>52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8-4F28-BCBF-041F2A38D553}"/>
            </c:ext>
          </c:extLst>
        </c:ser>
        <c:ser>
          <c:idx val="2"/>
          <c:order val="2"/>
          <c:tx>
            <c:strRef>
              <c:f>Sheet2!$B$4</c:f>
              <c:strCache>
                <c:ptCount val="1"/>
                <c:pt idx="0">
                  <c:v>Elmore</c:v>
                </c:pt>
              </c:strCache>
            </c:strRef>
          </c:tx>
          <c:spPr>
            <a:solidFill>
              <a:srgbClr val="BC00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Sheet2!$C$4:$G$4</c:f>
              <c:numCache>
                <c:formatCode>General</c:formatCode>
                <c:ptCount val="5"/>
                <c:pt idx="0">
                  <c:v>89</c:v>
                </c:pt>
                <c:pt idx="1">
                  <c:v>139</c:v>
                </c:pt>
                <c:pt idx="2">
                  <c:v>56</c:v>
                </c:pt>
                <c:pt idx="3">
                  <c:v>82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B8-4F28-BCBF-041F2A38D553}"/>
            </c:ext>
          </c:extLst>
        </c:ser>
        <c:ser>
          <c:idx val="3"/>
          <c:order val="3"/>
          <c:tx>
            <c:strRef>
              <c:f>Sheet2!$B$5</c:f>
              <c:strCache>
                <c:ptCount val="1"/>
                <c:pt idx="0">
                  <c:v>Pike</c:v>
                </c:pt>
              </c:strCache>
            </c:strRef>
          </c:tx>
          <c:spPr>
            <a:solidFill>
              <a:srgbClr val="C400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Sheet2!$C$5:$G$5</c:f>
              <c:numCache>
                <c:formatCode>General</c:formatCode>
                <c:ptCount val="5"/>
                <c:pt idx="0">
                  <c:v>70</c:v>
                </c:pt>
                <c:pt idx="1">
                  <c:v>67</c:v>
                </c:pt>
                <c:pt idx="2">
                  <c:v>61</c:v>
                </c:pt>
                <c:pt idx="3">
                  <c:v>60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B8-4F28-BCBF-041F2A38D553}"/>
            </c:ext>
          </c:extLst>
        </c:ser>
        <c:ser>
          <c:idx val="4"/>
          <c:order val="4"/>
          <c:tx>
            <c:strRef>
              <c:f>Sheet2!$B$6</c:f>
              <c:strCache>
                <c:ptCount val="1"/>
                <c:pt idx="0">
                  <c:v>Butler</c:v>
                </c:pt>
              </c:strCache>
            </c:strRef>
          </c:tx>
          <c:spPr>
            <a:solidFill>
              <a:srgbClr val="FF098A">
                <a:alpha val="9882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Sheet2!$C$6:$G$6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36</c:v>
                </c:pt>
                <c:pt idx="3">
                  <c:v>38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B8-4F28-BCBF-041F2A38D553}"/>
            </c:ext>
          </c:extLst>
        </c:ser>
        <c:ser>
          <c:idx val="5"/>
          <c:order val="5"/>
          <c:tx>
            <c:strRef>
              <c:f>Sheet2!$B$7</c:f>
              <c:strCache>
                <c:ptCount val="1"/>
                <c:pt idx="0">
                  <c:v>Lowndes</c:v>
                </c:pt>
              </c:strCache>
            </c:strRef>
          </c:tx>
          <c:spPr>
            <a:solidFill>
              <a:srgbClr val="FF4B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Sheet2!$C$7:$G$7</c:f>
              <c:numCache>
                <c:formatCode>General</c:formatCode>
                <c:ptCount val="5"/>
                <c:pt idx="0">
                  <c:v>26</c:v>
                </c:pt>
                <c:pt idx="1">
                  <c:v>40</c:v>
                </c:pt>
                <c:pt idx="2">
                  <c:v>31</c:v>
                </c:pt>
                <c:pt idx="3">
                  <c:v>43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B8-4F28-BCBF-041F2A38D553}"/>
            </c:ext>
          </c:extLst>
        </c:ser>
        <c:ser>
          <c:idx val="6"/>
          <c:order val="6"/>
          <c:tx>
            <c:strRef>
              <c:f>Sheet2!$B$8</c:f>
              <c:strCache>
                <c:ptCount val="1"/>
                <c:pt idx="0">
                  <c:v>Crenshaw</c:v>
                </c:pt>
              </c:strCache>
            </c:strRef>
          </c:tx>
          <c:spPr>
            <a:solidFill>
              <a:srgbClr val="FF85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Sheet2!$C$8:$G$8</c:f>
              <c:numCache>
                <c:formatCode>General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12</c:v>
                </c:pt>
                <c:pt idx="3">
                  <c:v>16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B8-4F28-BCBF-041F2A38D553}"/>
            </c:ext>
          </c:extLst>
        </c:ser>
        <c:ser>
          <c:idx val="7"/>
          <c:order val="7"/>
          <c:tx>
            <c:strRef>
              <c:f>Sheet2!$B$9</c:f>
              <c:strCache>
                <c:ptCount val="1"/>
                <c:pt idx="0">
                  <c:v>Bullock</c:v>
                </c:pt>
              </c:strCache>
            </c:strRef>
          </c:tx>
          <c:spPr>
            <a:solidFill>
              <a:srgbClr val="FFBDE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Sheet2!$C$9:$G$9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7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B8-4F28-BCBF-041F2A38D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270400"/>
        <c:axId val="1151269568"/>
      </c:barChart>
      <c:catAx>
        <c:axId val="11512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269568"/>
        <c:crosses val="autoZero"/>
        <c:auto val="1"/>
        <c:lblAlgn val="ctr"/>
        <c:lblOffset val="100"/>
        <c:noMultiLvlLbl val="0"/>
      </c:catAx>
      <c:valAx>
        <c:axId val="115126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2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1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A41D7E-9643-4966-B8F7-BA95DAA9D8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19838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64793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99938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2018: 399  2019: 459  2020: 282  2021: 330  2022: 388</a:t>
            </a:r>
            <a:r>
              <a:rPr lang="en-US" dirty="0"/>
              <a:t>   Avg: 372-394…8%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768  2019: 918  2020: 498  2021: 673  2022: 770   Avg: 725-782…..9%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Pierce, HPV Impact on Cervical Cancer</a:t>
            </a:r>
          </a:p>
          <a:p>
            <a:r>
              <a:rPr lang="en-US" dirty="0"/>
              <a:t>Become ABC Provider</a:t>
            </a:r>
          </a:p>
          <a:p>
            <a:r>
              <a:rPr lang="en-US" dirty="0"/>
              <a:t>Join Operation WIPEOUT: Vaccine, screening, and Appr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0BA35-1BFD-4AE4-AF13-65594F2860E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The Alabama average of 14.3%  below the poverty level is significantly worse than the US average of 10.2% for that age group. Likewise, the Alabama average of 11.3% with no insurance is significantly worse than the US average of 10.0% with no insurance for that age group.</a:t>
            </a:r>
          </a:p>
          <a:p>
            <a:pPr rtl="0"/>
            <a:endParaRPr lang="en-US" sz="1800" dirty="0">
              <a:solidFill>
                <a:srgbClr val="000000"/>
              </a:solidFill>
              <a:latin typeface="Helv"/>
            </a:endParaRP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Green means that Census Tract is at least better than the Alabama average, but does not necessarily mean it's good as it could still be worse than the national average.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Yellow means that Census Tract is the Alabama average or worse but not twice as worse. Keep in mind that means Yellow is also worse than the US.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Red means that Census Tract is more than twice as bad as the already terrible Alabama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84610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CFC1-0F2D-48E1-ABF9-E843FF82A05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-CDC provides funding to every state in the nation</a:t>
            </a:r>
          </a:p>
          <a:p>
            <a:r>
              <a:rPr lang="en-US" dirty="0"/>
              <a:t>-We</a:t>
            </a:r>
            <a:r>
              <a:rPr lang="en-US" baseline="0" dirty="0"/>
              <a:t> can print up eligibility guidelines to handout if you’d like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ADD-C490-42A9-BAEF-81D6E672924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6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04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866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0ACA-7720-4428-A3B1-93953E1E0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07845" y="-1944100"/>
            <a:ext cx="978812" cy="5702303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6430" y="163476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1E6-F4BF-4676-8552-02C4E56C3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476722"/>
            <a:ext cx="7977349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570010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01A-E010-405C-8D76-89DA697D6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822C-3715-464E-A6CA-0D3B962C7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B125-7623-4D27-BF0F-49BB66F93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194-1509-49A6-8426-1A3B08EBB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51A2-7965-41BE-8825-249AC0135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9693-1908-44C5-B1AE-696D388F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publichealth.gov/band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wright@adph.state.al.us" TargetMode="External"/><Relationship Id="rId4" Type="http://schemas.openxmlformats.org/officeDocument/2006/relationships/hyperlink" Target="mailto:Kelli.Hardy@adph.state.al.u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87" y="1524000"/>
            <a:ext cx="5825202" cy="2647689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Partnering to Eliminate Cervical Cancer in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9EEE-E283-444C-B81F-C4CEA155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34" y="5039360"/>
            <a:ext cx="5825202" cy="822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Nancy Wright</a:t>
            </a:r>
          </a:p>
          <a:p>
            <a:pPr algn="l"/>
            <a:r>
              <a:rPr lang="en-US" dirty="0"/>
              <a:t>Alabama Department of Public Health</a:t>
            </a:r>
          </a:p>
          <a:p>
            <a:pPr algn="l"/>
            <a:r>
              <a:rPr lang="en-US" dirty="0"/>
              <a:t>September 2023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A76C7-B0E2-4F36-A72F-CD220317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21" y="1371599"/>
            <a:ext cx="5486303" cy="487977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F0EE47-5B3A-49DD-9CD9-43B82A24D7C6}"/>
              </a:ext>
            </a:extLst>
          </p:cNvPr>
          <p:cNvSpPr/>
          <p:nvPr/>
        </p:nvSpPr>
        <p:spPr>
          <a:xfrm>
            <a:off x="3759191" y="1447800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</p:spTree>
    <p:extLst>
      <p:ext uri="{BB962C8B-B14F-4D97-AF65-F5344CB8AC3E}">
        <p14:creationId xmlns:p14="http://schemas.microsoft.com/office/powerpoint/2010/main" val="19317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304800" y="591775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ABF7C-CF88-44B1-8F3D-27CC3113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10296"/>
            <a:ext cx="426454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CCA-4200-4A0F-9C42-684654F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2023 HPV Vaccination Rates:</a:t>
            </a:r>
            <a:br>
              <a:rPr lang="en-US" dirty="0"/>
            </a:br>
            <a:r>
              <a:rPr lang="en-US" dirty="0"/>
              <a:t>9-19 Years of 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C0B835-034D-417A-9B00-3A389EB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364726"/>
              </p:ext>
            </p:extLst>
          </p:nvPr>
        </p:nvGraphicFramePr>
        <p:xfrm>
          <a:off x="381000" y="2233281"/>
          <a:ext cx="6781800" cy="344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82">
                  <a:extLst>
                    <a:ext uri="{9D8B030D-6E8A-4147-A177-3AD203B41FA5}">
                      <a16:colId xmlns:a16="http://schemas.microsoft.com/office/drawing/2014/main" val="158768287"/>
                    </a:ext>
                  </a:extLst>
                </a:gridCol>
                <a:gridCol w="3454718">
                  <a:extLst>
                    <a:ext uri="{9D8B030D-6E8A-4147-A177-3AD203B41FA5}">
                      <a16:colId xmlns:a16="http://schemas.microsoft.com/office/drawing/2014/main" val="2476965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01668922"/>
                    </a:ext>
                  </a:extLst>
                </a:gridCol>
              </a:tblGrid>
              <a:tr h="474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 Up-to-Date Vaccine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Autauga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7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Bullock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7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Crenshaw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7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10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Montgomery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6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5233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2182-07D1-4423-97C8-46C5AB3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281A-AB62-4FAE-9785-AAE5B955358F}"/>
              </a:ext>
            </a:extLst>
          </p:cNvPr>
          <p:cNvSpPr txBox="1"/>
          <p:nvPr/>
        </p:nvSpPr>
        <p:spPr>
          <a:xfrm>
            <a:off x="352927" y="579384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Rate: 27%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B39E5-011C-418A-AE39-ED43A2081831}"/>
              </a:ext>
            </a:extLst>
          </p:cNvPr>
          <p:cNvSpPr txBox="1"/>
          <p:nvPr/>
        </p:nvSpPr>
        <p:spPr>
          <a:xfrm>
            <a:off x="371375" y="6451492"/>
            <a:ext cx="606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IMMPRINT Data; January 1st– September 30th 2023</a:t>
            </a:r>
          </a:p>
        </p:txBody>
      </p:sp>
    </p:spTree>
    <p:extLst>
      <p:ext uri="{BB962C8B-B14F-4D97-AF65-F5344CB8AC3E}">
        <p14:creationId xmlns:p14="http://schemas.microsoft.com/office/powerpoint/2010/main" val="293740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26854-9361-4815-A6B1-D14D2E19BE32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2.2 per 100,000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441F93-E0BA-4067-A83E-EC86388D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4" y="1321521"/>
            <a:ext cx="5634502" cy="461486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4AD908-D2A7-46D0-905B-275134E34B9A}"/>
              </a:ext>
            </a:extLst>
          </p:cNvPr>
          <p:cNvSpPr/>
          <p:nvPr/>
        </p:nvSpPr>
        <p:spPr>
          <a:xfrm>
            <a:off x="3429000" y="1295400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9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422A0-9AA8-44AE-9D19-F94095A0CAB1}"/>
              </a:ext>
            </a:extLst>
          </p:cNvPr>
          <p:cNvSpPr txBox="1"/>
          <p:nvPr/>
        </p:nvSpPr>
        <p:spPr>
          <a:xfrm>
            <a:off x="533400" y="622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 7.4 per 100,000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13373-BCF6-4B8F-94A4-F5F557A4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00" y="1374444"/>
            <a:ext cx="5765197" cy="46894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5D33E1-9BBB-4621-8E9E-B0DC18A4711E}"/>
              </a:ext>
            </a:extLst>
          </p:cNvPr>
          <p:cNvSpPr/>
          <p:nvPr/>
        </p:nvSpPr>
        <p:spPr>
          <a:xfrm>
            <a:off x="3378191" y="1371600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77724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Cervical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767EA-C3F2-4985-BC73-01A8079C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61" y="1403814"/>
            <a:ext cx="5750897" cy="463755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EC2B50-D5F0-424F-961B-AF85FBBD7B0C}"/>
              </a:ext>
            </a:extLst>
          </p:cNvPr>
          <p:cNvSpPr/>
          <p:nvPr/>
        </p:nvSpPr>
        <p:spPr>
          <a:xfrm>
            <a:off x="3530591" y="1371600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0EF04-5812-4120-8E61-05976FA0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1" y="1295400"/>
            <a:ext cx="5539117" cy="451065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14BA1D-CFC8-451E-A155-65A3FE70E8E2}"/>
              </a:ext>
            </a:extLst>
          </p:cNvPr>
          <p:cNvSpPr/>
          <p:nvPr/>
        </p:nvSpPr>
        <p:spPr>
          <a:xfrm>
            <a:off x="3378191" y="1175213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354C4-88E8-4D52-9605-A7244FA0B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3579"/>
            <a:ext cx="5609566" cy="453778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96CF58-020B-4263-81D0-1EA699E4E4D4}"/>
              </a:ext>
            </a:extLst>
          </p:cNvPr>
          <p:cNvSpPr/>
          <p:nvPr/>
        </p:nvSpPr>
        <p:spPr>
          <a:xfrm>
            <a:off x="3429000" y="1447800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8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96850"/>
            <a:ext cx="78486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Breast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6716A-74F2-479D-98CD-2662A3AD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97" y="1501746"/>
            <a:ext cx="5725605" cy="45940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A1D6B-EEA5-48DA-8A45-C66B319382D6}"/>
              </a:ext>
            </a:extLst>
          </p:cNvPr>
          <p:cNvSpPr/>
          <p:nvPr/>
        </p:nvSpPr>
        <p:spPr>
          <a:xfrm>
            <a:off x="3301991" y="1556675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132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Alabama Breast and Cervical Cancer Early Detection Program (ABC)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r>
              <a:rPr lang="en-US" sz="2800" dirty="0"/>
              <a:t>Screening</a:t>
            </a:r>
          </a:p>
          <a:p>
            <a:r>
              <a:rPr lang="en-US" sz="2800" dirty="0"/>
              <a:t>Diagnostic Care</a:t>
            </a:r>
          </a:p>
          <a:p>
            <a:r>
              <a:rPr lang="en-US" sz="2800" dirty="0"/>
              <a:t>Treatment through Medicaid</a:t>
            </a:r>
          </a:p>
          <a:p>
            <a:r>
              <a:rPr lang="en-US" sz="2800" dirty="0"/>
              <a:t>No cost to the patient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Cancer:</a:t>
            </a:r>
            <a:br>
              <a:rPr lang="en-US" dirty="0"/>
            </a:br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Join Operation WIPE OUT</a:t>
            </a:r>
          </a:p>
          <a:p>
            <a:r>
              <a:rPr lang="en-US" sz="2400" dirty="0"/>
              <a:t>Assess Your Region’s Needs</a:t>
            </a:r>
          </a:p>
          <a:p>
            <a:r>
              <a:rPr lang="en-US" sz="2400" dirty="0"/>
              <a:t>Become an ABCCEDP Provider</a:t>
            </a:r>
          </a:p>
          <a:p>
            <a:r>
              <a:rPr lang="en-US" sz="2400" dirty="0"/>
              <a:t>Become an Advocate in Your Region</a:t>
            </a:r>
          </a:p>
        </p:txBody>
      </p:sp>
    </p:spTree>
    <p:extLst>
      <p:ext uri="{BB962C8B-B14F-4D97-AF65-F5344CB8AC3E}">
        <p14:creationId xmlns:p14="http://schemas.microsoft.com/office/powerpoint/2010/main" val="128625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1" y="78486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ABC Eligible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3025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Age 40-64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Income at or below 250% of Poverty Level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insurance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Underinsured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Screening for Some High-Risk Women Under Age 40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65+ Medicare Part A Only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How is the Program Funded?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5107" y="1676400"/>
            <a:ext cx="7693025" cy="3724275"/>
          </a:xfrm>
        </p:spPr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r>
              <a:rPr lang="en-US" sz="2800" dirty="0"/>
              <a:t>State of Alabama </a:t>
            </a:r>
          </a:p>
          <a:p>
            <a:r>
              <a:rPr lang="en-US" sz="2800" dirty="0"/>
              <a:t>Joy to Life Foundation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12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/>
          <a:lstStyle/>
          <a:p>
            <a:r>
              <a:rPr lang="en-US" dirty="0"/>
              <a:t>Who Provides the Medical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24000"/>
            <a:ext cx="7664463" cy="50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400+ contracted providers statewide</a:t>
            </a:r>
          </a:p>
          <a:p>
            <a:pPr lvl="1"/>
            <a:r>
              <a:rPr lang="en-US" sz="2400" dirty="0"/>
              <a:t>Primary Care Providers</a:t>
            </a:r>
          </a:p>
          <a:p>
            <a:pPr lvl="1"/>
            <a:r>
              <a:rPr lang="en-US" sz="2400" dirty="0"/>
              <a:t>Gynecologists</a:t>
            </a:r>
          </a:p>
          <a:p>
            <a:pPr lvl="1"/>
            <a:r>
              <a:rPr lang="en-US" sz="2400" dirty="0"/>
              <a:t>Radiologists</a:t>
            </a:r>
          </a:p>
          <a:p>
            <a:pPr lvl="1"/>
            <a:r>
              <a:rPr lang="en-US" sz="2400" dirty="0"/>
              <a:t>Mammogram facilities</a:t>
            </a:r>
          </a:p>
          <a:p>
            <a:pPr lvl="1"/>
            <a:r>
              <a:rPr lang="en-US" sz="2400" dirty="0"/>
              <a:t>Surgeons</a:t>
            </a:r>
          </a:p>
          <a:p>
            <a:pPr lvl="1"/>
            <a:r>
              <a:rPr lang="en-US" sz="2400" dirty="0"/>
              <a:t>FQHCs</a:t>
            </a:r>
          </a:p>
          <a:p>
            <a:r>
              <a:rPr lang="en-US" sz="2800" dirty="0"/>
              <a:t>County Health Departments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Reimbursement for Providers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769302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Medicare reimbursement rates</a:t>
            </a:r>
          </a:p>
          <a:p>
            <a:pPr lvl="1"/>
            <a:r>
              <a:rPr lang="en-US" sz="2400" dirty="0"/>
              <a:t>Office Visit					$84.67</a:t>
            </a:r>
          </a:p>
          <a:p>
            <a:pPr lvl="1"/>
            <a:r>
              <a:rPr lang="en-US" sz="2400" dirty="0"/>
              <a:t>Pap/HPV testing			$55.35</a:t>
            </a:r>
          </a:p>
          <a:p>
            <a:pPr lvl="1"/>
            <a:r>
              <a:rPr lang="en-US" sz="2400" dirty="0"/>
              <a:t>Genotyping (16/18)			$40.55</a:t>
            </a:r>
          </a:p>
          <a:p>
            <a:pPr lvl="1"/>
            <a:r>
              <a:rPr lang="en-US" sz="2400" dirty="0"/>
              <a:t>Colposcopy w/biopsy		$151.16</a:t>
            </a:r>
          </a:p>
          <a:p>
            <a:pPr lvl="1"/>
            <a:r>
              <a:rPr lang="en-US" sz="2400" dirty="0"/>
              <a:t>LEEP (Dx &amp; Tx)				$284.81</a:t>
            </a:r>
          </a:p>
          <a:p>
            <a:pPr lvl="1"/>
            <a:r>
              <a:rPr lang="en-US" sz="2400" dirty="0"/>
              <a:t>Mammogram				$117.47</a:t>
            </a:r>
          </a:p>
          <a:p>
            <a:pPr lvl="1"/>
            <a:r>
              <a:rPr lang="en-US" sz="2400" dirty="0"/>
              <a:t>Mammogram dx			$144.94</a:t>
            </a:r>
          </a:p>
          <a:p>
            <a:pPr lvl="1"/>
            <a:r>
              <a:rPr lang="en-US" sz="2400" dirty="0"/>
              <a:t>Ultrasound					$95.33</a:t>
            </a:r>
          </a:p>
          <a:p>
            <a:pPr lvl="1"/>
            <a:r>
              <a:rPr lang="en-US" sz="2400" dirty="0"/>
              <a:t>Biopsy						$54.32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Office Visit Reimbursement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9759" y="1600200"/>
            <a:ext cx="8099350" cy="4806288"/>
          </a:xfrm>
        </p:spPr>
        <p:txBody>
          <a:bodyPr>
            <a:normAutofit/>
          </a:bodyPr>
          <a:lstStyle/>
          <a:p>
            <a:r>
              <a:rPr lang="en-US" sz="2800" dirty="0"/>
              <a:t>Office Visit</a:t>
            </a:r>
          </a:p>
          <a:p>
            <a:pPr lvl="1"/>
            <a:r>
              <a:rPr lang="en-US" sz="2400" dirty="0"/>
              <a:t>Established (99213): 	$84.67</a:t>
            </a:r>
          </a:p>
          <a:p>
            <a:r>
              <a:rPr lang="en-US" sz="2800" dirty="0"/>
              <a:t>Pap/HPV Lab </a:t>
            </a:r>
          </a:p>
          <a:p>
            <a:pPr lvl="1"/>
            <a:r>
              <a:rPr lang="en-US" sz="2400" dirty="0"/>
              <a:t>Lab fee (88142): 		$20.26</a:t>
            </a:r>
          </a:p>
          <a:p>
            <a:pPr lvl="1"/>
            <a:r>
              <a:rPr lang="en-US" sz="2400" dirty="0"/>
              <a:t>Pap/HPV: (87624): 		$35.09		</a:t>
            </a:r>
            <a:r>
              <a:rPr lang="en-US" sz="2400" b="1" dirty="0"/>
              <a:t>$140.02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16/18 (87625): 	$40.55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5DFA0-4A1F-4F7F-A4D5-F48CC602B032}"/>
              </a:ext>
            </a:extLst>
          </p:cNvPr>
          <p:cNvCxnSpPr/>
          <p:nvPr/>
        </p:nvCxnSpPr>
        <p:spPr>
          <a:xfrm>
            <a:off x="1752600" y="43434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325A37-8D83-42DD-85E3-D0C6C552F6FA}"/>
              </a:ext>
            </a:extLst>
          </p:cNvPr>
          <p:cNvSpPr/>
          <p:nvPr/>
        </p:nvSpPr>
        <p:spPr>
          <a:xfrm>
            <a:off x="5606716" y="3581400"/>
            <a:ext cx="1318514" cy="731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Medicaid Treatment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4998" y="1488613"/>
            <a:ext cx="7518401" cy="4759787"/>
          </a:xfrm>
        </p:spPr>
        <p:txBody>
          <a:bodyPr>
            <a:normAutofit/>
          </a:bodyPr>
          <a:lstStyle/>
          <a:p>
            <a:r>
              <a:rPr lang="en-US" sz="2800" dirty="0"/>
              <a:t>Women Under 65 diagnosed with cancer</a:t>
            </a:r>
          </a:p>
          <a:p>
            <a:pPr lvl="1"/>
            <a:r>
              <a:rPr lang="en-US" sz="2400" dirty="0"/>
              <a:t>At/Below 250% poverty level</a:t>
            </a:r>
          </a:p>
          <a:p>
            <a:pPr lvl="1"/>
            <a:r>
              <a:rPr lang="en-US" sz="2400" dirty="0"/>
              <a:t>No Insurance</a:t>
            </a:r>
          </a:p>
          <a:p>
            <a:pPr lvl="1"/>
            <a:r>
              <a:rPr lang="en-US" sz="2400" dirty="0"/>
              <a:t>Under age 65</a:t>
            </a:r>
          </a:p>
          <a:p>
            <a:pPr lvl="1"/>
            <a:r>
              <a:rPr lang="en-US" sz="2400" dirty="0"/>
              <a:t>Live in Alabama</a:t>
            </a:r>
          </a:p>
          <a:p>
            <a:pPr lvl="1"/>
            <a:r>
              <a:rPr lang="en-US" sz="2400" dirty="0"/>
              <a:t>Legally in the U.S.</a:t>
            </a:r>
          </a:p>
          <a:p>
            <a:pPr lvl="1"/>
            <a:r>
              <a:rPr lang="en-US" sz="2400" dirty="0"/>
              <a:t>Documentation of Breast Cancer</a:t>
            </a:r>
          </a:p>
          <a:p>
            <a:pPr lvl="1"/>
            <a:r>
              <a:rPr lang="en-US" sz="2400" dirty="0"/>
              <a:t>Documentation of Pre- or Invasive Cervical Cancer</a:t>
            </a:r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25" y="567020"/>
            <a:ext cx="6850076" cy="13208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Advisory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28312"/>
              </p:ext>
            </p:extLst>
          </p:nvPr>
        </p:nvGraphicFramePr>
        <p:xfrm>
          <a:off x="685800" y="1447800"/>
          <a:ext cx="3048000" cy="4872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25277455"/>
                    </a:ext>
                  </a:extLst>
                </a:gridCol>
              </a:tblGrid>
              <a:tr h="2318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Warner Huh,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AL Birmingham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O’Neil Cancer Center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Donna Lynn Dyess,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 Surgeon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0978"/>
                  </a:ext>
                </a:extLst>
              </a:tr>
              <a:tr h="1024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Young Pierce,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3955"/>
                  </a:ext>
                </a:extLst>
              </a:tr>
              <a:tr h="670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Stephen Varner,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Obstetrics/Gynecology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7566"/>
                  </a:ext>
                </a:extLst>
              </a:tr>
              <a:tr h="210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60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4263"/>
              </p:ext>
            </p:extLst>
          </p:nvPr>
        </p:nvGraphicFramePr>
        <p:xfrm>
          <a:off x="4191000" y="1236381"/>
          <a:ext cx="3200400" cy="381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28937430"/>
                    </a:ext>
                  </a:extLst>
                </a:gridCol>
              </a:tblGrid>
              <a:tr h="169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81979"/>
                  </a:ext>
                </a:extLst>
              </a:tr>
              <a:tr h="2113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Gary Pugh,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Kaye Melnick, MSN, RN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Chief Nursing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8908"/>
                  </a:ext>
                </a:extLst>
              </a:tr>
              <a:tr h="86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Trina Simmons, NP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 Practitioner Director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002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68" y="6023893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pPr algn="ctr"/>
            <a:r>
              <a:rPr lang="en-US" dirty="0"/>
              <a:t>ABC Regional Data: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6B51-0A62-4527-B2B2-0710E050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/>
              <a:t>Autauga County</a:t>
            </a:r>
          </a:p>
          <a:p>
            <a:r>
              <a:rPr lang="en-US" sz="2400" dirty="0"/>
              <a:t>Bullock County </a:t>
            </a:r>
          </a:p>
          <a:p>
            <a:r>
              <a:rPr lang="en-US" sz="2400" dirty="0"/>
              <a:t>Butler County</a:t>
            </a:r>
          </a:p>
          <a:p>
            <a:r>
              <a:rPr lang="en-US" sz="2400" dirty="0"/>
              <a:t>Crenshaw County</a:t>
            </a:r>
          </a:p>
          <a:p>
            <a:r>
              <a:rPr lang="en-US" sz="2400" dirty="0"/>
              <a:t>Elmore County</a:t>
            </a:r>
          </a:p>
          <a:p>
            <a:r>
              <a:rPr lang="en-US" sz="2400" dirty="0"/>
              <a:t>Lowndes County</a:t>
            </a:r>
          </a:p>
          <a:p>
            <a:r>
              <a:rPr lang="en-US" sz="2400" dirty="0"/>
              <a:t>Montgomery County</a:t>
            </a:r>
          </a:p>
          <a:p>
            <a:r>
              <a:rPr lang="en-US" sz="2400" dirty="0"/>
              <a:t>Pike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4895"/>
            <a:ext cx="6477000" cy="14304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Screened by ABCCEDP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Alabama 2018 - 2022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871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Eligible: Women who have no insurance and with an income of &lt;= 250% of federal poverty level and 40-64 of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B30D4-8071-4B6B-97C8-9D74222E3D02}"/>
              </a:ext>
            </a:extLst>
          </p:cNvPr>
          <p:cNvSpPr txBox="1"/>
          <p:nvPr/>
        </p:nvSpPr>
        <p:spPr>
          <a:xfrm>
            <a:off x="2286000" y="590095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62,621 women ABC Eligible</a:t>
            </a: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2F7DAC-0637-4686-B3EF-52054164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19222"/>
              </p:ext>
            </p:extLst>
          </p:nvPr>
        </p:nvGraphicFramePr>
        <p:xfrm>
          <a:off x="381000" y="1981200"/>
          <a:ext cx="7010400" cy="40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2758FA-4133-4389-8FC9-90DB61EE2821}"/>
              </a:ext>
            </a:extLst>
          </p:cNvPr>
          <p:cNvSpPr txBox="1"/>
          <p:nvPr/>
        </p:nvSpPr>
        <p:spPr>
          <a:xfrm>
            <a:off x="5410200" y="1676400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Total Screened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Breast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Cervical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3B5D7-E6D6-4428-BEDA-9DC1799D660C}"/>
              </a:ext>
            </a:extLst>
          </p:cNvPr>
          <p:cNvSpPr/>
          <p:nvPr/>
        </p:nvSpPr>
        <p:spPr>
          <a:xfrm>
            <a:off x="5370897" y="1799924"/>
            <a:ext cx="77803" cy="8725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DF2CF-FCFD-4F17-98DE-382EBD0AD360}"/>
              </a:ext>
            </a:extLst>
          </p:cNvPr>
          <p:cNvSpPr/>
          <p:nvPr/>
        </p:nvSpPr>
        <p:spPr>
          <a:xfrm>
            <a:off x="5370097" y="2000450"/>
            <a:ext cx="77803" cy="87258"/>
          </a:xfrm>
          <a:prstGeom prst="rect">
            <a:avLst/>
          </a:prstGeom>
          <a:solidFill>
            <a:srgbClr val="F488BE"/>
          </a:solidFill>
          <a:ln>
            <a:solidFill>
              <a:srgbClr val="F48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6E955-CBE2-4914-BD68-B7F233EB2793}"/>
              </a:ext>
            </a:extLst>
          </p:cNvPr>
          <p:cNvSpPr/>
          <p:nvPr/>
        </p:nvSpPr>
        <p:spPr>
          <a:xfrm>
            <a:off x="5370097" y="2191350"/>
            <a:ext cx="77803" cy="872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86B0C2-68E9-4BC1-8165-356EA1DA7457}"/>
              </a:ext>
            </a:extLst>
          </p:cNvPr>
          <p:cNvSpPr/>
          <p:nvPr/>
        </p:nvSpPr>
        <p:spPr>
          <a:xfrm>
            <a:off x="6019800" y="5181600"/>
            <a:ext cx="1219200" cy="9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36" y="271899"/>
            <a:ext cx="7924800" cy="125210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Cervical Cancer Screening </a:t>
            </a:r>
            <a:br>
              <a:rPr lang="en-US" sz="3200" dirty="0"/>
            </a:br>
            <a:r>
              <a:rPr lang="en-US" sz="3200" dirty="0"/>
              <a:t>2018 -2022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01A88-77FE-4CFB-95D2-45C27920B1C6}"/>
              </a:ext>
            </a:extLst>
          </p:cNvPr>
          <p:cNvSpPr txBox="1"/>
          <p:nvPr/>
        </p:nvSpPr>
        <p:spPr>
          <a:xfrm>
            <a:off x="457200" y="62783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8% of State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D110AD-A943-4E83-99F5-70C13C81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29754"/>
              </p:ext>
            </p:extLst>
          </p:nvPr>
        </p:nvGraphicFramePr>
        <p:xfrm>
          <a:off x="76200" y="15240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D799594-AF28-4B8E-83D9-2B8813BFD632}"/>
              </a:ext>
            </a:extLst>
          </p:cNvPr>
          <p:cNvSpPr/>
          <p:nvPr/>
        </p:nvSpPr>
        <p:spPr>
          <a:xfrm>
            <a:off x="5334000" y="1600200"/>
            <a:ext cx="2286000" cy="403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3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HPV Vaccination</a:t>
            </a:r>
          </a:p>
          <a:p>
            <a:r>
              <a:rPr lang="en-US" sz="2400" dirty="0"/>
              <a:t>Cervical Cancer Screening</a:t>
            </a:r>
          </a:p>
          <a:p>
            <a:r>
              <a:rPr lang="en-US" sz="2400" dirty="0"/>
              <a:t>Appropriate Follow-up</a:t>
            </a:r>
          </a:p>
          <a:p>
            <a:r>
              <a:rPr lang="en-US" sz="2400" dirty="0"/>
              <a:t>Timely Treatment</a:t>
            </a:r>
          </a:p>
        </p:txBody>
      </p:sp>
    </p:spTree>
    <p:extLst>
      <p:ext uri="{BB962C8B-B14F-4D97-AF65-F5344CB8AC3E}">
        <p14:creationId xmlns:p14="http://schemas.microsoft.com/office/powerpoint/2010/main" val="318077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0266"/>
            <a:ext cx="7173687" cy="10379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Cervical Cancer &amp; Pre-Cancer Detected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2018 - 2022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67BB91-2EDE-4C1E-8525-A73EFA1B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29313"/>
              </p:ext>
            </p:extLst>
          </p:nvPr>
        </p:nvGraphicFramePr>
        <p:xfrm>
          <a:off x="380997" y="1164218"/>
          <a:ext cx="6945090" cy="546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490">
                  <a:extLst>
                    <a:ext uri="{9D8B030D-6E8A-4147-A177-3AD203B41FA5}">
                      <a16:colId xmlns:a16="http://schemas.microsoft.com/office/drawing/2014/main" val="1411764390"/>
                    </a:ext>
                  </a:extLst>
                </a:gridCol>
                <a:gridCol w="1537525">
                  <a:extLst>
                    <a:ext uri="{9D8B030D-6E8A-4147-A177-3AD203B41FA5}">
                      <a16:colId xmlns:a16="http://schemas.microsoft.com/office/drawing/2014/main" val="750448588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3117993910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1160350465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2411937138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3392157205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1037660277"/>
                    </a:ext>
                  </a:extLst>
                </a:gridCol>
              </a:tblGrid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355402454"/>
                  </a:ext>
                </a:extLst>
              </a:tr>
              <a:tr h="257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Autauga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780652522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242079358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Bullock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284570005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85953280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Butler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72946186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907918989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Crenshaw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96829768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4062047244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Elmore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405980582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233753153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Lowndes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331319610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137336134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Mongomery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876700042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437682147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Pike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324555458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680031276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100725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Alabama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26095002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540373564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% 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696987217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% 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4536249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30A963C-E7DF-4716-90B5-C1C96F214FF9}"/>
              </a:ext>
            </a:extLst>
          </p:cNvPr>
          <p:cNvSpPr/>
          <p:nvPr/>
        </p:nvSpPr>
        <p:spPr>
          <a:xfrm>
            <a:off x="6324600" y="998625"/>
            <a:ext cx="1219200" cy="571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2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120-8A36-4049-A0E9-EB324E36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Colposcopies in Alabama: 2022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953" y="5791200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Alabama:	 	762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631E4-DAF9-4C9E-A538-6DB61633D50C}"/>
              </a:ext>
            </a:extLst>
          </p:cNvPr>
          <p:cNvSpPr txBox="1"/>
          <p:nvPr/>
        </p:nvSpPr>
        <p:spPr>
          <a:xfrm>
            <a:off x="591953" y="1930400"/>
            <a:ext cx="42672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Bullock CHD					2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Butler CHD					30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Troy Regional MC				79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Alabama Pathology Associates	61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Baptist Health 					11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HSI - River Region Health Center	4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Jackson Hospital &amp; Clinic, Inc.		1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MCHD						178</a:t>
            </a: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							366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5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28"/>
            <a:ext cx="7239000" cy="13685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</a:t>
            </a:r>
            <a:r>
              <a:rPr lang="en-US" dirty="0"/>
              <a:t>Screening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EB35A1-D5EC-457C-BCA4-E60AD4A6767C}"/>
              </a:ext>
            </a:extLst>
          </p:cNvPr>
          <p:cNvSpPr/>
          <p:nvPr/>
        </p:nvSpPr>
        <p:spPr>
          <a:xfrm>
            <a:off x="5859381" y="1876125"/>
            <a:ext cx="1913019" cy="333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472E3A2-0B9A-4B9B-B090-2F8397523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48518"/>
              </p:ext>
            </p:extLst>
          </p:nvPr>
        </p:nvGraphicFramePr>
        <p:xfrm>
          <a:off x="0" y="1726437"/>
          <a:ext cx="7612781" cy="388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B9098A-FA69-47AA-8D36-794FAD8F8D36}"/>
              </a:ext>
            </a:extLst>
          </p:cNvPr>
          <p:cNvSpPr txBox="1"/>
          <p:nvPr/>
        </p:nvSpPr>
        <p:spPr>
          <a:xfrm>
            <a:off x="457200" y="62783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9% of State</a:t>
            </a:r>
          </a:p>
        </p:txBody>
      </p:sp>
    </p:spTree>
    <p:extLst>
      <p:ext uri="{BB962C8B-B14F-4D97-AF65-F5344CB8AC3E}">
        <p14:creationId xmlns:p14="http://schemas.microsoft.com/office/powerpoint/2010/main" val="1621139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1" cy="1371600"/>
          </a:xfrm>
        </p:spPr>
        <p:txBody>
          <a:bodyPr/>
          <a:lstStyle/>
          <a:p>
            <a:r>
              <a:rPr lang="en-US" dirty="0"/>
              <a:t>Breast Cancer Cases Detected </a:t>
            </a:r>
            <a:br>
              <a:rPr lang="en-US" dirty="0"/>
            </a:br>
            <a:r>
              <a:rPr lang="en-US" dirty="0"/>
              <a:t>2018-2022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CD518CD-8451-48E3-9087-468EC5623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463743"/>
              </p:ext>
            </p:extLst>
          </p:nvPr>
        </p:nvGraphicFramePr>
        <p:xfrm>
          <a:off x="661987" y="1570430"/>
          <a:ext cx="634841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135345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0667273"/>
                    </a:ext>
                  </a:extLst>
                </a:gridCol>
                <a:gridCol w="964407">
                  <a:extLst>
                    <a:ext uri="{9D8B030D-6E8A-4147-A177-3AD203B41FA5}">
                      <a16:colId xmlns:a16="http://schemas.microsoft.com/office/drawing/2014/main" val="733564025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717142848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2837504289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211910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5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Bullock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74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Butler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4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Crenshaw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30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Elmore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34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63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Montgomery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87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73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84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84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27420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74A1B14-2745-4C94-89B3-61C70488F137}"/>
              </a:ext>
            </a:extLst>
          </p:cNvPr>
          <p:cNvSpPr/>
          <p:nvPr/>
        </p:nvSpPr>
        <p:spPr>
          <a:xfrm>
            <a:off x="5867400" y="1295401"/>
            <a:ext cx="1295399" cy="4724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C6D4-11D7-49B3-BB7C-292567E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Department of Public Health and Colposcopies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825A-0E55-421C-9DC7-164BED1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0560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Nurse Practitioners (NP) certified for colposcopy</a:t>
            </a:r>
          </a:p>
          <a:p>
            <a:r>
              <a:rPr lang="en-US" sz="2400" dirty="0"/>
              <a:t>NPs supported by Medical Officer for Family Health Services</a:t>
            </a:r>
          </a:p>
          <a:p>
            <a:r>
              <a:rPr lang="en-US" sz="2400" dirty="0"/>
              <a:t>One NP per six Districts</a:t>
            </a:r>
          </a:p>
          <a:p>
            <a:r>
              <a:rPr lang="en-US" sz="2400" dirty="0"/>
              <a:t>Travel to health departments within Districts to provide colposcopy statewide</a:t>
            </a:r>
          </a:p>
          <a:p>
            <a:r>
              <a:rPr lang="en-US" sz="2400" dirty="0"/>
              <a:t>823 performed this FY (Last FY 23)</a:t>
            </a:r>
          </a:p>
          <a:p>
            <a:r>
              <a:rPr lang="en-US" sz="2400" dirty="0"/>
              <a:t>72% Show rate</a:t>
            </a:r>
          </a:p>
          <a:p>
            <a:r>
              <a:rPr lang="en-US" sz="2400" dirty="0"/>
              <a:t>24% High grade result</a:t>
            </a:r>
          </a:p>
        </p:txBody>
      </p:sp>
    </p:spTree>
    <p:extLst>
      <p:ext uri="{BB962C8B-B14F-4D97-AF65-F5344CB8AC3E}">
        <p14:creationId xmlns:p14="http://schemas.microsoft.com/office/powerpoint/2010/main" val="244536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8D7FF-9DF3-4E3D-9AAA-6DEF6870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6438900" cy="466322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0198550-9C4C-4BC5-AAC9-2845274F86B9}"/>
              </a:ext>
            </a:extLst>
          </p:cNvPr>
          <p:cNvSpPr/>
          <p:nvPr/>
        </p:nvSpPr>
        <p:spPr>
          <a:xfrm>
            <a:off x="3429000" y="1600200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4388"/>
            <a:ext cx="6347714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7AD3-6B6E-408E-A032-15D1413D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195476"/>
            <a:ext cx="3886200" cy="53268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Autauga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HSI: Autaugaville Family Hlth Ctr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Bullock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CHD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Butler CHD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Crenshaw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SARHA – Dozier Family Hlth Ctr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Elmore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HSI – Eclectic Family Health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Tallassee Family Care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Lowndes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HSI-Hayneville Family Health Ctr</a:t>
            </a:r>
          </a:p>
          <a:p>
            <a:pPr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rtl="0">
              <a:spcBef>
                <a:spcPts val="0"/>
              </a:spcBef>
              <a:buNone/>
            </a:pPr>
            <a:endParaRPr lang="en-US" sz="2000" b="0" i="0" u="none" strike="noStrik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46C1F-DB29-46A9-8560-B85E0291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1195476"/>
            <a:ext cx="4038600" cy="47790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Montgomery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 – Chisholm Family Hlth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 – Gateway Family Hlth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 – Mtgy East Family Hlth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 – Mtgy Primary Hlth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 – Ramer Family Hlth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HSI – River Region Hlth Ctr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Medical Outreach Ministries</a:t>
            </a:r>
          </a:p>
          <a:p>
            <a:pPr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Pike CHD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SARHA Doctors Center</a:t>
            </a:r>
          </a:p>
          <a:p>
            <a:pPr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287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F36B3-2B59-49DE-89B1-E91969E6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3" y="1752600"/>
            <a:ext cx="6114988" cy="4262437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F82035-1C08-462A-A47D-D802D08E4195}"/>
              </a:ext>
            </a:extLst>
          </p:cNvPr>
          <p:cNvSpPr/>
          <p:nvPr/>
        </p:nvSpPr>
        <p:spPr>
          <a:xfrm>
            <a:off x="3534075" y="1650074"/>
            <a:ext cx="2413009" cy="2280113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F37013-AE64-4236-9774-37482D890B57}"/>
              </a:ext>
            </a:extLst>
          </p:cNvPr>
          <p:cNvSpPr/>
          <p:nvPr/>
        </p:nvSpPr>
        <p:spPr>
          <a:xfrm>
            <a:off x="3876614" y="3200400"/>
            <a:ext cx="161986" cy="152400"/>
          </a:xfrm>
          <a:prstGeom prst="ellipse">
            <a:avLst/>
          </a:prstGeom>
          <a:solidFill>
            <a:srgbClr val="D6A3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603D-0B08-4CCD-A498-7470616B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600200"/>
            <a:ext cx="3276600" cy="44411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Prattville Imaging Center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Regional MC of Central AL / LV Stabler (Butler)</a:t>
            </a:r>
          </a:p>
          <a:p>
            <a:r>
              <a:rPr lang="en-US" sz="2000" dirty="0">
                <a:solidFill>
                  <a:schemeClr val="tx1"/>
                </a:solidFill>
              </a:rPr>
              <a:t>Elmore Community Hsp (Elmore/Autauga)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Community Hospital, Inc. (Elmore/Tallapoosa)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30CFF7-6DF3-43BA-9487-91BF98238A57}"/>
              </a:ext>
            </a:extLst>
          </p:cNvPr>
          <p:cNvSpPr txBox="1">
            <a:spLocks/>
          </p:cNvSpPr>
          <p:nvPr/>
        </p:nvSpPr>
        <p:spPr>
          <a:xfrm>
            <a:off x="3948768" y="1597887"/>
            <a:ext cx="3276600" cy="444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Jackson Imaging Center (Montgomery)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Bpt Medical Center East (Montgomery)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Bpt Medical Center South (Montgomery)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Troy Regional Medical Ctr (Pike)</a:t>
            </a:r>
          </a:p>
        </p:txBody>
      </p:sp>
    </p:spTree>
    <p:extLst>
      <p:ext uri="{BB962C8B-B14F-4D97-AF65-F5344CB8AC3E}">
        <p14:creationId xmlns:p14="http://schemas.microsoft.com/office/powerpoint/2010/main" val="1908268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7818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 Diagnostic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93C8C-3242-4C12-8769-FF6143DB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1254"/>
            <a:ext cx="5967413" cy="432123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E1A7B-5F21-48AA-AC88-82ADE9C9240D}"/>
              </a:ext>
            </a:extLst>
          </p:cNvPr>
          <p:cNvSpPr/>
          <p:nvPr/>
        </p:nvSpPr>
        <p:spPr>
          <a:xfrm>
            <a:off x="3429000" y="1633749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D3822-1438-4693-87E9-0D814EFBD1A6}"/>
              </a:ext>
            </a:extLst>
          </p:cNvPr>
          <p:cNvSpPr/>
          <p:nvPr/>
        </p:nvSpPr>
        <p:spPr>
          <a:xfrm>
            <a:off x="3810000" y="3124200"/>
            <a:ext cx="161986" cy="152400"/>
          </a:xfrm>
          <a:prstGeom prst="ellipse">
            <a:avLst/>
          </a:prstGeom>
          <a:solidFill>
            <a:srgbClr val="FFFFA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567D3-E46E-4679-B3C0-A876811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Organization</a:t>
            </a:r>
            <a:br>
              <a:rPr lang="en-US" dirty="0"/>
            </a:br>
            <a:r>
              <a:rPr lang="en-US" dirty="0"/>
              <a:t>Global call to Action to Eliminate Cervical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DD238-5AC3-4C71-9C3A-E4BFF425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7308917" cy="2342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07DAFA-2D7B-48B5-9A29-E710F70616FC}"/>
              </a:ext>
            </a:extLst>
          </p:cNvPr>
          <p:cNvSpPr txBox="1"/>
          <p:nvPr/>
        </p:nvSpPr>
        <p:spPr>
          <a:xfrm>
            <a:off x="304800" y="2667000"/>
            <a:ext cx="730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4 Key Strategies:</a:t>
            </a:r>
          </a:p>
        </p:txBody>
      </p:sp>
    </p:spTree>
    <p:extLst>
      <p:ext uri="{BB962C8B-B14F-4D97-AF65-F5344CB8AC3E}">
        <p14:creationId xmlns:p14="http://schemas.microsoft.com/office/powerpoint/2010/main" val="1331310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15" y="337781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Diagnostic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CA34-89C5-4E63-97F2-2AE31CD0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246125" cy="3276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Bullock CHD</a:t>
            </a:r>
          </a:p>
          <a:p>
            <a:r>
              <a:rPr lang="en-US" sz="2000" dirty="0">
                <a:solidFill>
                  <a:schemeClr val="tx1"/>
                </a:solidFill>
              </a:rPr>
              <a:t>Butler CHD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Prattville Imaging Center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Elmore Community Hsp (Elmore/Autauga)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Community Hospital, Inc. (Elmore/Tallapoosa)</a:t>
            </a:r>
          </a:p>
          <a:p>
            <a:r>
              <a:rPr lang="en-US" sz="2000" dirty="0">
                <a:solidFill>
                  <a:schemeClr val="tx1"/>
                </a:solidFill>
              </a:rPr>
              <a:t>Troy Regional Medical Ctr (Pike)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0" i="0" u="none" strike="noStrike" baseline="0" dirty="0">
              <a:solidFill>
                <a:srgbClr val="0000FF"/>
              </a:solidFill>
            </a:endParaRPr>
          </a:p>
          <a:p>
            <a:pPr rtl="0"/>
            <a:endParaRPr lang="en-US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BAA67-863D-417E-83F1-ABF2650E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9072" y="1295400"/>
            <a:ext cx="3088110" cy="252582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Jackson Imaging Center (Montgomery)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Bpt Medical Center East (Montgomery)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Bpt Medical Center South (Montgomery)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Alabama Pathology Associates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Montgomery CHD</a:t>
            </a:r>
          </a:p>
          <a:p>
            <a:pPr rtl="0"/>
            <a:endParaRPr lang="en-US" sz="2000" b="0" i="0" u="none" strike="noStrike" baseline="0" dirty="0">
              <a:solidFill>
                <a:srgbClr val="0000FF"/>
              </a:solidFill>
              <a:latin typeface="Helv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4900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Hotline: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https://www.alabamapublichealth.gov/bandc/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Medicaid Treatment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Kelli Hardy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334-206-2976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Kelli.Hardy@adph.state.al.us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Contracts/More Information: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Nancy Wright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334-206-5851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Nancy.wright@adph.state.al.us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038600"/>
            <a:ext cx="7772400" cy="1047489"/>
          </a:xfr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Evaluation in your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packet or through the link in the Zoom Chat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F7D5-1818-40FF-87D7-2409A63D4152}"/>
              </a:ext>
            </a:extLst>
          </p:cNvPr>
          <p:cNvSpPr txBox="1"/>
          <p:nvPr/>
        </p:nvSpPr>
        <p:spPr>
          <a:xfrm>
            <a:off x="1981200" y="1981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for Attending!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932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588-8537-4761-9E8F-01CFAA0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 Conference: </a:t>
            </a:r>
            <a:br>
              <a:rPr lang="en-US" dirty="0"/>
            </a:br>
            <a:r>
              <a:rPr lang="en-US" dirty="0"/>
              <a:t>Action Plan to Eliminate </a:t>
            </a:r>
            <a:br>
              <a:rPr lang="en-US" dirty="0"/>
            </a:br>
            <a:r>
              <a:rPr lang="en-US" dirty="0"/>
              <a:t>Cervical Cancer in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CCD1F-B3C2-447F-96A7-99F7F6B2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4" y="2298731"/>
            <a:ext cx="3241829" cy="1833531"/>
          </a:xfrm>
          <a:prstGeom prst="rect">
            <a:avLst/>
          </a:prstGeom>
        </p:spPr>
      </p:pic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BD0EB9B-8808-4DC1-B95B-EFFA8BD4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10" y="2298731"/>
            <a:ext cx="23155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E1EE9-F0AF-4543-AA7C-823F24B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40" y="1563060"/>
            <a:ext cx="6181784" cy="1369936"/>
          </a:xfrm>
        </p:spPr>
        <p:txBody>
          <a:bodyPr/>
          <a:lstStyle/>
          <a:p>
            <a:r>
              <a:rPr lang="en-US" dirty="0"/>
              <a:t>Operation WIPE OUT </a:t>
            </a:r>
            <a:br>
              <a:rPr lang="en-US" dirty="0"/>
            </a:br>
            <a:r>
              <a:rPr lang="en-US" dirty="0"/>
              <a:t>Cervical Cancer Alabama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8B9EE-88CD-4489-A3E4-063E43ED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41" y="3679154"/>
            <a:ext cx="5418346" cy="645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Alabama is the 1</a:t>
            </a:r>
            <a:r>
              <a:rPr lang="en-US" baseline="30000" dirty="0"/>
              <a:t>st</a:t>
            </a:r>
            <a:r>
              <a:rPr lang="en-US" dirty="0"/>
              <a:t> State in the Nation to Announce a Statewide Effort to Eliminate Cervical Cancer in Alabama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92216D-8D77-4F29-9FA7-77B9A3B25007}"/>
              </a:ext>
            </a:extLst>
          </p:cNvPr>
          <p:cNvSpPr txBox="1">
            <a:spLocks/>
          </p:cNvSpPr>
          <p:nvPr/>
        </p:nvSpPr>
        <p:spPr>
          <a:xfrm>
            <a:off x="546819" y="4132052"/>
            <a:ext cx="5418346" cy="381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18116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2970974"/>
            <a:ext cx="6946605" cy="1341502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Autauga, Bullock, Butler, Crenshaw, Elmore, Lowndes, Montgomery,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Pike County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Regional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77" y="6116320"/>
            <a:ext cx="8382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dirty="0"/>
              <a:t>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952"/>
            <a:ext cx="481399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876" y="609600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622392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ABF79-1CD6-478A-9196-753227D24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02" y="1556675"/>
            <a:ext cx="5356374" cy="466725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733EDFA-6844-4E16-9ECC-412810C9821D}"/>
              </a:ext>
            </a:extLst>
          </p:cNvPr>
          <p:cNvSpPr/>
          <p:nvPr/>
        </p:nvSpPr>
        <p:spPr>
          <a:xfrm>
            <a:off x="3301991" y="1556675"/>
            <a:ext cx="2413009" cy="2253787"/>
          </a:xfrm>
          <a:custGeom>
            <a:avLst/>
            <a:gdLst>
              <a:gd name="connsiteX0" fmla="*/ 125986 w 2282045"/>
              <a:gd name="connsiteY0" fmla="*/ 32651 h 2361965"/>
              <a:gd name="connsiteX1" fmla="*/ 1714154 w 2282045"/>
              <a:gd name="connsiteY1" fmla="*/ 23026 h 2361965"/>
              <a:gd name="connsiteX2" fmla="*/ 1733405 w 2282045"/>
              <a:gd name="connsiteY2" fmla="*/ 119279 h 2361965"/>
              <a:gd name="connsiteX3" fmla="*/ 1868159 w 2282045"/>
              <a:gd name="connsiteY3" fmla="*/ 985552 h 2361965"/>
              <a:gd name="connsiteX4" fmla="*/ 2099165 w 2282045"/>
              <a:gd name="connsiteY4" fmla="*/ 995178 h 2361965"/>
              <a:gd name="connsiteX5" fmla="*/ 2253169 w 2282045"/>
              <a:gd name="connsiteY5" fmla="*/ 1014428 h 2361965"/>
              <a:gd name="connsiteX6" fmla="*/ 2262794 w 2282045"/>
              <a:gd name="connsiteY6" fmla="*/ 1043304 h 2361965"/>
              <a:gd name="connsiteX7" fmla="*/ 2282045 w 2282045"/>
              <a:gd name="connsiteY7" fmla="*/ 1293561 h 2361965"/>
              <a:gd name="connsiteX8" fmla="*/ 2262794 w 2282045"/>
              <a:gd name="connsiteY8" fmla="*/ 1447565 h 2361965"/>
              <a:gd name="connsiteX9" fmla="*/ 2233919 w 2282045"/>
              <a:gd name="connsiteY9" fmla="*/ 1495691 h 2361965"/>
              <a:gd name="connsiteX10" fmla="*/ 2147291 w 2282045"/>
              <a:gd name="connsiteY10" fmla="*/ 1572693 h 2361965"/>
              <a:gd name="connsiteX11" fmla="*/ 2108790 w 2282045"/>
              <a:gd name="connsiteY11" fmla="*/ 1640070 h 2361965"/>
              <a:gd name="connsiteX12" fmla="*/ 2089540 w 2282045"/>
              <a:gd name="connsiteY12" fmla="*/ 1678571 h 2361965"/>
              <a:gd name="connsiteX13" fmla="*/ 2060664 w 2282045"/>
              <a:gd name="connsiteY13" fmla="*/ 1697822 h 2361965"/>
              <a:gd name="connsiteX14" fmla="*/ 2031788 w 2282045"/>
              <a:gd name="connsiteY14" fmla="*/ 1736323 h 2361965"/>
              <a:gd name="connsiteX15" fmla="*/ 2022163 w 2282045"/>
              <a:gd name="connsiteY15" fmla="*/ 1765199 h 2361965"/>
              <a:gd name="connsiteX16" fmla="*/ 2012538 w 2282045"/>
              <a:gd name="connsiteY16" fmla="*/ 1803700 h 2361965"/>
              <a:gd name="connsiteX17" fmla="*/ 1964411 w 2282045"/>
              <a:gd name="connsiteY17" fmla="*/ 1861451 h 2361965"/>
              <a:gd name="connsiteX18" fmla="*/ 1935535 w 2282045"/>
              <a:gd name="connsiteY18" fmla="*/ 1919203 h 2361965"/>
              <a:gd name="connsiteX19" fmla="*/ 1925910 w 2282045"/>
              <a:gd name="connsiteY19" fmla="*/ 1948079 h 2361965"/>
              <a:gd name="connsiteX20" fmla="*/ 1897034 w 2282045"/>
              <a:gd name="connsiteY20" fmla="*/ 1976954 h 2361965"/>
              <a:gd name="connsiteX21" fmla="*/ 1877784 w 2282045"/>
              <a:gd name="connsiteY21" fmla="*/ 2005830 h 2361965"/>
              <a:gd name="connsiteX22" fmla="*/ 1868159 w 2282045"/>
              <a:gd name="connsiteY22" fmla="*/ 2034706 h 2361965"/>
              <a:gd name="connsiteX23" fmla="*/ 1839283 w 2282045"/>
              <a:gd name="connsiteY23" fmla="*/ 2053957 h 2361965"/>
              <a:gd name="connsiteX24" fmla="*/ 1810407 w 2282045"/>
              <a:gd name="connsiteY24" fmla="*/ 2111708 h 2361965"/>
              <a:gd name="connsiteX25" fmla="*/ 1723780 w 2282045"/>
              <a:gd name="connsiteY25" fmla="*/ 2130959 h 2361965"/>
              <a:gd name="connsiteX26" fmla="*/ 1685279 w 2282045"/>
              <a:gd name="connsiteY26" fmla="*/ 2140584 h 2361965"/>
              <a:gd name="connsiteX27" fmla="*/ 1550525 w 2282045"/>
              <a:gd name="connsiteY27" fmla="*/ 2159834 h 2361965"/>
              <a:gd name="connsiteX28" fmla="*/ 1194390 w 2282045"/>
              <a:gd name="connsiteY28" fmla="*/ 2198335 h 2361965"/>
              <a:gd name="connsiteX29" fmla="*/ 1184765 w 2282045"/>
              <a:gd name="connsiteY29" fmla="*/ 2323464 h 2361965"/>
              <a:gd name="connsiteX30" fmla="*/ 982634 w 2282045"/>
              <a:gd name="connsiteY30" fmla="*/ 2361965 h 2361965"/>
              <a:gd name="connsiteX31" fmla="*/ 222239 w 2282045"/>
              <a:gd name="connsiteY31" fmla="*/ 2352340 h 2361965"/>
              <a:gd name="connsiteX32" fmla="*/ 145237 w 2282045"/>
              <a:gd name="connsiteY32" fmla="*/ 2333089 h 2361965"/>
              <a:gd name="connsiteX33" fmla="*/ 125986 w 2282045"/>
              <a:gd name="connsiteY33" fmla="*/ 2265712 h 2361965"/>
              <a:gd name="connsiteX34" fmla="*/ 97110 w 2282045"/>
              <a:gd name="connsiteY34" fmla="*/ 2121333 h 2361965"/>
              <a:gd name="connsiteX35" fmla="*/ 68234 w 2282045"/>
              <a:gd name="connsiteY35" fmla="*/ 1591944 h 2361965"/>
              <a:gd name="connsiteX36" fmla="*/ 58609 w 2282045"/>
              <a:gd name="connsiteY36" fmla="*/ 1486066 h 2361965"/>
              <a:gd name="connsiteX37" fmla="*/ 77860 w 2282045"/>
              <a:gd name="connsiteY37" fmla="*/ 379161 h 2361965"/>
              <a:gd name="connsiteX38" fmla="*/ 87485 w 2282045"/>
              <a:gd name="connsiteY38" fmla="*/ 244407 h 2361965"/>
              <a:gd name="connsiteX39" fmla="*/ 125986 w 2282045"/>
              <a:gd name="connsiteY39" fmla="*/ 32651 h 23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82045" h="2361965">
                <a:moveTo>
                  <a:pt x="125986" y="32651"/>
                </a:moveTo>
                <a:cubicBezTo>
                  <a:pt x="397098" y="-4246"/>
                  <a:pt x="1388557" y="-13152"/>
                  <a:pt x="1714154" y="23026"/>
                </a:cubicBezTo>
                <a:cubicBezTo>
                  <a:pt x="1746674" y="26639"/>
                  <a:pt x="1726988" y="87195"/>
                  <a:pt x="1733405" y="119279"/>
                </a:cubicBezTo>
                <a:cubicBezTo>
                  <a:pt x="1741271" y="811539"/>
                  <a:pt x="1464288" y="952806"/>
                  <a:pt x="1868159" y="985552"/>
                </a:cubicBezTo>
                <a:cubicBezTo>
                  <a:pt x="1944976" y="991780"/>
                  <a:pt x="2022163" y="991969"/>
                  <a:pt x="2099165" y="995178"/>
                </a:cubicBezTo>
                <a:cubicBezTo>
                  <a:pt x="2150500" y="1001595"/>
                  <a:pt x="2203537" y="999830"/>
                  <a:pt x="2253169" y="1014428"/>
                </a:cubicBezTo>
                <a:cubicBezTo>
                  <a:pt x="2262903" y="1017291"/>
                  <a:pt x="2261750" y="1033212"/>
                  <a:pt x="2262794" y="1043304"/>
                </a:cubicBezTo>
                <a:cubicBezTo>
                  <a:pt x="2271403" y="1126525"/>
                  <a:pt x="2275628" y="1210142"/>
                  <a:pt x="2282045" y="1293561"/>
                </a:cubicBezTo>
                <a:cubicBezTo>
                  <a:pt x="2275628" y="1344896"/>
                  <a:pt x="2274777" y="1397238"/>
                  <a:pt x="2262794" y="1447565"/>
                </a:cubicBezTo>
                <a:cubicBezTo>
                  <a:pt x="2258461" y="1465764"/>
                  <a:pt x="2245766" y="1481212"/>
                  <a:pt x="2233919" y="1495691"/>
                </a:cubicBezTo>
                <a:cubicBezTo>
                  <a:pt x="2194359" y="1544042"/>
                  <a:pt x="2187614" y="1545812"/>
                  <a:pt x="2147291" y="1572693"/>
                </a:cubicBezTo>
                <a:cubicBezTo>
                  <a:pt x="2128649" y="1647263"/>
                  <a:pt x="2152902" y="1578313"/>
                  <a:pt x="2108790" y="1640070"/>
                </a:cubicBezTo>
                <a:cubicBezTo>
                  <a:pt x="2100450" y="1651746"/>
                  <a:pt x="2098726" y="1667548"/>
                  <a:pt x="2089540" y="1678571"/>
                </a:cubicBezTo>
                <a:cubicBezTo>
                  <a:pt x="2082134" y="1687458"/>
                  <a:pt x="2068844" y="1689642"/>
                  <a:pt x="2060664" y="1697822"/>
                </a:cubicBezTo>
                <a:cubicBezTo>
                  <a:pt x="2049320" y="1709166"/>
                  <a:pt x="2041413" y="1723489"/>
                  <a:pt x="2031788" y="1736323"/>
                </a:cubicBezTo>
                <a:cubicBezTo>
                  <a:pt x="2028580" y="1745948"/>
                  <a:pt x="2024950" y="1755443"/>
                  <a:pt x="2022163" y="1765199"/>
                </a:cubicBezTo>
                <a:cubicBezTo>
                  <a:pt x="2018529" y="1777919"/>
                  <a:pt x="2019344" y="1792357"/>
                  <a:pt x="2012538" y="1803700"/>
                </a:cubicBezTo>
                <a:cubicBezTo>
                  <a:pt x="1999645" y="1825187"/>
                  <a:pt x="1978311" y="1840601"/>
                  <a:pt x="1964411" y="1861451"/>
                </a:cubicBezTo>
                <a:cubicBezTo>
                  <a:pt x="1952472" y="1879359"/>
                  <a:pt x="1944276" y="1899535"/>
                  <a:pt x="1935535" y="1919203"/>
                </a:cubicBezTo>
                <a:cubicBezTo>
                  <a:pt x="1931414" y="1928475"/>
                  <a:pt x="1931538" y="1939637"/>
                  <a:pt x="1925910" y="1948079"/>
                </a:cubicBezTo>
                <a:cubicBezTo>
                  <a:pt x="1918359" y="1959405"/>
                  <a:pt x="1905748" y="1966497"/>
                  <a:pt x="1897034" y="1976954"/>
                </a:cubicBezTo>
                <a:cubicBezTo>
                  <a:pt x="1889628" y="1985841"/>
                  <a:pt x="1882957" y="1995483"/>
                  <a:pt x="1877784" y="2005830"/>
                </a:cubicBezTo>
                <a:cubicBezTo>
                  <a:pt x="1873247" y="2014905"/>
                  <a:pt x="1874497" y="2026783"/>
                  <a:pt x="1868159" y="2034706"/>
                </a:cubicBezTo>
                <a:cubicBezTo>
                  <a:pt x="1860932" y="2043739"/>
                  <a:pt x="1848908" y="2047540"/>
                  <a:pt x="1839283" y="2053957"/>
                </a:cubicBezTo>
                <a:cubicBezTo>
                  <a:pt x="1834961" y="2066923"/>
                  <a:pt x="1825068" y="2105044"/>
                  <a:pt x="1810407" y="2111708"/>
                </a:cubicBezTo>
                <a:cubicBezTo>
                  <a:pt x="1783478" y="2123948"/>
                  <a:pt x="1752603" y="2124308"/>
                  <a:pt x="1723780" y="2130959"/>
                </a:cubicBezTo>
                <a:cubicBezTo>
                  <a:pt x="1710890" y="2133934"/>
                  <a:pt x="1698328" y="2138409"/>
                  <a:pt x="1685279" y="2140584"/>
                </a:cubicBezTo>
                <a:cubicBezTo>
                  <a:pt x="1640522" y="2148043"/>
                  <a:pt x="1595483" y="2153703"/>
                  <a:pt x="1550525" y="2159834"/>
                </a:cubicBezTo>
                <a:cubicBezTo>
                  <a:pt x="1439280" y="2175004"/>
                  <a:pt x="1287430" y="2188710"/>
                  <a:pt x="1194390" y="2198335"/>
                </a:cubicBezTo>
                <a:cubicBezTo>
                  <a:pt x="1191182" y="2240045"/>
                  <a:pt x="1211144" y="2290997"/>
                  <a:pt x="1184765" y="2323464"/>
                </a:cubicBezTo>
                <a:cubicBezTo>
                  <a:pt x="1166940" y="2345402"/>
                  <a:pt x="1016561" y="2358195"/>
                  <a:pt x="982634" y="2361965"/>
                </a:cubicBezTo>
                <a:cubicBezTo>
                  <a:pt x="729169" y="2358757"/>
                  <a:pt x="475574" y="2361076"/>
                  <a:pt x="222239" y="2352340"/>
                </a:cubicBezTo>
                <a:cubicBezTo>
                  <a:pt x="195797" y="2351428"/>
                  <a:pt x="164903" y="2350788"/>
                  <a:pt x="145237" y="2333089"/>
                </a:cubicBezTo>
                <a:cubicBezTo>
                  <a:pt x="127875" y="2317463"/>
                  <a:pt x="132698" y="2288085"/>
                  <a:pt x="125986" y="2265712"/>
                </a:cubicBezTo>
                <a:cubicBezTo>
                  <a:pt x="101272" y="2183334"/>
                  <a:pt x="128592" y="2310223"/>
                  <a:pt x="97110" y="2121333"/>
                </a:cubicBezTo>
                <a:cubicBezTo>
                  <a:pt x="87944" y="1938010"/>
                  <a:pt x="80514" y="1780232"/>
                  <a:pt x="68234" y="1591944"/>
                </a:cubicBezTo>
                <a:cubicBezTo>
                  <a:pt x="65928" y="1556581"/>
                  <a:pt x="61817" y="1521359"/>
                  <a:pt x="58609" y="1486066"/>
                </a:cubicBezTo>
                <a:cubicBezTo>
                  <a:pt x="65026" y="1117098"/>
                  <a:pt x="69280" y="748085"/>
                  <a:pt x="77860" y="379161"/>
                </a:cubicBezTo>
                <a:cubicBezTo>
                  <a:pt x="78907" y="334141"/>
                  <a:pt x="82688" y="289183"/>
                  <a:pt x="87485" y="244407"/>
                </a:cubicBezTo>
                <a:cubicBezTo>
                  <a:pt x="109004" y="43561"/>
                  <a:pt x="-145126" y="69548"/>
                  <a:pt x="125986" y="3265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492172" y="627143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1992C-B49E-48F8-AE6A-F6666A8A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902" y="1397000"/>
            <a:ext cx="4481604" cy="48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3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</TotalTime>
  <Words>1703</Words>
  <Application>Microsoft Office PowerPoint</Application>
  <PresentationFormat>On-screen Show (4:3)</PresentationFormat>
  <Paragraphs>524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Helv</vt:lpstr>
      <vt:lpstr>Times New Roman</vt:lpstr>
      <vt:lpstr>Trebuchet MS</vt:lpstr>
      <vt:lpstr>Wingdings 3</vt:lpstr>
      <vt:lpstr>Facet</vt:lpstr>
      <vt:lpstr>Partnering to Eliminate Cervical Cancer in Alabama</vt:lpstr>
      <vt:lpstr>Eliminating Cervical Cancer: What Can You Do?</vt:lpstr>
      <vt:lpstr>Eliminating Cervical Cancer is Possible</vt:lpstr>
      <vt:lpstr>World Health Organization Global call to Action to Eliminate Cervical Cancer</vt:lpstr>
      <vt:lpstr>Press Conference:  Action Plan to Eliminate  Cervical Cancer in Alabama</vt:lpstr>
      <vt:lpstr>Operation WIPE OUT  Cervical Cancer Alabama </vt:lpstr>
      <vt:lpstr>Autauga, Bullock, Butler, Crenshaw, Elmore, Lowndes, Montgomery,  and Pike County Regional Data</vt:lpstr>
      <vt:lpstr>Uninsured Women Age 35-64 Census Tract, 2020</vt:lpstr>
      <vt:lpstr>Uninsured Women Age 35-64 Census Tract, 2020</vt:lpstr>
      <vt:lpstr>Federal Poverty Level Women Age 35-64 Census Tract, 2020</vt:lpstr>
      <vt:lpstr>Federal Poverty Level Women Age 35-64 Census Tract, 2020</vt:lpstr>
      <vt:lpstr>2023 HPV Vaccination Rates: 9-19 Years of Age</vt:lpstr>
      <vt:lpstr>Cervical Cancer Mortality Rates:  2011-2020</vt:lpstr>
      <vt:lpstr>Cervical Cancer Incidence Rates:  2011-2020</vt:lpstr>
      <vt:lpstr>Cervical Cancer Late-Stage Cancer Rates:  2011-2020</vt:lpstr>
      <vt:lpstr>Breast Cancer Mortality Rates:  2011-2020</vt:lpstr>
      <vt:lpstr>Breast Cancer Incidence Rates:  2011-2020</vt:lpstr>
      <vt:lpstr>Breast Cancer Late-Stage Cancer Rates:  2011-2020</vt:lpstr>
      <vt:lpstr>Alabama Breast and Cervical Cancer Early Detection Program (ABC)</vt:lpstr>
      <vt:lpstr>ABC Eligible Women</vt:lpstr>
      <vt:lpstr>How is the Program Funded?</vt:lpstr>
      <vt:lpstr>Who Provides the Medical Care?</vt:lpstr>
      <vt:lpstr>Reimbursement for Providers</vt:lpstr>
      <vt:lpstr>Office Visit Reimbursement</vt:lpstr>
      <vt:lpstr>Medicaid Treatment Act</vt:lpstr>
      <vt:lpstr>Medical Advisory Committee</vt:lpstr>
      <vt:lpstr>ABC Regional Data:</vt:lpstr>
      <vt:lpstr>PowerPoint Presentation</vt:lpstr>
      <vt:lpstr>Cervical Cancer Screening  2018 -2022</vt:lpstr>
      <vt:lpstr>Cervical Cancer &amp; Pre-Cancer Detected 2018 - 2022</vt:lpstr>
      <vt:lpstr>Number of Colposcopies in Alabama: 2022</vt:lpstr>
      <vt:lpstr>Breast Cancer Screening 2018 -2022</vt:lpstr>
      <vt:lpstr>Breast Cancer Cases Detected  2018-2022</vt:lpstr>
      <vt:lpstr>Alabama Department of Public Health and Colposcopies</vt:lpstr>
      <vt:lpstr>ABC Enrolling Providers</vt:lpstr>
      <vt:lpstr>ABC Enrolling Providers</vt:lpstr>
      <vt:lpstr>ABC Mammogram Providers</vt:lpstr>
      <vt:lpstr>ABC Mammogram Providers</vt:lpstr>
      <vt:lpstr>ABC Diagnostic Providers</vt:lpstr>
      <vt:lpstr>ABC Diagnostic Providers</vt:lpstr>
      <vt:lpstr>Contact Information</vt:lpstr>
      <vt:lpstr>Please complete the Evaluation in your  packet or through the link in the Zoom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Breast &amp; Cervical Cancer Early Detection Program (ABCCEDP)</dc:title>
  <dc:creator>new</dc:creator>
  <cp:lastModifiedBy>Price, Misty</cp:lastModifiedBy>
  <cp:revision>258</cp:revision>
  <cp:lastPrinted>2023-12-04T17:29:56Z</cp:lastPrinted>
  <dcterms:created xsi:type="dcterms:W3CDTF">2008-12-01T15:58:28Z</dcterms:created>
  <dcterms:modified xsi:type="dcterms:W3CDTF">2023-12-11T21:36:58Z</dcterms:modified>
</cp:coreProperties>
</file>