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697" r:id="rId3"/>
    <p:sldId id="259" r:id="rId4"/>
    <p:sldId id="600" r:id="rId5"/>
    <p:sldId id="689" r:id="rId6"/>
    <p:sldId id="681" r:id="rId7"/>
    <p:sldId id="648" r:id="rId8"/>
    <p:sldId id="680" r:id="rId9"/>
    <p:sldId id="660" r:id="rId10"/>
    <p:sldId id="682" r:id="rId11"/>
    <p:sldId id="656" r:id="rId12"/>
    <p:sldId id="694" r:id="rId13"/>
    <p:sldId id="683" r:id="rId14"/>
    <p:sldId id="676" r:id="rId15"/>
    <p:sldId id="674" r:id="rId16"/>
    <p:sldId id="685" r:id="rId17"/>
    <p:sldId id="668" r:id="rId18"/>
    <p:sldId id="654" r:id="rId19"/>
    <p:sldId id="703" r:id="rId20"/>
    <p:sldId id="666" r:id="rId21"/>
    <p:sldId id="704" r:id="rId22"/>
    <p:sldId id="667" r:id="rId23"/>
    <p:sldId id="675" r:id="rId24"/>
    <p:sldId id="349" r:id="rId25"/>
    <p:sldId id="350" r:id="rId26"/>
    <p:sldId id="351" r:id="rId27"/>
    <p:sldId id="352" r:id="rId28"/>
    <p:sldId id="663" r:id="rId29"/>
    <p:sldId id="664" r:id="rId30"/>
    <p:sldId id="665" r:id="rId31"/>
    <p:sldId id="339" r:id="rId32"/>
    <p:sldId id="257" r:id="rId33"/>
    <p:sldId id="261" r:id="rId34"/>
    <p:sldId id="260" r:id="rId35"/>
    <p:sldId id="337" r:id="rId36"/>
    <p:sldId id="340" r:id="rId37"/>
    <p:sldId id="338" r:id="rId38"/>
    <p:sldId id="330" r:id="rId39"/>
    <p:sldId id="342" r:id="rId40"/>
    <p:sldId id="698" r:id="rId41"/>
    <p:sldId id="699" r:id="rId42"/>
    <p:sldId id="700" r:id="rId43"/>
    <p:sldId id="684" r:id="rId44"/>
    <p:sldId id="701" r:id="rId45"/>
    <p:sldId id="686" r:id="rId46"/>
    <p:sldId id="662" r:id="rId47"/>
    <p:sldId id="687" r:id="rId48"/>
    <p:sldId id="688" r:id="rId49"/>
    <p:sldId id="672" r:id="rId50"/>
    <p:sldId id="336" r:id="rId51"/>
    <p:sldId id="678"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4326" autoAdjust="0"/>
  </p:normalViewPr>
  <p:slideViewPr>
    <p:cSldViewPr snapToGrid="0">
      <p:cViewPr varScale="1">
        <p:scale>
          <a:sx n="109" d="100"/>
          <a:sy n="109"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95329707497903E-2"/>
          <c:y val="8.0183095256885807E-3"/>
          <c:w val="0.96696696696696693"/>
          <c:h val="0.82719427564254333"/>
        </c:manualLayout>
      </c:layout>
      <c:barChart>
        <c:barDir val="col"/>
        <c:grouping val="clustered"/>
        <c:varyColors val="0"/>
        <c:ser>
          <c:idx val="0"/>
          <c:order val="0"/>
          <c:tx>
            <c:strRef>
              <c:f>Sheet1!$B$1</c:f>
              <c:strCache>
                <c:ptCount val="1"/>
                <c:pt idx="0">
                  <c:v>Total Screened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12509</c:v>
                </c:pt>
                <c:pt idx="1">
                  <c:v>6997</c:v>
                </c:pt>
                <c:pt idx="2">
                  <c:v>9964</c:v>
                </c:pt>
                <c:pt idx="3">
                  <c:v>10680</c:v>
                </c:pt>
                <c:pt idx="4">
                  <c:v>10916</c:v>
                </c:pt>
              </c:numCache>
            </c:numRef>
          </c:val>
          <c:extLst>
            <c:ext xmlns:c16="http://schemas.microsoft.com/office/drawing/2014/chart" uri="{C3380CC4-5D6E-409C-BE32-E72D297353CC}">
              <c16:uniqueId val="{00000000-7A8B-4B97-84C2-C663DE72A577}"/>
            </c:ext>
          </c:extLst>
        </c:ser>
        <c:ser>
          <c:idx val="1"/>
          <c:order val="1"/>
          <c:tx>
            <c:strRef>
              <c:f>Sheet1!$C$1</c:f>
              <c:strCache>
                <c:ptCount val="1"/>
                <c:pt idx="0">
                  <c:v>Screened for Breast</c:v>
                </c:pt>
              </c:strCache>
            </c:strRef>
          </c:tx>
          <c:spPr>
            <a:solidFill>
              <a:srgbClr val="FFB3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#,##0</c:formatCode>
                <c:ptCount val="5"/>
                <c:pt idx="0">
                  <c:v>10041</c:v>
                </c:pt>
                <c:pt idx="1">
                  <c:v>5673</c:v>
                </c:pt>
                <c:pt idx="2">
                  <c:v>8823</c:v>
                </c:pt>
                <c:pt idx="3">
                  <c:v>8463</c:v>
                </c:pt>
                <c:pt idx="4">
                  <c:v>8435</c:v>
                </c:pt>
              </c:numCache>
            </c:numRef>
          </c:val>
          <c:extLst>
            <c:ext xmlns:c16="http://schemas.microsoft.com/office/drawing/2014/chart" uri="{C3380CC4-5D6E-409C-BE32-E72D297353CC}">
              <c16:uniqueId val="{00000001-7A8B-4B97-84C2-C663DE72A577}"/>
            </c:ext>
          </c:extLst>
        </c:ser>
        <c:ser>
          <c:idx val="2"/>
          <c:order val="2"/>
          <c:tx>
            <c:strRef>
              <c:f>Sheet1!$D$1</c:f>
              <c:strCache>
                <c:ptCount val="1"/>
                <c:pt idx="0">
                  <c:v>Screened for Cervical</c:v>
                </c:pt>
              </c:strCache>
            </c:strRef>
          </c:tx>
          <c:spPr>
            <a:solidFill>
              <a:srgbClr val="95CB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#,##0</c:formatCode>
                <c:ptCount val="5"/>
                <c:pt idx="0">
                  <c:v>5660</c:v>
                </c:pt>
                <c:pt idx="1">
                  <c:v>3500</c:v>
                </c:pt>
                <c:pt idx="2">
                  <c:v>4749</c:v>
                </c:pt>
                <c:pt idx="3">
                  <c:v>4719</c:v>
                </c:pt>
                <c:pt idx="4">
                  <c:v>4234</c:v>
                </c:pt>
              </c:numCache>
            </c:numRef>
          </c:val>
          <c:extLst>
            <c:ext xmlns:c16="http://schemas.microsoft.com/office/drawing/2014/chart" uri="{C3380CC4-5D6E-409C-BE32-E72D297353CC}">
              <c16:uniqueId val="{00000002-7A8B-4B97-84C2-C663DE72A577}"/>
            </c:ext>
          </c:extLst>
        </c:ser>
        <c:dLbls>
          <c:showLegendKey val="0"/>
          <c:showVal val="0"/>
          <c:showCatName val="0"/>
          <c:showSerName val="0"/>
          <c:showPercent val="0"/>
          <c:showBubbleSize val="0"/>
        </c:dLbls>
        <c:gapWidth val="30"/>
        <c:overlap val="20"/>
        <c:axId val="981440816"/>
        <c:axId val="981441232"/>
      </c:barChart>
      <c:catAx>
        <c:axId val="9814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441232"/>
        <c:crosses val="autoZero"/>
        <c:auto val="1"/>
        <c:lblAlgn val="ctr"/>
        <c:lblOffset val="100"/>
        <c:noMultiLvlLbl val="0"/>
      </c:catAx>
      <c:valAx>
        <c:axId val="981441232"/>
        <c:scaling>
          <c:orientation val="minMax"/>
        </c:scaling>
        <c:delete val="1"/>
        <c:axPos val="l"/>
        <c:numFmt formatCode="#,##0" sourceLinked="1"/>
        <c:majorTickMark val="none"/>
        <c:minorTickMark val="none"/>
        <c:tickLblPos val="nextTo"/>
        <c:crossAx val="981440816"/>
        <c:crosses val="autoZero"/>
        <c:crossBetween val="between"/>
      </c:valAx>
      <c:spPr>
        <a:noFill/>
        <a:ln>
          <a:noFill/>
        </a:ln>
        <a:effectLst/>
      </c:spPr>
    </c:plotArea>
    <c:legend>
      <c:legendPos val="b"/>
      <c:layout>
        <c:manualLayout>
          <c:xMode val="edge"/>
          <c:yMode val="edge"/>
          <c:x val="0.72374367508185189"/>
          <c:y val="4.9050587956751641E-3"/>
          <c:w val="0.27101972050790951"/>
          <c:h val="0.165223507496641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Sheet1!$A$2</c:f>
              <c:strCache>
                <c:ptCount val="1"/>
                <c:pt idx="0">
                  <c:v>De Kalb</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Sheet1!$B$2:$F$2</c:f>
              <c:numCache>
                <c:formatCode>General</c:formatCode>
                <c:ptCount val="5"/>
                <c:pt idx="0">
                  <c:v>132</c:v>
                </c:pt>
                <c:pt idx="1">
                  <c:v>51</c:v>
                </c:pt>
                <c:pt idx="2">
                  <c:v>98</c:v>
                </c:pt>
                <c:pt idx="3">
                  <c:v>101</c:v>
                </c:pt>
                <c:pt idx="4">
                  <c:v>98</c:v>
                </c:pt>
              </c:numCache>
            </c:numRef>
          </c:val>
          <c:extLst>
            <c:ext xmlns:c16="http://schemas.microsoft.com/office/drawing/2014/chart" uri="{C3380CC4-5D6E-409C-BE32-E72D297353CC}">
              <c16:uniqueId val="{00000000-EE6F-435A-98E1-A1F38B77984E}"/>
            </c:ext>
          </c:extLst>
        </c:ser>
        <c:ser>
          <c:idx val="1"/>
          <c:order val="1"/>
          <c:tx>
            <c:strRef>
              <c:f>Sheet1!$A$3</c:f>
              <c:strCache>
                <c:ptCount val="1"/>
                <c:pt idx="0">
                  <c:v>Etowah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Sheet1!$B$3:$F$3</c:f>
              <c:numCache>
                <c:formatCode>General</c:formatCode>
                <c:ptCount val="5"/>
                <c:pt idx="0">
                  <c:v>123</c:v>
                </c:pt>
                <c:pt idx="1">
                  <c:v>63</c:v>
                </c:pt>
                <c:pt idx="2">
                  <c:v>75</c:v>
                </c:pt>
                <c:pt idx="3">
                  <c:v>78</c:v>
                </c:pt>
                <c:pt idx="4">
                  <c:v>76</c:v>
                </c:pt>
              </c:numCache>
            </c:numRef>
          </c:val>
          <c:extLst>
            <c:ext xmlns:c16="http://schemas.microsoft.com/office/drawing/2014/chart" uri="{C3380CC4-5D6E-409C-BE32-E72D297353CC}">
              <c16:uniqueId val="{00000001-EE6F-435A-98E1-A1F38B77984E}"/>
            </c:ext>
          </c:extLst>
        </c:ser>
        <c:ser>
          <c:idx val="2"/>
          <c:order val="2"/>
          <c:tx>
            <c:strRef>
              <c:f>Sheet1!$A$4</c:f>
              <c:strCache>
                <c:ptCount val="1"/>
                <c:pt idx="0">
                  <c:v>Cherokee</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Sheet1!$B$4:$F$4</c:f>
              <c:numCache>
                <c:formatCode>General</c:formatCode>
                <c:ptCount val="5"/>
                <c:pt idx="0">
                  <c:v>20</c:v>
                </c:pt>
                <c:pt idx="1">
                  <c:v>12</c:v>
                </c:pt>
                <c:pt idx="2">
                  <c:v>19</c:v>
                </c:pt>
                <c:pt idx="3">
                  <c:v>18</c:v>
                </c:pt>
                <c:pt idx="4">
                  <c:v>15</c:v>
                </c:pt>
              </c:numCache>
            </c:numRef>
          </c:val>
          <c:extLst>
            <c:ext xmlns:c16="http://schemas.microsoft.com/office/drawing/2014/chart" uri="{C3380CC4-5D6E-409C-BE32-E72D297353CC}">
              <c16:uniqueId val="{00000002-EE6F-435A-98E1-A1F38B77984E}"/>
            </c:ext>
          </c:extLst>
        </c:ser>
        <c:dLbls>
          <c:showLegendKey val="0"/>
          <c:showVal val="0"/>
          <c:showCatName val="0"/>
          <c:showSerName val="0"/>
          <c:showPercent val="0"/>
          <c:showBubbleSize val="0"/>
        </c:dLbls>
        <c:gapWidth val="219"/>
        <c:overlap val="-27"/>
        <c:axId val="1189419136"/>
        <c:axId val="1189412480"/>
      </c:barChart>
      <c:catAx>
        <c:axId val="118941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9412480"/>
        <c:crosses val="autoZero"/>
        <c:auto val="1"/>
        <c:lblAlgn val="ctr"/>
        <c:lblOffset val="100"/>
        <c:noMultiLvlLbl val="0"/>
      </c:catAx>
      <c:valAx>
        <c:axId val="1189412480"/>
        <c:scaling>
          <c:orientation val="minMax"/>
        </c:scaling>
        <c:delete val="1"/>
        <c:axPos val="l"/>
        <c:numFmt formatCode="General" sourceLinked="1"/>
        <c:majorTickMark val="none"/>
        <c:minorTickMark val="none"/>
        <c:tickLblPos val="nextTo"/>
        <c:crossAx val="1189419136"/>
        <c:crosses val="autoZero"/>
        <c:crossBetween val="between"/>
      </c:valAx>
      <c:spPr>
        <a:noFill/>
        <a:ln>
          <a:noFill/>
        </a:ln>
        <a:effectLst/>
      </c:spPr>
    </c:plotArea>
    <c:legend>
      <c:legendPos val="b"/>
      <c:layout>
        <c:manualLayout>
          <c:xMode val="edge"/>
          <c:yMode val="edge"/>
          <c:x val="2.1931152836666219E-4"/>
          <c:y val="0.9157105989353943"/>
          <c:w val="0.99795868665455267"/>
          <c:h val="6.4657496695167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Sheet1!$A$2</c:f>
              <c:strCache>
                <c:ptCount val="1"/>
                <c:pt idx="0">
                  <c:v>De Kalb</c:v>
                </c:pt>
              </c:strCache>
            </c:strRef>
          </c:tx>
          <c:spPr>
            <a:solidFill>
              <a:srgbClr val="D6009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D7-43A1-BE85-ECD01A18D7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Sheet1!$B$2:$F$2</c:f>
              <c:numCache>
                <c:formatCode>#,##0</c:formatCode>
                <c:ptCount val="5"/>
                <c:pt idx="0">
                  <c:v>184</c:v>
                </c:pt>
                <c:pt idx="1">
                  <c:v>63</c:v>
                </c:pt>
                <c:pt idx="2">
                  <c:v>189</c:v>
                </c:pt>
                <c:pt idx="3">
                  <c:v>215</c:v>
                </c:pt>
                <c:pt idx="4" formatCode="General">
                  <c:v>241</c:v>
                </c:pt>
              </c:numCache>
            </c:numRef>
          </c:val>
          <c:extLst>
            <c:ext xmlns:c16="http://schemas.microsoft.com/office/drawing/2014/chart" uri="{C3380CC4-5D6E-409C-BE32-E72D297353CC}">
              <c16:uniqueId val="{00000001-91D7-43A1-BE85-ECD01A18D769}"/>
            </c:ext>
          </c:extLst>
        </c:ser>
        <c:ser>
          <c:idx val="1"/>
          <c:order val="1"/>
          <c:tx>
            <c:strRef>
              <c:f>Sheet1!$A$3</c:f>
              <c:strCache>
                <c:ptCount val="1"/>
                <c:pt idx="0">
                  <c:v>Etowah</c:v>
                </c:pt>
              </c:strCache>
            </c:strRef>
          </c:tx>
          <c:spPr>
            <a:solidFill>
              <a:srgbClr val="FF33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Sheet1!$B$3:$F$3</c:f>
              <c:numCache>
                <c:formatCode>#,##0</c:formatCode>
                <c:ptCount val="5"/>
                <c:pt idx="0">
                  <c:v>166</c:v>
                </c:pt>
                <c:pt idx="1">
                  <c:v>79</c:v>
                </c:pt>
                <c:pt idx="2">
                  <c:v>117</c:v>
                </c:pt>
                <c:pt idx="3">
                  <c:v>137</c:v>
                </c:pt>
                <c:pt idx="4" formatCode="General">
                  <c:v>124</c:v>
                </c:pt>
              </c:numCache>
            </c:numRef>
          </c:val>
          <c:extLst>
            <c:ext xmlns:c16="http://schemas.microsoft.com/office/drawing/2014/chart" uri="{C3380CC4-5D6E-409C-BE32-E72D297353CC}">
              <c16:uniqueId val="{00000002-91D7-43A1-BE85-ECD01A18D769}"/>
            </c:ext>
          </c:extLst>
        </c:ser>
        <c:ser>
          <c:idx val="2"/>
          <c:order val="2"/>
          <c:tx>
            <c:strRef>
              <c:f>Sheet1!$A$4</c:f>
              <c:strCache>
                <c:ptCount val="1"/>
                <c:pt idx="0">
                  <c:v>Cherokee</c:v>
                </c:pt>
              </c:strCache>
            </c:strRef>
          </c:tx>
          <c:spPr>
            <a:solidFill>
              <a:srgbClr val="FF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Sheet1!$B$4:$F$4</c:f>
              <c:numCache>
                <c:formatCode>#,##0</c:formatCode>
                <c:ptCount val="5"/>
                <c:pt idx="0">
                  <c:v>28</c:v>
                </c:pt>
                <c:pt idx="1">
                  <c:v>14</c:v>
                </c:pt>
                <c:pt idx="2">
                  <c:v>29</c:v>
                </c:pt>
                <c:pt idx="3">
                  <c:v>22</c:v>
                </c:pt>
                <c:pt idx="4" formatCode="General">
                  <c:v>19</c:v>
                </c:pt>
              </c:numCache>
            </c:numRef>
          </c:val>
          <c:extLst>
            <c:ext xmlns:c16="http://schemas.microsoft.com/office/drawing/2014/chart" uri="{C3380CC4-5D6E-409C-BE32-E72D297353CC}">
              <c16:uniqueId val="{00000003-91D7-43A1-BE85-ECD01A18D769}"/>
            </c:ext>
          </c:extLst>
        </c:ser>
        <c:dLbls>
          <c:showLegendKey val="0"/>
          <c:showVal val="0"/>
          <c:showCatName val="0"/>
          <c:showSerName val="0"/>
          <c:showPercent val="0"/>
          <c:showBubbleSize val="0"/>
        </c:dLbls>
        <c:gapWidth val="219"/>
        <c:overlap val="-27"/>
        <c:axId val="1277943424"/>
        <c:axId val="1277949664"/>
      </c:barChart>
      <c:catAx>
        <c:axId val="127794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949664"/>
        <c:crosses val="autoZero"/>
        <c:auto val="1"/>
        <c:lblAlgn val="ctr"/>
        <c:lblOffset val="100"/>
        <c:noMultiLvlLbl val="0"/>
      </c:catAx>
      <c:valAx>
        <c:axId val="1277949664"/>
        <c:scaling>
          <c:orientation val="minMax"/>
        </c:scaling>
        <c:delete val="1"/>
        <c:axPos val="l"/>
        <c:numFmt formatCode="#,##0" sourceLinked="1"/>
        <c:majorTickMark val="none"/>
        <c:minorTickMark val="none"/>
        <c:tickLblPos val="nextTo"/>
        <c:crossAx val="1277943424"/>
        <c:crosses val="autoZero"/>
        <c:crossBetween val="between"/>
      </c:valAx>
      <c:spPr>
        <a:noFill/>
        <a:ln>
          <a:noFill/>
        </a:ln>
        <a:effectLst/>
      </c:spPr>
    </c:plotArea>
    <c:legend>
      <c:legendPos val="b"/>
      <c:layout>
        <c:manualLayout>
          <c:xMode val="edge"/>
          <c:yMode val="edge"/>
          <c:x val="1.4885609994182828E-4"/>
          <c:y val="0.9157105989353943"/>
          <c:w val="0.99770178783264418"/>
          <c:h val="6.4657496695167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4"/>
          </a:xfrm>
          <a:prstGeom prst="rect">
            <a:avLst/>
          </a:prstGeom>
        </p:spPr>
        <p:txBody>
          <a:bodyPr vert="horz" lIns="93159" tIns="46579" rIns="93159" bIns="46579" rtlCol="0"/>
          <a:lstStyle>
            <a:lvl1pPr algn="r">
              <a:defRPr sz="1200"/>
            </a:lvl1pPr>
          </a:lstStyle>
          <a:p>
            <a:fld id="{5D2895DB-84C0-442A-B8E1-E788F661765F}" type="datetimeFigureOut">
              <a:rPr lang="en-US" smtClean="0"/>
              <a:t>2/19/2025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9" tIns="46579" rIns="93159" bIns="4657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9" tIns="46579" rIns="93159"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59" tIns="46579" rIns="93159"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6433"/>
          </a:xfrm>
          <a:prstGeom prst="rect">
            <a:avLst/>
          </a:prstGeom>
        </p:spPr>
        <p:txBody>
          <a:bodyPr vert="horz" lIns="93159" tIns="46579" rIns="93159" bIns="46579" rtlCol="0" anchor="b"/>
          <a:lstStyle>
            <a:lvl1pPr algn="r">
              <a:defRPr sz="1200"/>
            </a:lvl1pPr>
          </a:lstStyle>
          <a:p>
            <a:fld id="{E8A4302A-7CC5-438D-90F9-AB5A4C91D086}" type="slidenum">
              <a:rPr lang="en-US" smtClean="0"/>
              <a:t>‹#›</a:t>
            </a:fld>
            <a:endParaRPr lang="en-US" dirty="0"/>
          </a:p>
        </p:txBody>
      </p:sp>
    </p:spTree>
    <p:extLst>
      <p:ext uri="{BB962C8B-B14F-4D97-AF65-F5344CB8AC3E}">
        <p14:creationId xmlns:p14="http://schemas.microsoft.com/office/powerpoint/2010/main" val="126915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based on the evaluation results, discussions, and identified solutions, this event was successful in executing the intended aim. As evidenced by the evaluation averages, primary healthcare providers and public health leaders felt they engaged in informed, purposeful discussions that were relevant to their practice. They felt that attendees were actively involved. Finally, they felt encouraged to engage in discussions to identify barriers, facilitators, and solutions to increase the uptake of HPV vaccination, cervical cancer screening, and adherence to follow-up for abnormal results and treatment. Notably, participants indicated they left the meeting with a clear understanding of expectations—to increase HPV vaccination uptake, cervical cancer screening, and adherence to follow-up in the event of abnormal results associated with cervical cancer screening. This event was the first of its kind and provided the roadmap for a statewide action plan.</a:t>
            </a:r>
          </a:p>
        </p:txBody>
      </p:sp>
      <p:sp>
        <p:nvSpPr>
          <p:cNvPr id="4" name="Slide Number Placeholder 3"/>
          <p:cNvSpPr>
            <a:spLocks noGrp="1"/>
          </p:cNvSpPr>
          <p:nvPr>
            <p:ph type="sldNum" sz="quarter" idx="5"/>
          </p:nvPr>
        </p:nvSpPr>
        <p:spPr/>
        <p:txBody>
          <a:bodyPr/>
          <a:lstStyle/>
          <a:p>
            <a:fld id="{E8A4302A-7CC5-438D-90F9-AB5A4C91D086}" type="slidenum">
              <a:rPr lang="en-US" smtClean="0"/>
              <a:t>6</a:t>
            </a:fld>
            <a:endParaRPr lang="en-US" dirty="0"/>
          </a:p>
        </p:txBody>
      </p:sp>
    </p:spTree>
    <p:extLst>
      <p:ext uri="{BB962C8B-B14F-4D97-AF65-F5344CB8AC3E}">
        <p14:creationId xmlns:p14="http://schemas.microsoft.com/office/powerpoint/2010/main" val="145131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31</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84610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ACFC1-0F2D-48E1-ABF9-E843FF82A054}" type="slidenum">
              <a:rPr lang="en-US"/>
              <a:pPr/>
              <a:t>32</a:t>
            </a:fld>
            <a:endParaRPr lang="en-US" dirty="0"/>
          </a:p>
        </p:txBody>
      </p:sp>
      <p:sp>
        <p:nvSpPr>
          <p:cNvPr id="6146" name="Rectangle 2"/>
          <p:cNvSpPr>
            <a:spLocks noGrp="1" noRot="1" noChangeAspect="1" noChangeArrowheads="1" noTextEdit="1"/>
          </p:cNvSpPr>
          <p:nvPr>
            <p:ph type="sldImg"/>
          </p:nvPr>
        </p:nvSpPr>
        <p:spPr>
          <a:xfrm>
            <a:off x="409575" y="698500"/>
            <a:ext cx="6203950" cy="3490913"/>
          </a:xfrm>
          <a:ln/>
        </p:spPr>
      </p:sp>
      <p:sp>
        <p:nvSpPr>
          <p:cNvPr id="6147" name="Rectangle 3"/>
          <p:cNvSpPr>
            <a:spLocks noGrp="1" noChangeArrowheads="1"/>
          </p:cNvSpPr>
          <p:nvPr>
            <p:ph type="body" idx="1"/>
          </p:nvPr>
        </p:nvSpPr>
        <p:spPr/>
        <p:txBody>
          <a:bodyPr/>
          <a:lstStyle/>
          <a:p>
            <a:r>
              <a:rPr lang="en-US" dirty="0"/>
              <a:t>-CDC provides funding to every state in the nation</a:t>
            </a:r>
          </a:p>
          <a:p>
            <a:r>
              <a:rPr lang="en-US" dirty="0"/>
              <a:t>-We</a:t>
            </a:r>
            <a:r>
              <a:rPr lang="en-US" baseline="0" dirty="0"/>
              <a:t> can print up eligibility guidelines to handout if you’d like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6CADD-C490-42A9-BAEF-81D6E6729249}" type="slidenum">
              <a:rPr lang="en-US"/>
              <a:pPr/>
              <a:t>33</a:t>
            </a:fld>
            <a:endParaRPr lang="en-US" dirty="0"/>
          </a:p>
        </p:txBody>
      </p:sp>
      <p:sp>
        <p:nvSpPr>
          <p:cNvPr id="18434" name="Rectangle 2"/>
          <p:cNvSpPr>
            <a:spLocks noGrp="1" noRot="1" noChangeAspect="1" noChangeArrowheads="1" noTextEdit="1"/>
          </p:cNvSpPr>
          <p:nvPr>
            <p:ph type="sldImg"/>
          </p:nvPr>
        </p:nvSpPr>
        <p:spPr>
          <a:xfrm>
            <a:off x="409575" y="698500"/>
            <a:ext cx="6203950" cy="3490913"/>
          </a:xfrm>
          <a:ln/>
        </p:spPr>
      </p:sp>
      <p:sp>
        <p:nvSpPr>
          <p:cNvPr id="18435" name="Rectangle 3"/>
          <p:cNvSpPr>
            <a:spLocks noGrp="1" noChangeArrowheads="1"/>
          </p:cNvSpPr>
          <p:nvPr>
            <p:ph type="body" idx="1"/>
          </p:nvPr>
        </p:nvSpPr>
        <p:spPr/>
        <p:txBody>
          <a:bodyPr/>
          <a:lstStyle/>
          <a:p>
            <a:r>
              <a:rPr lang="en-US" dirty="0"/>
              <a:t>ACS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34</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35</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198385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36</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64793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37</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99938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2019: 275  2020: 126  2021: 192  2022: 197  2023: 189   Avg: 196 to 213…5% of State</a:t>
            </a:r>
          </a:p>
        </p:txBody>
      </p:sp>
      <p:sp>
        <p:nvSpPr>
          <p:cNvPr id="4" name="Slide Number Placeholder 3"/>
          <p:cNvSpPr>
            <a:spLocks noGrp="1"/>
          </p:cNvSpPr>
          <p:nvPr>
            <p:ph type="sldNum" sz="quarter" idx="5"/>
          </p:nvPr>
        </p:nvSpPr>
        <p:spPr/>
        <p:txBody>
          <a:bodyPr/>
          <a:lstStyle/>
          <a:p>
            <a:fld id="{96A41D7E-9643-4966-B8F7-BA95DAA9D85F}" type="slidenum">
              <a:rPr lang="en-US" smtClean="0"/>
              <a:pPr/>
              <a:t>41</a:t>
            </a:fld>
            <a:endParaRPr lang="en-US" dirty="0"/>
          </a:p>
        </p:txBody>
      </p:sp>
    </p:spTree>
    <p:extLst>
      <p:ext uri="{BB962C8B-B14F-4D97-AF65-F5344CB8AC3E}">
        <p14:creationId xmlns:p14="http://schemas.microsoft.com/office/powerpoint/2010/main" val="308710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48%</a:t>
            </a:r>
          </a:p>
        </p:txBody>
      </p:sp>
      <p:sp>
        <p:nvSpPr>
          <p:cNvPr id="4" name="Slide Number Placeholder 3"/>
          <p:cNvSpPr>
            <a:spLocks noGrp="1"/>
          </p:cNvSpPr>
          <p:nvPr>
            <p:ph type="sldNum" sz="quarter" idx="5"/>
          </p:nvPr>
        </p:nvSpPr>
        <p:spPr/>
        <p:txBody>
          <a:bodyPr/>
          <a:lstStyle/>
          <a:p>
            <a:fld id="{96A41D7E-9643-4966-B8F7-BA95DAA9D85F}" type="slidenum">
              <a:rPr lang="en-US" smtClean="0"/>
              <a:pPr/>
              <a:t>43</a:t>
            </a:fld>
            <a:endParaRPr lang="en-US" dirty="0"/>
          </a:p>
        </p:txBody>
      </p:sp>
    </p:spTree>
    <p:extLst>
      <p:ext uri="{BB962C8B-B14F-4D97-AF65-F5344CB8AC3E}">
        <p14:creationId xmlns:p14="http://schemas.microsoft.com/office/powerpoint/2010/main" val="50424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2019: 378  2020: 156  2021: 335 2022: 374 2023: 384  Avg: 325 to 367…4% of State</a:t>
            </a:r>
          </a:p>
        </p:txBody>
      </p:sp>
      <p:sp>
        <p:nvSpPr>
          <p:cNvPr id="4" name="Slide Number Placeholder 3"/>
          <p:cNvSpPr>
            <a:spLocks noGrp="1"/>
          </p:cNvSpPr>
          <p:nvPr>
            <p:ph type="sldNum" sz="quarter" idx="5"/>
          </p:nvPr>
        </p:nvSpPr>
        <p:spPr/>
        <p:txBody>
          <a:bodyPr/>
          <a:lstStyle/>
          <a:p>
            <a:fld id="{96A41D7E-9643-4966-B8F7-BA95DAA9D85F}" type="slidenum">
              <a:rPr lang="en-US" smtClean="0"/>
              <a:pPr/>
              <a:t>44</a:t>
            </a:fld>
            <a:endParaRPr lang="en-US" dirty="0"/>
          </a:p>
        </p:txBody>
      </p:sp>
    </p:spTree>
    <p:extLst>
      <p:ext uri="{BB962C8B-B14F-4D97-AF65-F5344CB8AC3E}">
        <p14:creationId xmlns:p14="http://schemas.microsoft.com/office/powerpoint/2010/main" val="207149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Data-Driven Decisions</a:t>
            </a:r>
          </a:p>
          <a:p>
            <a:r>
              <a:rPr lang="en-US" dirty="0"/>
              <a:t>Credibility</a:t>
            </a:r>
          </a:p>
        </p:txBody>
      </p:sp>
      <p:sp>
        <p:nvSpPr>
          <p:cNvPr id="4" name="Slide Number Placeholder 3"/>
          <p:cNvSpPr>
            <a:spLocks noGrp="1"/>
          </p:cNvSpPr>
          <p:nvPr>
            <p:ph type="sldNum" sz="quarter" idx="5"/>
          </p:nvPr>
        </p:nvSpPr>
        <p:spPr/>
        <p:txBody>
          <a:bodyPr/>
          <a:lstStyle/>
          <a:p>
            <a:fld id="{E8A4302A-7CC5-438D-90F9-AB5A4C91D086}" type="slidenum">
              <a:rPr lang="en-US" smtClean="0"/>
              <a:t>8</a:t>
            </a:fld>
            <a:endParaRPr lang="en-US" dirty="0"/>
          </a:p>
        </p:txBody>
      </p:sp>
    </p:spTree>
    <p:extLst>
      <p:ext uri="{BB962C8B-B14F-4D97-AF65-F5344CB8AC3E}">
        <p14:creationId xmlns:p14="http://schemas.microsoft.com/office/powerpoint/2010/main" val="3428827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47</a:t>
            </a:fld>
            <a:endParaRPr lang="en-US" dirty="0"/>
          </a:p>
        </p:txBody>
      </p:sp>
    </p:spTree>
    <p:extLst>
      <p:ext uri="{BB962C8B-B14F-4D97-AF65-F5344CB8AC3E}">
        <p14:creationId xmlns:p14="http://schemas.microsoft.com/office/powerpoint/2010/main" val="302973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Dr. Pierce, HPV Impact on Cervical Cancer</a:t>
            </a:r>
          </a:p>
          <a:p>
            <a:r>
              <a:rPr lang="en-US" dirty="0"/>
              <a:t>Become ABC Provider</a:t>
            </a:r>
          </a:p>
          <a:p>
            <a:r>
              <a:rPr lang="en-US" dirty="0"/>
              <a:t>Join Operation WIPEOUT: Vaccine, screening, and Appr FU</a:t>
            </a:r>
          </a:p>
        </p:txBody>
      </p:sp>
      <p:sp>
        <p:nvSpPr>
          <p:cNvPr id="4" name="Slide Number Placeholder 3"/>
          <p:cNvSpPr>
            <a:spLocks noGrp="1"/>
          </p:cNvSpPr>
          <p:nvPr>
            <p:ph type="sldNum" sz="quarter" idx="5"/>
          </p:nvPr>
        </p:nvSpPr>
        <p:spPr/>
        <p:txBody>
          <a:bodyPr/>
          <a:lstStyle/>
          <a:p>
            <a:fld id="{96A41D7E-9643-4966-B8F7-BA95DAA9D85F}" type="slidenum">
              <a:rPr lang="en-US" smtClean="0"/>
              <a:pPr/>
              <a:t>50</a:t>
            </a:fld>
            <a:endParaRPr lang="en-US" dirty="0"/>
          </a:p>
        </p:txBody>
      </p:sp>
    </p:spTree>
    <p:extLst>
      <p:ext uri="{BB962C8B-B14F-4D97-AF65-F5344CB8AC3E}">
        <p14:creationId xmlns:p14="http://schemas.microsoft.com/office/powerpoint/2010/main" val="95442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BB6F4A8-4505-4CD4-92C2-BC5F32EBFFF7}"/>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1FD13374-901F-421E-8B23-0CCF70ED57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124" name="Slide Number Placeholder 3">
            <a:extLst>
              <a:ext uri="{FF2B5EF4-FFF2-40B4-BE49-F238E27FC236}">
                <a16:creationId xmlns:a16="http://schemas.microsoft.com/office/drawing/2014/main" id="{CE75DB59-625C-4353-9C2E-F369F37B3EA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003">
              <a:defRPr sz="800" baseline="-25000">
                <a:solidFill>
                  <a:schemeClr val="tx1"/>
                </a:solidFill>
                <a:latin typeface="Times New Roman" panose="02020603050405020304" pitchFamily="18" charset="0"/>
              </a:defRPr>
            </a:lvl1pPr>
            <a:lvl2pPr marL="742797" indent="-285692" defTabSz="965003">
              <a:defRPr sz="800" baseline="-25000">
                <a:solidFill>
                  <a:schemeClr val="tx1"/>
                </a:solidFill>
                <a:latin typeface="Times New Roman" panose="02020603050405020304" pitchFamily="18" charset="0"/>
              </a:defRPr>
            </a:lvl2pPr>
            <a:lvl3pPr marL="1142766" indent="-228554" defTabSz="965003">
              <a:defRPr sz="800" baseline="-25000">
                <a:solidFill>
                  <a:schemeClr val="tx1"/>
                </a:solidFill>
                <a:latin typeface="Times New Roman" panose="02020603050405020304" pitchFamily="18" charset="0"/>
              </a:defRPr>
            </a:lvl3pPr>
            <a:lvl4pPr marL="1599872" indent="-228554" defTabSz="965003">
              <a:defRPr sz="800" baseline="-25000">
                <a:solidFill>
                  <a:schemeClr val="tx1"/>
                </a:solidFill>
                <a:latin typeface="Times New Roman" panose="02020603050405020304" pitchFamily="18" charset="0"/>
              </a:defRPr>
            </a:lvl4pPr>
            <a:lvl5pPr marL="2056979" indent="-228554" defTabSz="965003">
              <a:defRPr sz="800" baseline="-25000">
                <a:solidFill>
                  <a:schemeClr val="tx1"/>
                </a:solidFill>
                <a:latin typeface="Times New Roman" panose="02020603050405020304" pitchFamily="18" charset="0"/>
              </a:defRPr>
            </a:lvl5pPr>
            <a:lvl6pPr marL="2514086"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6pPr>
            <a:lvl7pPr marL="2971191"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7pPr>
            <a:lvl8pPr marL="3428298"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8pPr>
            <a:lvl9pPr marL="3885404"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9pPr>
          </a:lstStyle>
          <a:p>
            <a:fld id="{F04D6F9F-AD4C-4556-87D7-F6F40115114C}" type="slidenum">
              <a:rPr lang="en-US" altLang="en-US" sz="1200" baseline="0"/>
              <a:pPr/>
              <a:t>14</a:t>
            </a:fld>
            <a:endParaRPr lang="en-US" altLang="en-US" sz="1200"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Development, implementation and evaluation of a multi-channel communication campaign to promote HPV vaccination</a:t>
            </a:r>
          </a:p>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Engagement of the entire school system </a:t>
            </a:r>
          </a:p>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Community awareness</a:t>
            </a:r>
          </a:p>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Provision of HPV vaccination in the schools </a:t>
            </a:r>
          </a:p>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17</a:t>
            </a:fld>
            <a:endParaRPr lang="en-US" dirty="0"/>
          </a:p>
        </p:txBody>
      </p:sp>
    </p:spTree>
    <p:extLst>
      <p:ext uri="{BB962C8B-B14F-4D97-AF65-F5344CB8AC3E}">
        <p14:creationId xmlns:p14="http://schemas.microsoft.com/office/powerpoint/2010/main" val="163553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0BA35-1BFD-4AE4-AF13-65594F2860E4}" type="slidenum">
              <a:rPr lang="en-US"/>
              <a:pPr/>
              <a:t>19</a:t>
            </a:fld>
            <a:endParaRPr lang="en-US" dirty="0"/>
          </a:p>
        </p:txBody>
      </p:sp>
      <p:sp>
        <p:nvSpPr>
          <p:cNvPr id="44034" name="Rectangle 2"/>
          <p:cNvSpPr>
            <a:spLocks noGrp="1" noRot="1" noChangeAspect="1" noChangeArrowheads="1" noTextEdit="1"/>
          </p:cNvSpPr>
          <p:nvPr>
            <p:ph type="sldImg"/>
          </p:nvPr>
        </p:nvSpPr>
        <p:spPr>
          <a:xfrm>
            <a:off x="409575" y="698500"/>
            <a:ext cx="6203950" cy="3490913"/>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582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20</a:t>
            </a:fld>
            <a:endParaRPr lang="en-US" dirty="0"/>
          </a:p>
        </p:txBody>
      </p:sp>
    </p:spTree>
    <p:extLst>
      <p:ext uri="{BB962C8B-B14F-4D97-AF65-F5344CB8AC3E}">
        <p14:creationId xmlns:p14="http://schemas.microsoft.com/office/powerpoint/2010/main" val="418854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rtl="0"/>
            <a:r>
              <a:rPr lang="en-US" sz="1800" dirty="0">
                <a:solidFill>
                  <a:srgbClr val="000000"/>
                </a:solidFill>
                <a:latin typeface="Helv"/>
              </a:rPr>
              <a:t>The Alabama average of 14.3%  below the poverty level is significantly worse than the US average of 10.2% for that age group. Likewise, the Alabama average of 11.3% with no insurance is significantly worse than the US average of 10.0% with no insurance for that age group.</a:t>
            </a:r>
          </a:p>
          <a:p>
            <a:pPr rtl="0"/>
            <a:endParaRPr lang="en-US" sz="1800" dirty="0">
              <a:solidFill>
                <a:srgbClr val="000000"/>
              </a:solidFill>
              <a:latin typeface="Helv"/>
            </a:endParaRPr>
          </a:p>
          <a:p>
            <a:pPr rtl="0"/>
            <a:r>
              <a:rPr lang="en-US" sz="1800" dirty="0">
                <a:solidFill>
                  <a:srgbClr val="000000"/>
                </a:solidFill>
                <a:latin typeface="Helv"/>
              </a:rPr>
              <a:t>Green means that Census Tract is at least better than the Alabama average, but does not necessarily mean it's good as it could still be worse than the national average.</a:t>
            </a:r>
          </a:p>
          <a:p>
            <a:pPr rtl="0"/>
            <a:r>
              <a:rPr lang="en-US" sz="1800" dirty="0">
                <a:solidFill>
                  <a:srgbClr val="000000"/>
                </a:solidFill>
                <a:latin typeface="Helv"/>
              </a:rPr>
              <a:t>Yellow means that Census Tract is the Alabama average or worse but not twice as worse. Keep in mind that means Yellow is also worse than the US.</a:t>
            </a:r>
          </a:p>
          <a:p>
            <a:pPr rtl="0"/>
            <a:r>
              <a:rPr lang="en-US" sz="1800" dirty="0">
                <a:solidFill>
                  <a:srgbClr val="000000"/>
                </a:solidFill>
                <a:latin typeface="Helv"/>
              </a:rPr>
              <a:t>Red means that Census Tract is more than twice as bad as the already terrible Alabama average.</a:t>
            </a:r>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21</a:t>
            </a:fld>
            <a:endParaRPr lang="en-US" dirty="0"/>
          </a:p>
        </p:txBody>
      </p:sp>
    </p:spTree>
    <p:extLst>
      <p:ext uri="{BB962C8B-B14F-4D97-AF65-F5344CB8AC3E}">
        <p14:creationId xmlns:p14="http://schemas.microsoft.com/office/powerpoint/2010/main" val="310602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23</a:t>
            </a:fld>
            <a:endParaRPr lang="en-US" dirty="0"/>
          </a:p>
        </p:txBody>
      </p:sp>
    </p:spTree>
    <p:extLst>
      <p:ext uri="{BB962C8B-B14F-4D97-AF65-F5344CB8AC3E}">
        <p14:creationId xmlns:p14="http://schemas.microsoft.com/office/powerpoint/2010/main" val="206338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28</a:t>
            </a:fld>
            <a:endParaRPr lang="en-US" dirty="0"/>
          </a:p>
        </p:txBody>
      </p:sp>
    </p:spTree>
    <p:extLst>
      <p:ext uri="{BB962C8B-B14F-4D97-AF65-F5344CB8AC3E}">
        <p14:creationId xmlns:p14="http://schemas.microsoft.com/office/powerpoint/2010/main" val="52280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baseline="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78299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1700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632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05797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2391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103998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9580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418450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CEEE7111-B6FF-B144-B41D-1ADF966B2952}" type="slidenum">
              <a:rPr lang="en-US" smtClean="0"/>
              <a:t>‹#›</a:t>
            </a:fld>
            <a:endParaRPr lang="en-US" dirty="0"/>
          </a:p>
        </p:txBody>
      </p:sp>
      <p:cxnSp>
        <p:nvCxnSpPr>
          <p:cNvPr id="4" name="Straight Connector 3">
            <a:extLst>
              <a:ext uri="{FF2B5EF4-FFF2-40B4-BE49-F238E27FC236}">
                <a16:creationId xmlns:a16="http://schemas.microsoft.com/office/drawing/2014/main" id="{6BE253E1-8640-8F4A-A0B0-47F028DC03C6}"/>
              </a:ext>
            </a:extLst>
          </p:cNvPr>
          <p:cNvCxnSpPr>
            <a:cxnSpLocks/>
          </p:cNvCxnSpPr>
          <p:nvPr/>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69647"/>
      </p:ext>
    </p:extLst>
  </p:cSld>
  <p:clrMapOvr>
    <a:masterClrMapping/>
  </p:clrMapOvr>
  <p:extLst>
    <p:ext uri="{DCECCB84-F9BA-43D5-87BE-67443E8EF086}">
      <p15:sldGuideLst xmlns:p15="http://schemas.microsoft.com/office/powerpoint/2012/main">
        <p15:guide id="1" pos="339">
          <p15:clr>
            <a:srgbClr val="FBAE40"/>
          </p15:clr>
        </p15:guide>
        <p15:guide id="2" orient="horz" pos="432">
          <p15:clr>
            <a:srgbClr val="FBAE40"/>
          </p15:clr>
        </p15:guide>
        <p15:guide id="3" pos="7159">
          <p15:clr>
            <a:srgbClr val="FBAE40"/>
          </p15:clr>
        </p15:guide>
        <p15:guide id="4" pos="7039">
          <p15:clr>
            <a:srgbClr val="FBAE40"/>
          </p15:clr>
        </p15:guide>
        <p15:guide id="5" pos="7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232389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211464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92404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6884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19617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43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14657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82460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28A19-191A-427E-BEF1-95743D3E9427}" type="datetimeFigureOut">
              <a:rPr lang="en-US" smtClean="0"/>
              <a:t>2/19/2025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8E12B0-22B9-491B-9E75-8BFC9FC554A2}" type="slidenum">
              <a:rPr lang="en-US" smtClean="0"/>
              <a:t>‹#›</a:t>
            </a:fld>
            <a:endParaRPr lang="en-US" dirty="0"/>
          </a:p>
        </p:txBody>
      </p:sp>
    </p:spTree>
    <p:extLst>
      <p:ext uri="{BB962C8B-B14F-4D97-AF65-F5344CB8AC3E}">
        <p14:creationId xmlns:p14="http://schemas.microsoft.com/office/powerpoint/2010/main" val="170273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baseline="0">
          <a:solidFill>
            <a:srgbClr val="00808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bYLanR09zpM" TargetMode="External"/><Relationship Id="rId7" Type="http://schemas.openxmlformats.org/officeDocument/2006/relationships/image" Target="../media/image25.png"/><Relationship Id="rId2" Type="http://schemas.openxmlformats.org/officeDocument/2006/relationships/hyperlink" Target="http://www.operationwipeout.org/"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labamapublichealth.gov/band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Nancy.wright@adph.state.al.us" TargetMode="External"/><Relationship Id="rId4" Type="http://schemas.openxmlformats.org/officeDocument/2006/relationships/hyperlink" Target="mailto:Kelli.Hardy@adph.state.al.us"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268635" y="2594139"/>
            <a:ext cx="7766936" cy="2761559"/>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Partnering to Eliminate Cervical Cancer </a:t>
            </a:r>
            <a:br>
              <a:rPr lang="en-US" dirty="0">
                <a:solidFill>
                  <a:schemeClr val="accent2">
                    <a:lumMod val="75000"/>
                  </a:schemeClr>
                </a:solidFill>
                <a:latin typeface="Calibri" panose="020F0502020204030204" pitchFamily="34" charset="0"/>
                <a:cs typeface="Calibri" panose="020F0502020204030204" pitchFamily="34" charset="0"/>
              </a:rPr>
            </a:br>
            <a:r>
              <a:rPr lang="en-US" dirty="0">
                <a:solidFill>
                  <a:schemeClr val="accent2">
                    <a:lumMod val="75000"/>
                  </a:schemeClr>
                </a:solidFill>
                <a:latin typeface="Calibri" panose="020F0502020204030204" pitchFamily="34" charset="0"/>
                <a:cs typeface="Calibri" panose="020F0502020204030204" pitchFamily="34" charset="0"/>
              </a:rPr>
              <a:t>in Alabama</a:t>
            </a:r>
          </a:p>
        </p:txBody>
      </p:sp>
      <p:sp>
        <p:nvSpPr>
          <p:cNvPr id="3" name="Subtitle 2">
            <a:extLst>
              <a:ext uri="{FF2B5EF4-FFF2-40B4-BE49-F238E27FC236}">
                <a16:creationId xmlns:a16="http://schemas.microsoft.com/office/drawing/2014/main" id="{9B2E9EEE-E283-444C-B81F-C4CEA155086A}"/>
              </a:ext>
            </a:extLst>
          </p:cNvPr>
          <p:cNvSpPr>
            <a:spLocks noGrp="1"/>
          </p:cNvSpPr>
          <p:nvPr>
            <p:ph type="subTitle" idx="1"/>
          </p:nvPr>
        </p:nvSpPr>
        <p:spPr>
          <a:xfrm>
            <a:off x="296178" y="5810486"/>
            <a:ext cx="1213445" cy="862559"/>
          </a:xfrm>
        </p:spPr>
        <p:txBody>
          <a:bodyPr>
            <a:normAutofit/>
          </a:bodyPr>
          <a:lstStyle/>
          <a:p>
            <a:pPr algn="l"/>
            <a:r>
              <a:rPr lang="en-US" sz="1400" dirty="0"/>
              <a:t>	</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842942" y="184955"/>
            <a:ext cx="3794326" cy="1954396"/>
          </a:xfrm>
          <a:prstGeom prst="rect">
            <a:avLst/>
          </a:prstGeom>
        </p:spPr>
      </p:pic>
      <p:pic>
        <p:nvPicPr>
          <p:cNvPr id="5" name="Picture 4">
            <a:extLst>
              <a:ext uri="{FF2B5EF4-FFF2-40B4-BE49-F238E27FC236}">
                <a16:creationId xmlns:a16="http://schemas.microsoft.com/office/drawing/2014/main" id="{8392D9D8-EC81-448E-BC5D-6E8BD10C6A31}"/>
              </a:ext>
            </a:extLst>
          </p:cNvPr>
          <p:cNvPicPr>
            <a:picLocks noChangeAspect="1"/>
          </p:cNvPicPr>
          <p:nvPr/>
        </p:nvPicPr>
        <p:blipFill>
          <a:blip r:embed="rId3"/>
          <a:stretch>
            <a:fillRect/>
          </a:stretch>
        </p:blipFill>
        <p:spPr>
          <a:xfrm>
            <a:off x="408098" y="5952225"/>
            <a:ext cx="701597" cy="720819"/>
          </a:xfrm>
          <a:prstGeom prst="rect">
            <a:avLst/>
          </a:prstGeom>
        </p:spPr>
      </p:pic>
    </p:spTree>
    <p:extLst>
      <p:ext uri="{BB962C8B-B14F-4D97-AF65-F5344CB8AC3E}">
        <p14:creationId xmlns:p14="http://schemas.microsoft.com/office/powerpoint/2010/main" val="61287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87488"/>
            <a:ext cx="8596668" cy="1013508"/>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500996"/>
            <a:ext cx="8759965" cy="3631721"/>
          </a:xfrm>
        </p:spPr>
        <p:txBody>
          <a:bodyPr>
            <a:normAutofit/>
          </a:bodyPr>
          <a:lstStyle/>
          <a:p>
            <a:r>
              <a:rPr lang="en-US" sz="2400" dirty="0">
                <a:latin typeface="Calibri" panose="020F0502020204030204" pitchFamily="34" charset="0"/>
                <a:cs typeface="Calibri" panose="020F0502020204030204" pitchFamily="34" charset="0"/>
              </a:rPr>
              <a:t>Press Conference Generated a lot of State and National Interest</a:t>
            </a:r>
          </a:p>
          <a:p>
            <a:r>
              <a:rPr lang="en-US" sz="2400" dirty="0">
                <a:latin typeface="Calibri" panose="020F0502020204030204" pitchFamily="34" charset="0"/>
                <a:cs typeface="Calibri" panose="020F0502020204030204" pitchFamily="34" charset="0"/>
              </a:rPr>
              <a:t>Roundtable Participation (Cervical, HPV, Southeastern HPV)</a:t>
            </a:r>
          </a:p>
          <a:p>
            <a:r>
              <a:rPr lang="en-US" sz="2400" dirty="0">
                <a:latin typeface="Calibri" panose="020F0502020204030204" pitchFamily="34" charset="0"/>
                <a:cs typeface="Calibri" panose="020F0502020204030204" pitchFamily="34" charset="0"/>
              </a:rPr>
              <a:t>Other States Interest</a:t>
            </a:r>
          </a:p>
          <a:p>
            <a:r>
              <a:rPr lang="en-US" sz="2400" dirty="0">
                <a:latin typeface="Calibri" panose="020F0502020204030204" pitchFamily="34" charset="0"/>
                <a:cs typeface="Calibri" panose="020F0502020204030204" pitchFamily="34" charset="0"/>
              </a:rPr>
              <a:t>HPV related Conferences Interest</a:t>
            </a:r>
          </a:p>
          <a:p>
            <a:r>
              <a:rPr lang="en-US" sz="2400" dirty="0">
                <a:latin typeface="Calibri" panose="020F0502020204030204" pitchFamily="34" charset="0"/>
                <a:cs typeface="Calibri" panose="020F0502020204030204" pitchFamily="34" charset="0"/>
              </a:rPr>
              <a:t>Clinician Interest</a:t>
            </a:r>
          </a:p>
          <a:p>
            <a:r>
              <a:rPr lang="en-US" sz="2400" dirty="0">
                <a:latin typeface="Calibri" panose="020F0502020204030204" pitchFamily="34" charset="0"/>
                <a:cs typeface="Calibri" panose="020F0502020204030204" pitchFamily="34" charset="0"/>
              </a:rPr>
              <a:t>Media Interest</a:t>
            </a:r>
          </a:p>
          <a:p>
            <a:r>
              <a:rPr lang="en-US" sz="2400" dirty="0">
                <a:latin typeface="Calibri" panose="020F0502020204030204" pitchFamily="34" charset="0"/>
                <a:cs typeface="Calibri" panose="020F0502020204030204" pitchFamily="34" charset="0"/>
              </a:rPr>
              <a:t>Documentary Interest</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93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of a medical service&#10;&#10;Description automatically generated with medium confidence">
            <a:extLst>
              <a:ext uri="{FF2B5EF4-FFF2-40B4-BE49-F238E27FC236}">
                <a16:creationId xmlns:a16="http://schemas.microsoft.com/office/drawing/2014/main" id="{22D3B651-1833-9780-1ACC-E5E2B095AC31}"/>
              </a:ext>
            </a:extLst>
          </p:cNvPr>
          <p:cNvPicPr>
            <a:picLocks noChangeAspect="1"/>
          </p:cNvPicPr>
          <p:nvPr/>
        </p:nvPicPr>
        <p:blipFill>
          <a:blip r:embed="rId2"/>
          <a:stretch>
            <a:fillRect/>
          </a:stretch>
        </p:blipFill>
        <p:spPr>
          <a:xfrm>
            <a:off x="3856171" y="1605727"/>
            <a:ext cx="3666063" cy="4571869"/>
          </a:xfrm>
          <a:prstGeom prst="rect">
            <a:avLst/>
          </a:prstGeom>
          <a:ln w="19050">
            <a:solidFill>
              <a:schemeClr val="tx1"/>
            </a:solidFill>
          </a:ln>
        </p:spPr>
      </p:pic>
      <p:pic>
        <p:nvPicPr>
          <p:cNvPr id="12" name="Picture 11" descr="A poster of a medical information&#10;&#10;Description automatically generated">
            <a:extLst>
              <a:ext uri="{FF2B5EF4-FFF2-40B4-BE49-F238E27FC236}">
                <a16:creationId xmlns:a16="http://schemas.microsoft.com/office/drawing/2014/main" id="{C831BB28-2A6D-37CE-6D6C-4B8A2E6AB316}"/>
              </a:ext>
            </a:extLst>
          </p:cNvPr>
          <p:cNvPicPr>
            <a:picLocks noChangeAspect="1"/>
          </p:cNvPicPr>
          <p:nvPr/>
        </p:nvPicPr>
        <p:blipFill>
          <a:blip r:embed="rId3"/>
          <a:stretch>
            <a:fillRect/>
          </a:stretch>
        </p:blipFill>
        <p:spPr>
          <a:xfrm>
            <a:off x="7791072" y="1581877"/>
            <a:ext cx="3611896" cy="4571870"/>
          </a:xfrm>
          <a:prstGeom prst="rect">
            <a:avLst/>
          </a:prstGeom>
          <a:ln w="19050">
            <a:solidFill>
              <a:schemeClr val="tx1"/>
            </a:solidFill>
          </a:ln>
        </p:spPr>
      </p:pic>
      <p:pic>
        <p:nvPicPr>
          <p:cNvPr id="16" name="Picture 15" descr="A poster with text and images&#10;&#10;Description automatically generated">
            <a:extLst>
              <a:ext uri="{FF2B5EF4-FFF2-40B4-BE49-F238E27FC236}">
                <a16:creationId xmlns:a16="http://schemas.microsoft.com/office/drawing/2014/main" id="{E2F0B808-8893-6B14-F3DE-1E24E8A4C32F}"/>
              </a:ext>
            </a:extLst>
          </p:cNvPr>
          <p:cNvPicPr>
            <a:picLocks noChangeAspect="1"/>
          </p:cNvPicPr>
          <p:nvPr/>
        </p:nvPicPr>
        <p:blipFill>
          <a:blip r:embed="rId4"/>
          <a:stretch>
            <a:fillRect/>
          </a:stretch>
        </p:blipFill>
        <p:spPr>
          <a:xfrm>
            <a:off x="245196" y="1605727"/>
            <a:ext cx="3488000" cy="4548020"/>
          </a:xfrm>
          <a:prstGeom prst="rect">
            <a:avLst/>
          </a:prstGeom>
          <a:ln w="19050">
            <a:solidFill>
              <a:schemeClr val="tx1"/>
            </a:solidFill>
          </a:ln>
        </p:spPr>
      </p:pic>
      <p:sp>
        <p:nvSpPr>
          <p:cNvPr id="4" name="Title 3">
            <a:extLst>
              <a:ext uri="{FF2B5EF4-FFF2-40B4-BE49-F238E27FC236}">
                <a16:creationId xmlns:a16="http://schemas.microsoft.com/office/drawing/2014/main" id="{910CAFC0-80D4-4344-8F16-7A2EB762668F}"/>
              </a:ext>
            </a:extLst>
          </p:cNvPr>
          <p:cNvSpPr>
            <a:spLocks noGrp="1"/>
          </p:cNvSpPr>
          <p:nvPr>
            <p:ph type="title"/>
          </p:nvPr>
        </p:nvSpPr>
        <p:spPr>
          <a:xfrm>
            <a:off x="536364" y="476722"/>
            <a:ext cx="9049425" cy="768545"/>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Tree>
    <p:extLst>
      <p:ext uri="{BB962C8B-B14F-4D97-AF65-F5344CB8AC3E}">
        <p14:creationId xmlns:p14="http://schemas.microsoft.com/office/powerpoint/2010/main" val="265820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E7584-0D11-48E0-BE8B-F8BF0B92F8E8}"/>
              </a:ext>
            </a:extLst>
          </p:cNvPr>
          <p:cNvPicPr>
            <a:picLocks noChangeAspect="1"/>
          </p:cNvPicPr>
          <p:nvPr/>
        </p:nvPicPr>
        <p:blipFill>
          <a:blip r:embed="rId2"/>
          <a:stretch>
            <a:fillRect/>
          </a:stretch>
        </p:blipFill>
        <p:spPr>
          <a:xfrm>
            <a:off x="216739" y="422694"/>
            <a:ext cx="3844700" cy="4873923"/>
          </a:xfrm>
          <a:prstGeom prst="rect">
            <a:avLst/>
          </a:prstGeom>
          <a:ln w="19050">
            <a:solidFill>
              <a:schemeClr val="tx1"/>
            </a:solidFill>
          </a:ln>
        </p:spPr>
      </p:pic>
      <p:pic>
        <p:nvPicPr>
          <p:cNvPr id="9" name="Picture 8">
            <a:extLst>
              <a:ext uri="{FF2B5EF4-FFF2-40B4-BE49-F238E27FC236}">
                <a16:creationId xmlns:a16="http://schemas.microsoft.com/office/drawing/2014/main" id="{37A55BAC-3521-48A5-AD89-2AC2F1459D6F}"/>
              </a:ext>
            </a:extLst>
          </p:cNvPr>
          <p:cNvPicPr>
            <a:picLocks noChangeAspect="1"/>
          </p:cNvPicPr>
          <p:nvPr/>
        </p:nvPicPr>
        <p:blipFill>
          <a:blip r:embed="rId3"/>
          <a:stretch>
            <a:fillRect/>
          </a:stretch>
        </p:blipFill>
        <p:spPr>
          <a:xfrm>
            <a:off x="4173016" y="422694"/>
            <a:ext cx="3845968" cy="4873923"/>
          </a:xfrm>
          <a:prstGeom prst="rect">
            <a:avLst/>
          </a:prstGeom>
          <a:ln w="19050">
            <a:solidFill>
              <a:schemeClr val="tx1"/>
            </a:solidFill>
          </a:ln>
        </p:spPr>
      </p:pic>
      <p:pic>
        <p:nvPicPr>
          <p:cNvPr id="11" name="Picture 10">
            <a:extLst>
              <a:ext uri="{FF2B5EF4-FFF2-40B4-BE49-F238E27FC236}">
                <a16:creationId xmlns:a16="http://schemas.microsoft.com/office/drawing/2014/main" id="{437D1492-305D-48F5-8C9A-B4017112063F}"/>
              </a:ext>
            </a:extLst>
          </p:cNvPr>
          <p:cNvPicPr>
            <a:picLocks noChangeAspect="1"/>
          </p:cNvPicPr>
          <p:nvPr/>
        </p:nvPicPr>
        <p:blipFill>
          <a:blip r:embed="rId4"/>
          <a:stretch>
            <a:fillRect/>
          </a:stretch>
        </p:blipFill>
        <p:spPr>
          <a:xfrm>
            <a:off x="8129293" y="408106"/>
            <a:ext cx="3701760" cy="4881217"/>
          </a:xfrm>
          <a:prstGeom prst="rect">
            <a:avLst/>
          </a:prstGeom>
          <a:ln w="19050">
            <a:solidFill>
              <a:schemeClr val="tx1"/>
            </a:solidFill>
          </a:ln>
        </p:spPr>
      </p:pic>
    </p:spTree>
    <p:extLst>
      <p:ext uri="{BB962C8B-B14F-4D97-AF65-F5344CB8AC3E}">
        <p14:creationId xmlns:p14="http://schemas.microsoft.com/office/powerpoint/2010/main" val="223041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9072"/>
            <a:ext cx="8596668" cy="1013508"/>
          </a:xfrm>
        </p:spPr>
        <p:txBody>
          <a:bodyPr/>
          <a:lstStyle/>
          <a:p>
            <a:pPr algn="ctr"/>
            <a:r>
              <a:rPr lang="en-US" b="1" dirty="0">
                <a:latin typeface="Calibri" panose="020F0502020204030204" pitchFamily="34" charset="0"/>
                <a:cs typeface="Calibri" panose="020F0502020204030204" pitchFamily="34" charset="0"/>
              </a:rPr>
              <a:t>Regional Meetings w/Clinicians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328468"/>
            <a:ext cx="7202946" cy="4699796"/>
          </a:xfrm>
        </p:spPr>
        <p:txBody>
          <a:bodyPr>
            <a:normAutofit fontScale="85000" lnSpcReduction="10000"/>
          </a:bodyPr>
          <a:lstStyle/>
          <a:p>
            <a:r>
              <a:rPr lang="en-US" sz="2600" dirty="0"/>
              <a:t>Go Where the Primary Care Clinicians are</a:t>
            </a:r>
          </a:p>
          <a:p>
            <a:r>
              <a:rPr lang="en-US" sz="2600" dirty="0"/>
              <a:t>Gynecological Oncologist Provide HPV update        (ASCCP app) (Imp of 16/18)</a:t>
            </a:r>
          </a:p>
          <a:p>
            <a:r>
              <a:rPr lang="en-US" sz="2600" dirty="0"/>
              <a:t>Provide Regional data</a:t>
            </a:r>
          </a:p>
          <a:p>
            <a:pPr lvl="1"/>
            <a:r>
              <a:rPr lang="en-US" sz="2100" dirty="0"/>
              <a:t>Cervical cancer mortality/incidence maps</a:t>
            </a:r>
          </a:p>
          <a:p>
            <a:pPr lvl="1"/>
            <a:r>
              <a:rPr lang="en-US" sz="2100" dirty="0"/>
              <a:t>Poverty/uninsured women maps</a:t>
            </a:r>
          </a:p>
          <a:p>
            <a:pPr lvl="1"/>
            <a:r>
              <a:rPr lang="en-US" sz="2100" dirty="0"/>
              <a:t>ABC Program Screening/Diagnosis maps</a:t>
            </a:r>
          </a:p>
          <a:p>
            <a:r>
              <a:rPr lang="en-US" sz="3100" dirty="0"/>
              <a:t>Provide Time to Problem Solve Locally</a:t>
            </a:r>
          </a:p>
          <a:p>
            <a:r>
              <a:rPr lang="en-US" sz="3100" dirty="0"/>
              <a:t>7 Regional Meetings in North (Sept – Feb)</a:t>
            </a:r>
          </a:p>
          <a:p>
            <a:r>
              <a:rPr lang="en-US" sz="3100" dirty="0"/>
              <a:t>6 Regional Meetings in South (73 attendees)</a:t>
            </a:r>
          </a:p>
          <a:p>
            <a:endParaRPr lang="en-US" sz="2000" dirty="0"/>
          </a:p>
        </p:txBody>
      </p:sp>
      <p:pic>
        <p:nvPicPr>
          <p:cNvPr id="5" name="Picture 4">
            <a:extLst>
              <a:ext uri="{FF2B5EF4-FFF2-40B4-BE49-F238E27FC236}">
                <a16:creationId xmlns:a16="http://schemas.microsoft.com/office/drawing/2014/main" id="{5B4C8C79-1344-4D57-869D-E0607563E14E}"/>
              </a:ext>
            </a:extLst>
          </p:cNvPr>
          <p:cNvPicPr>
            <a:picLocks noChangeAspect="1"/>
          </p:cNvPicPr>
          <p:nvPr/>
        </p:nvPicPr>
        <p:blipFill>
          <a:blip r:embed="rId2"/>
          <a:stretch>
            <a:fillRect/>
          </a:stretch>
        </p:blipFill>
        <p:spPr>
          <a:xfrm>
            <a:off x="8054167" y="1405524"/>
            <a:ext cx="3551407" cy="4699796"/>
          </a:xfrm>
          <a:prstGeom prst="rect">
            <a:avLst/>
          </a:prstGeom>
        </p:spPr>
      </p:pic>
    </p:spTree>
    <p:extLst>
      <p:ext uri="{BB962C8B-B14F-4D97-AF65-F5344CB8AC3E}">
        <p14:creationId xmlns:p14="http://schemas.microsoft.com/office/powerpoint/2010/main" val="285903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08EE5A-CE32-4FA6-B048-3ED83962BBB5}"/>
              </a:ext>
            </a:extLst>
          </p:cNvPr>
          <p:cNvGrpSpPr/>
          <p:nvPr/>
        </p:nvGrpSpPr>
        <p:grpSpPr>
          <a:xfrm>
            <a:off x="3181193" y="77462"/>
            <a:ext cx="4848661" cy="6502097"/>
            <a:chOff x="3550442" y="-78700"/>
            <a:chExt cx="5143500" cy="6896799"/>
          </a:xfrm>
        </p:grpSpPr>
        <p:sp>
          <p:nvSpPr>
            <p:cNvPr id="4098" name="Text Box 146">
              <a:extLst>
                <a:ext uri="{FF2B5EF4-FFF2-40B4-BE49-F238E27FC236}">
                  <a16:creationId xmlns:a16="http://schemas.microsoft.com/office/drawing/2014/main" id="{3EBEEC79-648E-452B-8CE9-C8B7E4542F8B}"/>
                </a:ext>
              </a:extLst>
            </p:cNvPr>
            <p:cNvSpPr txBox="1">
              <a:spLocks noChangeArrowheads="1"/>
            </p:cNvSpPr>
            <p:nvPr/>
          </p:nvSpPr>
          <p:spPr bwMode="auto">
            <a:xfrm>
              <a:off x="3550442" y="-78700"/>
              <a:ext cx="5143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dirty="0">
                  <a:solidFill>
                    <a:srgbClr val="000000"/>
                  </a:solidFill>
                  <a:latin typeface="Arial" panose="020B0604020202020204" pitchFamily="34" charset="0"/>
                </a:rPr>
                <a:t>WIPE OUT Regional Meetings: North</a:t>
              </a:r>
            </a:p>
          </p:txBody>
        </p:sp>
        <p:grpSp>
          <p:nvGrpSpPr>
            <p:cNvPr id="4099" name="Group 1">
              <a:extLst>
                <a:ext uri="{FF2B5EF4-FFF2-40B4-BE49-F238E27FC236}">
                  <a16:creationId xmlns:a16="http://schemas.microsoft.com/office/drawing/2014/main" id="{58B917B3-13EE-43FB-8D79-9061705ADC7C}"/>
                </a:ext>
              </a:extLst>
            </p:cNvPr>
            <p:cNvGrpSpPr>
              <a:grpSpLocks/>
            </p:cNvGrpSpPr>
            <p:nvPr/>
          </p:nvGrpSpPr>
          <p:grpSpPr bwMode="auto">
            <a:xfrm>
              <a:off x="3638550" y="228600"/>
              <a:ext cx="4810125" cy="6589499"/>
              <a:chOff x="152400" y="304800"/>
              <a:chExt cx="6413500" cy="8785999"/>
            </a:xfrm>
          </p:grpSpPr>
          <p:sp>
            <p:nvSpPr>
              <p:cNvPr id="4107" name="Freeform 3">
                <a:extLst>
                  <a:ext uri="{FF2B5EF4-FFF2-40B4-BE49-F238E27FC236}">
                    <a16:creationId xmlns:a16="http://schemas.microsoft.com/office/drawing/2014/main" id="{FE8161B7-988E-4D28-9E82-22DEE0ACAAE0}"/>
                  </a:ext>
                </a:extLst>
              </p:cNvPr>
              <p:cNvSpPr>
                <a:spLocks/>
              </p:cNvSpPr>
              <p:nvPr/>
            </p:nvSpPr>
            <p:spPr bwMode="auto">
              <a:xfrm>
                <a:off x="5106988" y="6581775"/>
                <a:ext cx="603250" cy="757238"/>
              </a:xfrm>
              <a:custGeom>
                <a:avLst/>
                <a:gdLst>
                  <a:gd name="T0" fmla="*/ 0 w 396"/>
                  <a:gd name="T1" fmla="*/ 2147483646 h 498"/>
                  <a:gd name="T2" fmla="*/ 2147483646 w 396"/>
                  <a:gd name="T3" fmla="*/ 2147483646 h 498"/>
                  <a:gd name="T4" fmla="*/ 2147483646 w 396"/>
                  <a:gd name="T5" fmla="*/ 2147483646 h 498"/>
                  <a:gd name="T6" fmla="*/ 2147483646 w 396"/>
                  <a:gd name="T7" fmla="*/ 2147483646 h 498"/>
                  <a:gd name="T8" fmla="*/ 2147483646 w 396"/>
                  <a:gd name="T9" fmla="*/ 2147483646 h 498"/>
                  <a:gd name="T10" fmla="*/ 2147483646 w 396"/>
                  <a:gd name="T11" fmla="*/ 2147483646 h 498"/>
                  <a:gd name="T12" fmla="*/ 2147483646 w 396"/>
                  <a:gd name="T13" fmla="*/ 2147483646 h 498"/>
                  <a:gd name="T14" fmla="*/ 2147483646 w 396"/>
                  <a:gd name="T15" fmla="*/ 2147483646 h 498"/>
                  <a:gd name="T16" fmla="*/ 2147483646 w 396"/>
                  <a:gd name="T17" fmla="*/ 2147483646 h 498"/>
                  <a:gd name="T18" fmla="*/ 2147483646 w 396"/>
                  <a:gd name="T19" fmla="*/ 2147483646 h 498"/>
                  <a:gd name="T20" fmla="*/ 2147483646 w 396"/>
                  <a:gd name="T21" fmla="*/ 2147483646 h 498"/>
                  <a:gd name="T22" fmla="*/ 2147483646 w 396"/>
                  <a:gd name="T23" fmla="*/ 2147483646 h 498"/>
                  <a:gd name="T24" fmla="*/ 2147483646 w 396"/>
                  <a:gd name="T25" fmla="*/ 0 h 498"/>
                  <a:gd name="T26" fmla="*/ 2147483646 w 396"/>
                  <a:gd name="T27" fmla="*/ 0 h 498"/>
                  <a:gd name="T28" fmla="*/ 0 w 396"/>
                  <a:gd name="T29" fmla="*/ 0 h 498"/>
                  <a:gd name="T30" fmla="*/ 0 w 396"/>
                  <a:gd name="T31" fmla="*/ 2147483646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6" h="498">
                    <a:moveTo>
                      <a:pt x="0" y="497"/>
                    </a:moveTo>
                    <a:lnTo>
                      <a:pt x="105" y="497"/>
                    </a:lnTo>
                    <a:lnTo>
                      <a:pt x="114" y="472"/>
                    </a:lnTo>
                    <a:lnTo>
                      <a:pt x="131" y="431"/>
                    </a:lnTo>
                    <a:lnTo>
                      <a:pt x="167" y="398"/>
                    </a:lnTo>
                    <a:lnTo>
                      <a:pt x="176" y="398"/>
                    </a:lnTo>
                    <a:lnTo>
                      <a:pt x="228" y="407"/>
                    </a:lnTo>
                    <a:lnTo>
                      <a:pt x="281" y="431"/>
                    </a:lnTo>
                    <a:lnTo>
                      <a:pt x="324" y="431"/>
                    </a:lnTo>
                    <a:lnTo>
                      <a:pt x="324" y="389"/>
                    </a:lnTo>
                    <a:lnTo>
                      <a:pt x="395" y="389"/>
                    </a:lnTo>
                    <a:lnTo>
                      <a:pt x="395" y="348"/>
                    </a:lnTo>
                    <a:lnTo>
                      <a:pt x="395" y="0"/>
                    </a:lnTo>
                    <a:lnTo>
                      <a:pt x="35" y="0"/>
                    </a:lnTo>
                    <a:lnTo>
                      <a:pt x="0" y="0"/>
                    </a:lnTo>
                    <a:lnTo>
                      <a:pt x="0" y="49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8" name="Freeform 4">
                <a:extLst>
                  <a:ext uri="{FF2B5EF4-FFF2-40B4-BE49-F238E27FC236}">
                    <a16:creationId xmlns:a16="http://schemas.microsoft.com/office/drawing/2014/main" id="{80A0F2E0-1363-4BE4-A2E5-86EBB1BB31A9}"/>
                  </a:ext>
                </a:extLst>
              </p:cNvPr>
              <p:cNvSpPr>
                <a:spLocks/>
              </p:cNvSpPr>
              <p:nvPr/>
            </p:nvSpPr>
            <p:spPr bwMode="auto">
              <a:xfrm>
                <a:off x="4449763" y="7337425"/>
                <a:ext cx="1149350" cy="355600"/>
              </a:xfrm>
              <a:custGeom>
                <a:avLst/>
                <a:gdLst>
                  <a:gd name="T0" fmla="*/ 0 w 755"/>
                  <a:gd name="T1" fmla="*/ 0 h 233"/>
                  <a:gd name="T2" fmla="*/ 0 w 755"/>
                  <a:gd name="T3" fmla="*/ 2147483646 h 233"/>
                  <a:gd name="T4" fmla="*/ 2147483646 w 755"/>
                  <a:gd name="T5" fmla="*/ 2147483646 h 233"/>
                  <a:gd name="T6" fmla="*/ 2147483646 w 755"/>
                  <a:gd name="T7" fmla="*/ 0 h 233"/>
                  <a:gd name="T8" fmla="*/ 2147483646 w 755"/>
                  <a:gd name="T9" fmla="*/ 0 h 233"/>
                  <a:gd name="T10" fmla="*/ 2147483646 w 755"/>
                  <a:gd name="T11" fmla="*/ 0 h 233"/>
                  <a:gd name="T12" fmla="*/ 0 w 755"/>
                  <a:gd name="T13" fmla="*/ 0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5" h="233">
                    <a:moveTo>
                      <a:pt x="0" y="0"/>
                    </a:moveTo>
                    <a:lnTo>
                      <a:pt x="0" y="232"/>
                    </a:lnTo>
                    <a:lnTo>
                      <a:pt x="754" y="232"/>
                    </a:lnTo>
                    <a:lnTo>
                      <a:pt x="754" y="0"/>
                    </a:lnTo>
                    <a:lnTo>
                      <a:pt x="535" y="0"/>
                    </a:lnTo>
                    <a:lnTo>
                      <a:pt x="430"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9" name="Freeform 5">
                <a:extLst>
                  <a:ext uri="{FF2B5EF4-FFF2-40B4-BE49-F238E27FC236}">
                    <a16:creationId xmlns:a16="http://schemas.microsoft.com/office/drawing/2014/main" id="{F663F718-19AD-4B04-97F1-FF1A91B81F9D}"/>
                  </a:ext>
                </a:extLst>
              </p:cNvPr>
              <p:cNvSpPr>
                <a:spLocks/>
              </p:cNvSpPr>
              <p:nvPr/>
            </p:nvSpPr>
            <p:spPr bwMode="auto">
              <a:xfrm>
                <a:off x="4449763" y="6581775"/>
                <a:ext cx="658812" cy="757238"/>
              </a:xfrm>
              <a:custGeom>
                <a:avLst/>
                <a:gdLst>
                  <a:gd name="T0" fmla="*/ 0 w 433"/>
                  <a:gd name="T1" fmla="*/ 2147483646 h 498"/>
                  <a:gd name="T2" fmla="*/ 0 w 433"/>
                  <a:gd name="T3" fmla="*/ 2147483646 h 498"/>
                  <a:gd name="T4" fmla="*/ 2147483646 w 433"/>
                  <a:gd name="T5" fmla="*/ 2147483646 h 498"/>
                  <a:gd name="T6" fmla="*/ 2147483646 w 433"/>
                  <a:gd name="T7" fmla="*/ 0 h 498"/>
                  <a:gd name="T8" fmla="*/ 2147483646 w 433"/>
                  <a:gd name="T9" fmla="*/ 0 h 498"/>
                  <a:gd name="T10" fmla="*/ 2147483646 w 433"/>
                  <a:gd name="T11" fmla="*/ 2147483646 h 498"/>
                  <a:gd name="T12" fmla="*/ 0 w 433"/>
                  <a:gd name="T13" fmla="*/ 2147483646 h 498"/>
                  <a:gd name="T14" fmla="*/ 0 w 433"/>
                  <a:gd name="T15" fmla="*/ 2147483646 h 4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 h="498">
                    <a:moveTo>
                      <a:pt x="0" y="207"/>
                    </a:moveTo>
                    <a:lnTo>
                      <a:pt x="0" y="497"/>
                    </a:lnTo>
                    <a:lnTo>
                      <a:pt x="432" y="497"/>
                    </a:lnTo>
                    <a:lnTo>
                      <a:pt x="432" y="0"/>
                    </a:lnTo>
                    <a:lnTo>
                      <a:pt x="53" y="0"/>
                    </a:lnTo>
                    <a:lnTo>
                      <a:pt x="53" y="117"/>
                    </a:lnTo>
                    <a:lnTo>
                      <a:pt x="0" y="117"/>
                    </a:lnTo>
                    <a:lnTo>
                      <a:pt x="0" y="2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0" name="Freeform 6">
                <a:extLst>
                  <a:ext uri="{FF2B5EF4-FFF2-40B4-BE49-F238E27FC236}">
                    <a16:creationId xmlns:a16="http://schemas.microsoft.com/office/drawing/2014/main" id="{7BE49906-40C2-4E42-BA87-3B6236C8079A}"/>
                  </a:ext>
                </a:extLst>
              </p:cNvPr>
              <p:cNvSpPr>
                <a:spLocks/>
              </p:cNvSpPr>
              <p:nvPr/>
            </p:nvSpPr>
            <p:spPr bwMode="auto">
              <a:xfrm>
                <a:off x="3595688" y="6732588"/>
                <a:ext cx="855662" cy="960437"/>
              </a:xfrm>
              <a:custGeom>
                <a:avLst/>
                <a:gdLst>
                  <a:gd name="T0" fmla="*/ 0 w 562"/>
                  <a:gd name="T1" fmla="*/ 2147483646 h 631"/>
                  <a:gd name="T2" fmla="*/ 0 w 562"/>
                  <a:gd name="T3" fmla="*/ 2147483646 h 631"/>
                  <a:gd name="T4" fmla="*/ 2147483646 w 562"/>
                  <a:gd name="T5" fmla="*/ 2147483646 h 631"/>
                  <a:gd name="T6" fmla="*/ 2147483646 w 562"/>
                  <a:gd name="T7" fmla="*/ 2147483646 h 631"/>
                  <a:gd name="T8" fmla="*/ 2147483646 w 562"/>
                  <a:gd name="T9" fmla="*/ 2147483646 h 631"/>
                  <a:gd name="T10" fmla="*/ 2147483646 w 562"/>
                  <a:gd name="T11" fmla="*/ 2147483646 h 631"/>
                  <a:gd name="T12" fmla="*/ 2147483646 w 562"/>
                  <a:gd name="T13" fmla="*/ 2147483646 h 631"/>
                  <a:gd name="T14" fmla="*/ 2147483646 w 562"/>
                  <a:gd name="T15" fmla="*/ 2147483646 h 631"/>
                  <a:gd name="T16" fmla="*/ 2147483646 w 562"/>
                  <a:gd name="T17" fmla="*/ 0 h 631"/>
                  <a:gd name="T18" fmla="*/ 2147483646 w 562"/>
                  <a:gd name="T19" fmla="*/ 2147483646 h 631"/>
                  <a:gd name="T20" fmla="*/ 2147483646 w 562"/>
                  <a:gd name="T21" fmla="*/ 2147483646 h 631"/>
                  <a:gd name="T22" fmla="*/ 2147483646 w 562"/>
                  <a:gd name="T23" fmla="*/ 2147483646 h 631"/>
                  <a:gd name="T24" fmla="*/ 2147483646 w 562"/>
                  <a:gd name="T25" fmla="*/ 0 h 631"/>
                  <a:gd name="T26" fmla="*/ 2147483646 w 562"/>
                  <a:gd name="T27" fmla="*/ 0 h 631"/>
                  <a:gd name="T28" fmla="*/ 0 w 562"/>
                  <a:gd name="T29" fmla="*/ 0 h 631"/>
                  <a:gd name="T30" fmla="*/ 0 w 562"/>
                  <a:gd name="T31" fmla="*/ 2147483646 h 631"/>
                  <a:gd name="T32" fmla="*/ 2147483646 w 562"/>
                  <a:gd name="T33" fmla="*/ 2147483646 h 631"/>
                  <a:gd name="T34" fmla="*/ 2147483646 w 562"/>
                  <a:gd name="T35" fmla="*/ 2147483646 h 631"/>
                  <a:gd name="T36" fmla="*/ 0 w 562"/>
                  <a:gd name="T37" fmla="*/ 2147483646 h 631"/>
                  <a:gd name="T38" fmla="*/ 0 w 562"/>
                  <a:gd name="T39" fmla="*/ 2147483646 h 6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2" h="631">
                    <a:moveTo>
                      <a:pt x="0" y="407"/>
                    </a:moveTo>
                    <a:lnTo>
                      <a:pt x="0" y="630"/>
                    </a:lnTo>
                    <a:lnTo>
                      <a:pt x="561" y="630"/>
                    </a:lnTo>
                    <a:lnTo>
                      <a:pt x="561" y="398"/>
                    </a:lnTo>
                    <a:lnTo>
                      <a:pt x="561" y="108"/>
                    </a:lnTo>
                    <a:lnTo>
                      <a:pt x="482" y="108"/>
                    </a:lnTo>
                    <a:lnTo>
                      <a:pt x="482" y="92"/>
                    </a:lnTo>
                    <a:lnTo>
                      <a:pt x="464" y="92"/>
                    </a:lnTo>
                    <a:lnTo>
                      <a:pt x="464" y="0"/>
                    </a:lnTo>
                    <a:lnTo>
                      <a:pt x="447" y="18"/>
                    </a:lnTo>
                    <a:lnTo>
                      <a:pt x="395" y="58"/>
                    </a:lnTo>
                    <a:lnTo>
                      <a:pt x="333" y="83"/>
                    </a:lnTo>
                    <a:lnTo>
                      <a:pt x="333" y="0"/>
                    </a:lnTo>
                    <a:lnTo>
                      <a:pt x="228" y="0"/>
                    </a:lnTo>
                    <a:lnTo>
                      <a:pt x="0" y="0"/>
                    </a:lnTo>
                    <a:lnTo>
                      <a:pt x="0" y="83"/>
                    </a:lnTo>
                    <a:lnTo>
                      <a:pt x="43" y="83"/>
                    </a:lnTo>
                    <a:lnTo>
                      <a:pt x="43" y="166"/>
                    </a:lnTo>
                    <a:lnTo>
                      <a:pt x="0" y="225"/>
                    </a:lnTo>
                    <a:lnTo>
                      <a:pt x="0"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1" name="Freeform 7">
                <a:extLst>
                  <a:ext uri="{FF2B5EF4-FFF2-40B4-BE49-F238E27FC236}">
                    <a16:creationId xmlns:a16="http://schemas.microsoft.com/office/drawing/2014/main" id="{3F41AB99-DC93-47B3-B5D8-127487085E8C}"/>
                  </a:ext>
                </a:extLst>
              </p:cNvPr>
              <p:cNvSpPr>
                <a:spLocks/>
              </p:cNvSpPr>
              <p:nvPr/>
            </p:nvSpPr>
            <p:spPr bwMode="auto">
              <a:xfrm>
                <a:off x="2095500" y="7212013"/>
                <a:ext cx="1501775" cy="481012"/>
              </a:xfrm>
              <a:custGeom>
                <a:avLst/>
                <a:gdLst>
                  <a:gd name="T0" fmla="*/ 0 w 987"/>
                  <a:gd name="T1" fmla="*/ 2147483646 h 316"/>
                  <a:gd name="T2" fmla="*/ 0 w 987"/>
                  <a:gd name="T3" fmla="*/ 2147483646 h 316"/>
                  <a:gd name="T4" fmla="*/ 2147483646 w 987"/>
                  <a:gd name="T5" fmla="*/ 2147483646 h 316"/>
                  <a:gd name="T6" fmla="*/ 2147483646 w 987"/>
                  <a:gd name="T7" fmla="*/ 2147483646 h 316"/>
                  <a:gd name="T8" fmla="*/ 2147483646 w 987"/>
                  <a:gd name="T9" fmla="*/ 2147483646 h 316"/>
                  <a:gd name="T10" fmla="*/ 2147483646 w 987"/>
                  <a:gd name="T11" fmla="*/ 0 h 316"/>
                  <a:gd name="T12" fmla="*/ 2147483646 w 987"/>
                  <a:gd name="T13" fmla="*/ 0 h 316"/>
                  <a:gd name="T14" fmla="*/ 2147483646 w 987"/>
                  <a:gd name="T15" fmla="*/ 0 h 316"/>
                  <a:gd name="T16" fmla="*/ 2147483646 w 987"/>
                  <a:gd name="T17" fmla="*/ 2147483646 h 316"/>
                  <a:gd name="T18" fmla="*/ 2147483646 w 987"/>
                  <a:gd name="T19" fmla="*/ 2147483646 h 316"/>
                  <a:gd name="T20" fmla="*/ 0 w 987"/>
                  <a:gd name="T21" fmla="*/ 2147483646 h 3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7" h="316">
                    <a:moveTo>
                      <a:pt x="0" y="25"/>
                    </a:moveTo>
                    <a:lnTo>
                      <a:pt x="0" y="315"/>
                    </a:lnTo>
                    <a:lnTo>
                      <a:pt x="986" y="315"/>
                    </a:lnTo>
                    <a:lnTo>
                      <a:pt x="986" y="92"/>
                    </a:lnTo>
                    <a:lnTo>
                      <a:pt x="924" y="92"/>
                    </a:lnTo>
                    <a:lnTo>
                      <a:pt x="924" y="0"/>
                    </a:lnTo>
                    <a:lnTo>
                      <a:pt x="212" y="0"/>
                    </a:lnTo>
                    <a:lnTo>
                      <a:pt x="159" y="0"/>
                    </a:lnTo>
                    <a:lnTo>
                      <a:pt x="80" y="34"/>
                    </a:lnTo>
                    <a:lnTo>
                      <a:pt x="36" y="25"/>
                    </a:lnTo>
                    <a:lnTo>
                      <a:pt x="0" y="2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2" name="Freeform 8">
                <a:extLst>
                  <a:ext uri="{FF2B5EF4-FFF2-40B4-BE49-F238E27FC236}">
                    <a16:creationId xmlns:a16="http://schemas.microsoft.com/office/drawing/2014/main" id="{D91F8AAF-CF50-4FAF-B058-17CEA4EBD178}"/>
                  </a:ext>
                </a:extLst>
              </p:cNvPr>
              <p:cNvSpPr>
                <a:spLocks/>
              </p:cNvSpPr>
              <p:nvPr/>
            </p:nvSpPr>
            <p:spPr bwMode="auto">
              <a:xfrm>
                <a:off x="1412875" y="7137400"/>
                <a:ext cx="1074738" cy="1930400"/>
              </a:xfrm>
              <a:custGeom>
                <a:avLst/>
                <a:gdLst>
                  <a:gd name="T0" fmla="*/ 2147483646 w 706"/>
                  <a:gd name="T1" fmla="*/ 2147483646 h 1269"/>
                  <a:gd name="T2" fmla="*/ 2147483646 w 706"/>
                  <a:gd name="T3" fmla="*/ 2147483646 h 1269"/>
                  <a:gd name="T4" fmla="*/ 2147483646 w 706"/>
                  <a:gd name="T5" fmla="*/ 2147483646 h 1269"/>
                  <a:gd name="T6" fmla="*/ 2147483646 w 706"/>
                  <a:gd name="T7" fmla="*/ 2147483646 h 1269"/>
                  <a:gd name="T8" fmla="*/ 2147483646 w 706"/>
                  <a:gd name="T9" fmla="*/ 2147483646 h 1269"/>
                  <a:gd name="T10" fmla="*/ 2147483646 w 706"/>
                  <a:gd name="T11" fmla="*/ 2147483646 h 1269"/>
                  <a:gd name="T12" fmla="*/ 2147483646 w 706"/>
                  <a:gd name="T13" fmla="*/ 2147483646 h 1269"/>
                  <a:gd name="T14" fmla="*/ 2147483646 w 706"/>
                  <a:gd name="T15" fmla="*/ 2147483646 h 1269"/>
                  <a:gd name="T16" fmla="*/ 2147483646 w 706"/>
                  <a:gd name="T17" fmla="*/ 2147483646 h 1269"/>
                  <a:gd name="T18" fmla="*/ 2147483646 w 706"/>
                  <a:gd name="T19" fmla="*/ 2147483646 h 1269"/>
                  <a:gd name="T20" fmla="*/ 0 w 706"/>
                  <a:gd name="T21" fmla="*/ 2147483646 h 1269"/>
                  <a:gd name="T22" fmla="*/ 2147483646 w 706"/>
                  <a:gd name="T23" fmla="*/ 2147483646 h 1269"/>
                  <a:gd name="T24" fmla="*/ 2147483646 w 706"/>
                  <a:gd name="T25" fmla="*/ 2147483646 h 1269"/>
                  <a:gd name="T26" fmla="*/ 2147483646 w 706"/>
                  <a:gd name="T27" fmla="*/ 2147483646 h 1269"/>
                  <a:gd name="T28" fmla="*/ 2147483646 w 706"/>
                  <a:gd name="T29" fmla="*/ 2147483646 h 1269"/>
                  <a:gd name="T30" fmla="*/ 2147483646 w 706"/>
                  <a:gd name="T31" fmla="*/ 2147483646 h 1269"/>
                  <a:gd name="T32" fmla="*/ 2147483646 w 706"/>
                  <a:gd name="T33" fmla="*/ 2147483646 h 1269"/>
                  <a:gd name="T34" fmla="*/ 2147483646 w 706"/>
                  <a:gd name="T35" fmla="*/ 2147483646 h 1269"/>
                  <a:gd name="T36" fmla="*/ 2147483646 w 706"/>
                  <a:gd name="T37" fmla="*/ 2147483646 h 1269"/>
                  <a:gd name="T38" fmla="*/ 2147483646 w 706"/>
                  <a:gd name="T39" fmla="*/ 2147483646 h 1269"/>
                  <a:gd name="T40" fmla="*/ 2147483646 w 706"/>
                  <a:gd name="T41" fmla="*/ 2147483646 h 1269"/>
                  <a:gd name="T42" fmla="*/ 2147483646 w 706"/>
                  <a:gd name="T43" fmla="*/ 2147483646 h 1269"/>
                  <a:gd name="T44" fmla="*/ 2147483646 w 706"/>
                  <a:gd name="T45" fmla="*/ 2147483646 h 1269"/>
                  <a:gd name="T46" fmla="*/ 2147483646 w 706"/>
                  <a:gd name="T47" fmla="*/ 2147483646 h 1269"/>
                  <a:gd name="T48" fmla="*/ 2147483646 w 706"/>
                  <a:gd name="T49" fmla="*/ 2147483646 h 1269"/>
                  <a:gd name="T50" fmla="*/ 2147483646 w 706"/>
                  <a:gd name="T51" fmla="*/ 2147483646 h 1269"/>
                  <a:gd name="T52" fmla="*/ 2147483646 w 706"/>
                  <a:gd name="T53" fmla="*/ 2147483646 h 1269"/>
                  <a:gd name="T54" fmla="*/ 2147483646 w 706"/>
                  <a:gd name="T55" fmla="*/ 0 h 1269"/>
                  <a:gd name="T56" fmla="*/ 2147483646 w 706"/>
                  <a:gd name="T57" fmla="*/ 0 h 1269"/>
                  <a:gd name="T58" fmla="*/ 2147483646 w 706"/>
                  <a:gd name="T59" fmla="*/ 2147483646 h 1269"/>
                  <a:gd name="T60" fmla="*/ 2147483646 w 706"/>
                  <a:gd name="T61" fmla="*/ 2147483646 h 1269"/>
                  <a:gd name="T62" fmla="*/ 2147483646 w 706"/>
                  <a:gd name="T63" fmla="*/ 2147483646 h 1269"/>
                  <a:gd name="T64" fmla="*/ 2147483646 w 706"/>
                  <a:gd name="T65" fmla="*/ 2147483646 h 1269"/>
                  <a:gd name="T66" fmla="*/ 2147483646 w 706"/>
                  <a:gd name="T67" fmla="*/ 2147483646 h 1269"/>
                  <a:gd name="T68" fmla="*/ 2147483646 w 706"/>
                  <a:gd name="T69" fmla="*/ 2147483646 h 1269"/>
                  <a:gd name="T70" fmla="*/ 2147483646 w 706"/>
                  <a:gd name="T71" fmla="*/ 2147483646 h 1269"/>
                  <a:gd name="T72" fmla="*/ 2147483646 w 706"/>
                  <a:gd name="T73" fmla="*/ 2147483646 h 1269"/>
                  <a:gd name="T74" fmla="*/ 2147483646 w 706"/>
                  <a:gd name="T75" fmla="*/ 2147483646 h 1269"/>
                  <a:gd name="T76" fmla="*/ 2147483646 w 706"/>
                  <a:gd name="T77" fmla="*/ 2147483646 h 1269"/>
                  <a:gd name="T78" fmla="*/ 2147483646 w 706"/>
                  <a:gd name="T79" fmla="*/ 2147483646 h 1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06" h="1269">
                    <a:moveTo>
                      <a:pt x="36" y="647"/>
                    </a:moveTo>
                    <a:lnTo>
                      <a:pt x="36" y="647"/>
                    </a:lnTo>
                    <a:lnTo>
                      <a:pt x="19" y="663"/>
                    </a:lnTo>
                    <a:lnTo>
                      <a:pt x="36" y="713"/>
                    </a:lnTo>
                    <a:lnTo>
                      <a:pt x="62" y="713"/>
                    </a:lnTo>
                    <a:lnTo>
                      <a:pt x="71" y="721"/>
                    </a:lnTo>
                    <a:lnTo>
                      <a:pt x="98" y="721"/>
                    </a:lnTo>
                    <a:lnTo>
                      <a:pt x="115" y="746"/>
                    </a:lnTo>
                    <a:lnTo>
                      <a:pt x="115" y="821"/>
                    </a:lnTo>
                    <a:lnTo>
                      <a:pt x="124" y="845"/>
                    </a:lnTo>
                    <a:lnTo>
                      <a:pt x="133" y="861"/>
                    </a:lnTo>
                    <a:lnTo>
                      <a:pt x="124" y="895"/>
                    </a:lnTo>
                    <a:lnTo>
                      <a:pt x="107" y="953"/>
                    </a:lnTo>
                    <a:lnTo>
                      <a:pt x="115" y="1011"/>
                    </a:lnTo>
                    <a:lnTo>
                      <a:pt x="265" y="1185"/>
                    </a:lnTo>
                    <a:lnTo>
                      <a:pt x="291" y="1185"/>
                    </a:lnTo>
                    <a:lnTo>
                      <a:pt x="256" y="1227"/>
                    </a:lnTo>
                    <a:lnTo>
                      <a:pt x="186" y="1252"/>
                    </a:lnTo>
                    <a:lnTo>
                      <a:pt x="115" y="1252"/>
                    </a:lnTo>
                    <a:lnTo>
                      <a:pt x="98" y="1234"/>
                    </a:lnTo>
                    <a:lnTo>
                      <a:pt x="53" y="1252"/>
                    </a:lnTo>
                    <a:lnTo>
                      <a:pt x="0" y="1252"/>
                    </a:lnTo>
                    <a:lnTo>
                      <a:pt x="0" y="1268"/>
                    </a:lnTo>
                    <a:lnTo>
                      <a:pt x="222" y="1268"/>
                    </a:lnTo>
                    <a:lnTo>
                      <a:pt x="363" y="1243"/>
                    </a:lnTo>
                    <a:lnTo>
                      <a:pt x="504" y="1234"/>
                    </a:lnTo>
                    <a:lnTo>
                      <a:pt x="564" y="1201"/>
                    </a:lnTo>
                    <a:lnTo>
                      <a:pt x="556" y="1185"/>
                    </a:lnTo>
                    <a:lnTo>
                      <a:pt x="468" y="1201"/>
                    </a:lnTo>
                    <a:lnTo>
                      <a:pt x="432" y="1119"/>
                    </a:lnTo>
                    <a:lnTo>
                      <a:pt x="477" y="1144"/>
                    </a:lnTo>
                    <a:lnTo>
                      <a:pt x="477" y="1169"/>
                    </a:lnTo>
                    <a:lnTo>
                      <a:pt x="485" y="1185"/>
                    </a:lnTo>
                    <a:lnTo>
                      <a:pt x="530" y="1176"/>
                    </a:lnTo>
                    <a:lnTo>
                      <a:pt x="556" y="1151"/>
                    </a:lnTo>
                    <a:lnTo>
                      <a:pt x="564" y="1144"/>
                    </a:lnTo>
                    <a:lnTo>
                      <a:pt x="592" y="1160"/>
                    </a:lnTo>
                    <a:lnTo>
                      <a:pt x="635" y="1070"/>
                    </a:lnTo>
                    <a:lnTo>
                      <a:pt x="652" y="1070"/>
                    </a:lnTo>
                    <a:lnTo>
                      <a:pt x="679" y="1028"/>
                    </a:lnTo>
                    <a:lnTo>
                      <a:pt x="662" y="1011"/>
                    </a:lnTo>
                    <a:lnTo>
                      <a:pt x="635" y="969"/>
                    </a:lnTo>
                    <a:lnTo>
                      <a:pt x="645" y="953"/>
                    </a:lnTo>
                    <a:lnTo>
                      <a:pt x="635" y="944"/>
                    </a:lnTo>
                    <a:lnTo>
                      <a:pt x="679" y="886"/>
                    </a:lnTo>
                    <a:lnTo>
                      <a:pt x="705" y="771"/>
                    </a:lnTo>
                    <a:lnTo>
                      <a:pt x="662" y="729"/>
                    </a:lnTo>
                    <a:lnTo>
                      <a:pt x="618" y="713"/>
                    </a:lnTo>
                    <a:lnTo>
                      <a:pt x="530" y="663"/>
                    </a:lnTo>
                    <a:lnTo>
                      <a:pt x="511" y="605"/>
                    </a:lnTo>
                    <a:lnTo>
                      <a:pt x="415" y="522"/>
                    </a:lnTo>
                    <a:lnTo>
                      <a:pt x="477" y="423"/>
                    </a:lnTo>
                    <a:lnTo>
                      <a:pt x="449" y="364"/>
                    </a:lnTo>
                    <a:lnTo>
                      <a:pt x="449" y="74"/>
                    </a:lnTo>
                    <a:lnTo>
                      <a:pt x="406" y="67"/>
                    </a:lnTo>
                    <a:lnTo>
                      <a:pt x="335" y="0"/>
                    </a:lnTo>
                    <a:lnTo>
                      <a:pt x="282" y="0"/>
                    </a:lnTo>
                    <a:lnTo>
                      <a:pt x="256" y="0"/>
                    </a:lnTo>
                    <a:lnTo>
                      <a:pt x="239" y="25"/>
                    </a:lnTo>
                    <a:lnTo>
                      <a:pt x="229" y="42"/>
                    </a:lnTo>
                    <a:lnTo>
                      <a:pt x="186" y="74"/>
                    </a:lnTo>
                    <a:lnTo>
                      <a:pt x="150" y="124"/>
                    </a:lnTo>
                    <a:lnTo>
                      <a:pt x="115" y="124"/>
                    </a:lnTo>
                    <a:lnTo>
                      <a:pt x="115" y="141"/>
                    </a:lnTo>
                    <a:lnTo>
                      <a:pt x="62" y="157"/>
                    </a:lnTo>
                    <a:lnTo>
                      <a:pt x="88" y="182"/>
                    </a:lnTo>
                    <a:lnTo>
                      <a:pt x="62" y="240"/>
                    </a:lnTo>
                    <a:lnTo>
                      <a:pt x="71" y="257"/>
                    </a:lnTo>
                    <a:lnTo>
                      <a:pt x="88" y="274"/>
                    </a:lnTo>
                    <a:lnTo>
                      <a:pt x="79" y="364"/>
                    </a:lnTo>
                    <a:lnTo>
                      <a:pt x="107" y="414"/>
                    </a:lnTo>
                    <a:lnTo>
                      <a:pt x="79" y="465"/>
                    </a:lnTo>
                    <a:lnTo>
                      <a:pt x="53" y="497"/>
                    </a:lnTo>
                    <a:lnTo>
                      <a:pt x="71" y="522"/>
                    </a:lnTo>
                    <a:lnTo>
                      <a:pt x="98" y="539"/>
                    </a:lnTo>
                    <a:lnTo>
                      <a:pt x="107" y="539"/>
                    </a:lnTo>
                    <a:lnTo>
                      <a:pt x="98" y="555"/>
                    </a:lnTo>
                    <a:lnTo>
                      <a:pt x="71" y="580"/>
                    </a:lnTo>
                    <a:lnTo>
                      <a:pt x="36" y="596"/>
                    </a:lnTo>
                    <a:lnTo>
                      <a:pt x="36" y="622"/>
                    </a:lnTo>
                    <a:lnTo>
                      <a:pt x="36" y="64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3" name="Freeform 9">
                <a:extLst>
                  <a:ext uri="{FF2B5EF4-FFF2-40B4-BE49-F238E27FC236}">
                    <a16:creationId xmlns:a16="http://schemas.microsoft.com/office/drawing/2014/main" id="{E3C453C8-22BD-4C2C-AFD5-C7377B9ED175}"/>
                  </a:ext>
                </a:extLst>
              </p:cNvPr>
              <p:cNvSpPr>
                <a:spLocks/>
              </p:cNvSpPr>
              <p:nvPr/>
            </p:nvSpPr>
            <p:spPr bwMode="auto">
              <a:xfrm>
                <a:off x="744538" y="7351713"/>
                <a:ext cx="835025" cy="1552575"/>
              </a:xfrm>
              <a:custGeom>
                <a:avLst/>
                <a:gdLst>
                  <a:gd name="T0" fmla="*/ 2147483646 w 548"/>
                  <a:gd name="T1" fmla="*/ 2147483646 h 1020"/>
                  <a:gd name="T2" fmla="*/ 2147483646 w 548"/>
                  <a:gd name="T3" fmla="*/ 2147483646 h 1020"/>
                  <a:gd name="T4" fmla="*/ 2147483646 w 548"/>
                  <a:gd name="T5" fmla="*/ 2147483646 h 1020"/>
                  <a:gd name="T6" fmla="*/ 2147483646 w 548"/>
                  <a:gd name="T7" fmla="*/ 2147483646 h 1020"/>
                  <a:gd name="T8" fmla="*/ 2147483646 w 548"/>
                  <a:gd name="T9" fmla="*/ 2147483646 h 1020"/>
                  <a:gd name="T10" fmla="*/ 2147483646 w 548"/>
                  <a:gd name="T11" fmla="*/ 2147483646 h 1020"/>
                  <a:gd name="T12" fmla="*/ 2147483646 w 548"/>
                  <a:gd name="T13" fmla="*/ 2147483646 h 1020"/>
                  <a:gd name="T14" fmla="*/ 2147483646 w 548"/>
                  <a:gd name="T15" fmla="*/ 2147483646 h 1020"/>
                  <a:gd name="T16" fmla="*/ 2147483646 w 548"/>
                  <a:gd name="T17" fmla="*/ 2147483646 h 1020"/>
                  <a:gd name="T18" fmla="*/ 2147483646 w 548"/>
                  <a:gd name="T19" fmla="*/ 2147483646 h 1020"/>
                  <a:gd name="T20" fmla="*/ 2147483646 w 548"/>
                  <a:gd name="T21" fmla="*/ 2147483646 h 1020"/>
                  <a:gd name="T22" fmla="*/ 2147483646 w 548"/>
                  <a:gd name="T23" fmla="*/ 2147483646 h 1020"/>
                  <a:gd name="T24" fmla="*/ 2147483646 w 548"/>
                  <a:gd name="T25" fmla="*/ 2147483646 h 1020"/>
                  <a:gd name="T26" fmla="*/ 2147483646 w 548"/>
                  <a:gd name="T27" fmla="*/ 2147483646 h 1020"/>
                  <a:gd name="T28" fmla="*/ 2147483646 w 548"/>
                  <a:gd name="T29" fmla="*/ 2147483646 h 1020"/>
                  <a:gd name="T30" fmla="*/ 2147483646 w 548"/>
                  <a:gd name="T31" fmla="*/ 2147483646 h 1020"/>
                  <a:gd name="T32" fmla="*/ 2147483646 w 548"/>
                  <a:gd name="T33" fmla="*/ 2147483646 h 1020"/>
                  <a:gd name="T34" fmla="*/ 2147483646 w 548"/>
                  <a:gd name="T35" fmla="*/ 0 h 1020"/>
                  <a:gd name="T36" fmla="*/ 2147483646 w 548"/>
                  <a:gd name="T37" fmla="*/ 2147483646 h 1020"/>
                  <a:gd name="T38" fmla="*/ 2147483646 w 548"/>
                  <a:gd name="T39" fmla="*/ 2147483646 h 1020"/>
                  <a:gd name="T40" fmla="*/ 2147483646 w 548"/>
                  <a:gd name="T41" fmla="*/ 2147483646 h 1020"/>
                  <a:gd name="T42" fmla="*/ 0 w 548"/>
                  <a:gd name="T43" fmla="*/ 2147483646 h 1020"/>
                  <a:gd name="T44" fmla="*/ 2147483646 w 548"/>
                  <a:gd name="T45" fmla="*/ 2147483646 h 1020"/>
                  <a:gd name="T46" fmla="*/ 2147483646 w 548"/>
                  <a:gd name="T47" fmla="*/ 2147483646 h 1020"/>
                  <a:gd name="T48" fmla="*/ 2147483646 w 548"/>
                  <a:gd name="T49" fmla="*/ 2147483646 h 1020"/>
                  <a:gd name="T50" fmla="*/ 2147483646 w 548"/>
                  <a:gd name="T51" fmla="*/ 2147483646 h 1020"/>
                  <a:gd name="T52" fmla="*/ 2147483646 w 548"/>
                  <a:gd name="T53" fmla="*/ 2147483646 h 1020"/>
                  <a:gd name="T54" fmla="*/ 2147483646 w 548"/>
                  <a:gd name="T55" fmla="*/ 2147483646 h 1020"/>
                  <a:gd name="T56" fmla="*/ 2147483646 w 548"/>
                  <a:gd name="T57" fmla="*/ 2147483646 h 1020"/>
                  <a:gd name="T58" fmla="*/ 2147483646 w 548"/>
                  <a:gd name="T59" fmla="*/ 2147483646 h 1020"/>
                  <a:gd name="T60" fmla="*/ 2147483646 w 548"/>
                  <a:gd name="T61" fmla="*/ 2147483646 h 1020"/>
                  <a:gd name="T62" fmla="*/ 2147483646 w 548"/>
                  <a:gd name="T63" fmla="*/ 2147483646 h 1020"/>
                  <a:gd name="T64" fmla="*/ 2147483646 w 548"/>
                  <a:gd name="T65" fmla="*/ 2147483646 h 1020"/>
                  <a:gd name="T66" fmla="*/ 2147483646 w 548"/>
                  <a:gd name="T67" fmla="*/ 2147483646 h 1020"/>
                  <a:gd name="T68" fmla="*/ 2147483646 w 548"/>
                  <a:gd name="T69" fmla="*/ 2147483646 h 1020"/>
                  <a:gd name="T70" fmla="*/ 2147483646 w 548"/>
                  <a:gd name="T71" fmla="*/ 2147483646 h 1020"/>
                  <a:gd name="T72" fmla="*/ 2147483646 w 548"/>
                  <a:gd name="T73" fmla="*/ 2147483646 h 1020"/>
                  <a:gd name="T74" fmla="*/ 2147483646 w 548"/>
                  <a:gd name="T75" fmla="*/ 2147483646 h 1020"/>
                  <a:gd name="T76" fmla="*/ 2147483646 w 548"/>
                  <a:gd name="T77" fmla="*/ 2147483646 h 1020"/>
                  <a:gd name="T78" fmla="*/ 2147483646 w 548"/>
                  <a:gd name="T79" fmla="*/ 2147483646 h 1020"/>
                  <a:gd name="T80" fmla="*/ 2147483646 w 548"/>
                  <a:gd name="T81" fmla="*/ 2147483646 h 1020"/>
                  <a:gd name="T82" fmla="*/ 2147483646 w 548"/>
                  <a:gd name="T83" fmla="*/ 2147483646 h 10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8" h="1020">
                    <a:moveTo>
                      <a:pt x="476" y="506"/>
                    </a:moveTo>
                    <a:lnTo>
                      <a:pt x="476" y="481"/>
                    </a:lnTo>
                    <a:lnTo>
                      <a:pt x="476" y="455"/>
                    </a:lnTo>
                    <a:lnTo>
                      <a:pt x="511" y="439"/>
                    </a:lnTo>
                    <a:lnTo>
                      <a:pt x="538" y="414"/>
                    </a:lnTo>
                    <a:lnTo>
                      <a:pt x="547" y="398"/>
                    </a:lnTo>
                    <a:lnTo>
                      <a:pt x="538" y="398"/>
                    </a:lnTo>
                    <a:lnTo>
                      <a:pt x="511" y="380"/>
                    </a:lnTo>
                    <a:lnTo>
                      <a:pt x="493" y="356"/>
                    </a:lnTo>
                    <a:lnTo>
                      <a:pt x="519" y="324"/>
                    </a:lnTo>
                    <a:lnTo>
                      <a:pt x="547" y="273"/>
                    </a:lnTo>
                    <a:lnTo>
                      <a:pt x="519" y="223"/>
                    </a:lnTo>
                    <a:lnTo>
                      <a:pt x="528" y="133"/>
                    </a:lnTo>
                    <a:lnTo>
                      <a:pt x="511" y="115"/>
                    </a:lnTo>
                    <a:lnTo>
                      <a:pt x="502" y="99"/>
                    </a:lnTo>
                    <a:lnTo>
                      <a:pt x="528" y="41"/>
                    </a:lnTo>
                    <a:lnTo>
                      <a:pt x="502" y="16"/>
                    </a:lnTo>
                    <a:lnTo>
                      <a:pt x="493" y="0"/>
                    </a:lnTo>
                    <a:lnTo>
                      <a:pt x="440" y="41"/>
                    </a:lnTo>
                    <a:lnTo>
                      <a:pt x="122" y="41"/>
                    </a:lnTo>
                    <a:lnTo>
                      <a:pt x="122" y="66"/>
                    </a:lnTo>
                    <a:lnTo>
                      <a:pt x="0" y="66"/>
                    </a:lnTo>
                    <a:lnTo>
                      <a:pt x="17" y="929"/>
                    </a:lnTo>
                    <a:lnTo>
                      <a:pt x="62" y="911"/>
                    </a:lnTo>
                    <a:lnTo>
                      <a:pt x="96" y="929"/>
                    </a:lnTo>
                    <a:lnTo>
                      <a:pt x="132" y="920"/>
                    </a:lnTo>
                    <a:lnTo>
                      <a:pt x="211" y="961"/>
                    </a:lnTo>
                    <a:lnTo>
                      <a:pt x="246" y="953"/>
                    </a:lnTo>
                    <a:lnTo>
                      <a:pt x="237" y="978"/>
                    </a:lnTo>
                    <a:lnTo>
                      <a:pt x="237" y="994"/>
                    </a:lnTo>
                    <a:lnTo>
                      <a:pt x="246" y="1019"/>
                    </a:lnTo>
                    <a:lnTo>
                      <a:pt x="273" y="994"/>
                    </a:lnTo>
                    <a:lnTo>
                      <a:pt x="299" y="985"/>
                    </a:lnTo>
                    <a:lnTo>
                      <a:pt x="325" y="978"/>
                    </a:lnTo>
                    <a:lnTo>
                      <a:pt x="361" y="762"/>
                    </a:lnTo>
                    <a:lnTo>
                      <a:pt x="378" y="738"/>
                    </a:lnTo>
                    <a:lnTo>
                      <a:pt x="378" y="704"/>
                    </a:lnTo>
                    <a:lnTo>
                      <a:pt x="404" y="679"/>
                    </a:lnTo>
                    <a:lnTo>
                      <a:pt x="404" y="596"/>
                    </a:lnTo>
                    <a:lnTo>
                      <a:pt x="440" y="563"/>
                    </a:lnTo>
                    <a:lnTo>
                      <a:pt x="449" y="506"/>
                    </a:lnTo>
                    <a:lnTo>
                      <a:pt x="476" y="50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4" name="Freeform 10">
                <a:extLst>
                  <a:ext uri="{FF2B5EF4-FFF2-40B4-BE49-F238E27FC236}">
                    <a16:creationId xmlns:a16="http://schemas.microsoft.com/office/drawing/2014/main" id="{21BDAFD9-F36D-47D4-9459-7E2BE983AC89}"/>
                  </a:ext>
                </a:extLst>
              </p:cNvPr>
              <p:cNvSpPr>
                <a:spLocks/>
              </p:cNvSpPr>
              <p:nvPr/>
            </p:nvSpPr>
            <p:spPr bwMode="auto">
              <a:xfrm>
                <a:off x="708025" y="6405563"/>
                <a:ext cx="950913" cy="1047750"/>
              </a:xfrm>
              <a:custGeom>
                <a:avLst/>
                <a:gdLst>
                  <a:gd name="T0" fmla="*/ 2147483646 w 625"/>
                  <a:gd name="T1" fmla="*/ 2147483646 h 688"/>
                  <a:gd name="T2" fmla="*/ 2147483646 w 625"/>
                  <a:gd name="T3" fmla="*/ 2147483646 h 688"/>
                  <a:gd name="T4" fmla="*/ 2147483646 w 625"/>
                  <a:gd name="T5" fmla="*/ 2147483646 h 688"/>
                  <a:gd name="T6" fmla="*/ 2147483646 w 625"/>
                  <a:gd name="T7" fmla="*/ 2147483646 h 688"/>
                  <a:gd name="T8" fmla="*/ 2147483646 w 625"/>
                  <a:gd name="T9" fmla="*/ 2147483646 h 688"/>
                  <a:gd name="T10" fmla="*/ 2147483646 w 625"/>
                  <a:gd name="T11" fmla="*/ 2147483646 h 688"/>
                  <a:gd name="T12" fmla="*/ 2147483646 w 625"/>
                  <a:gd name="T13" fmla="*/ 2147483646 h 688"/>
                  <a:gd name="T14" fmla="*/ 2147483646 w 625"/>
                  <a:gd name="T15" fmla="*/ 2147483646 h 688"/>
                  <a:gd name="T16" fmla="*/ 2147483646 w 625"/>
                  <a:gd name="T17" fmla="*/ 2147483646 h 688"/>
                  <a:gd name="T18" fmla="*/ 2147483646 w 625"/>
                  <a:gd name="T19" fmla="*/ 2147483646 h 688"/>
                  <a:gd name="T20" fmla="*/ 2147483646 w 625"/>
                  <a:gd name="T21" fmla="*/ 2147483646 h 688"/>
                  <a:gd name="T22" fmla="*/ 2147483646 w 625"/>
                  <a:gd name="T23" fmla="*/ 2147483646 h 688"/>
                  <a:gd name="T24" fmla="*/ 2147483646 w 625"/>
                  <a:gd name="T25" fmla="*/ 2147483646 h 688"/>
                  <a:gd name="T26" fmla="*/ 2147483646 w 625"/>
                  <a:gd name="T27" fmla="*/ 2147483646 h 688"/>
                  <a:gd name="T28" fmla="*/ 2147483646 w 625"/>
                  <a:gd name="T29" fmla="*/ 2147483646 h 688"/>
                  <a:gd name="T30" fmla="*/ 2147483646 w 625"/>
                  <a:gd name="T31" fmla="*/ 2147483646 h 688"/>
                  <a:gd name="T32" fmla="*/ 2147483646 w 625"/>
                  <a:gd name="T33" fmla="*/ 2147483646 h 688"/>
                  <a:gd name="T34" fmla="*/ 2147483646 w 625"/>
                  <a:gd name="T35" fmla="*/ 2147483646 h 688"/>
                  <a:gd name="T36" fmla="*/ 2147483646 w 625"/>
                  <a:gd name="T37" fmla="*/ 2147483646 h 688"/>
                  <a:gd name="T38" fmla="*/ 2147483646 w 625"/>
                  <a:gd name="T39" fmla="*/ 2147483646 h 688"/>
                  <a:gd name="T40" fmla="*/ 2147483646 w 625"/>
                  <a:gd name="T41" fmla="*/ 2147483646 h 688"/>
                  <a:gd name="T42" fmla="*/ 2147483646 w 625"/>
                  <a:gd name="T43" fmla="*/ 2147483646 h 688"/>
                  <a:gd name="T44" fmla="*/ 2147483646 w 625"/>
                  <a:gd name="T45" fmla="*/ 2147483646 h 688"/>
                  <a:gd name="T46" fmla="*/ 2147483646 w 625"/>
                  <a:gd name="T47" fmla="*/ 2147483646 h 688"/>
                  <a:gd name="T48" fmla="*/ 2147483646 w 625"/>
                  <a:gd name="T49" fmla="*/ 0 h 688"/>
                  <a:gd name="T50" fmla="*/ 0 w 625"/>
                  <a:gd name="T51" fmla="*/ 0 h 688"/>
                  <a:gd name="T52" fmla="*/ 2147483646 w 625"/>
                  <a:gd name="T53" fmla="*/ 2147483646 h 6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25" h="688">
                    <a:moveTo>
                      <a:pt x="26" y="687"/>
                    </a:moveTo>
                    <a:lnTo>
                      <a:pt x="148" y="687"/>
                    </a:lnTo>
                    <a:lnTo>
                      <a:pt x="148" y="662"/>
                    </a:lnTo>
                    <a:lnTo>
                      <a:pt x="465" y="662"/>
                    </a:lnTo>
                    <a:lnTo>
                      <a:pt x="517" y="622"/>
                    </a:lnTo>
                    <a:lnTo>
                      <a:pt x="527" y="638"/>
                    </a:lnTo>
                    <a:lnTo>
                      <a:pt x="579" y="622"/>
                    </a:lnTo>
                    <a:lnTo>
                      <a:pt x="579" y="604"/>
                    </a:lnTo>
                    <a:lnTo>
                      <a:pt x="579" y="563"/>
                    </a:lnTo>
                    <a:lnTo>
                      <a:pt x="517" y="530"/>
                    </a:lnTo>
                    <a:lnTo>
                      <a:pt x="553" y="505"/>
                    </a:lnTo>
                    <a:lnTo>
                      <a:pt x="536" y="447"/>
                    </a:lnTo>
                    <a:lnTo>
                      <a:pt x="579" y="447"/>
                    </a:lnTo>
                    <a:lnTo>
                      <a:pt x="588" y="431"/>
                    </a:lnTo>
                    <a:lnTo>
                      <a:pt x="605" y="440"/>
                    </a:lnTo>
                    <a:lnTo>
                      <a:pt x="624" y="397"/>
                    </a:lnTo>
                    <a:lnTo>
                      <a:pt x="624" y="357"/>
                    </a:lnTo>
                    <a:lnTo>
                      <a:pt x="588" y="373"/>
                    </a:lnTo>
                    <a:lnTo>
                      <a:pt x="579" y="390"/>
                    </a:lnTo>
                    <a:lnTo>
                      <a:pt x="598" y="265"/>
                    </a:lnTo>
                    <a:lnTo>
                      <a:pt x="615" y="265"/>
                    </a:lnTo>
                    <a:lnTo>
                      <a:pt x="553" y="215"/>
                    </a:lnTo>
                    <a:lnTo>
                      <a:pt x="474" y="183"/>
                    </a:lnTo>
                    <a:lnTo>
                      <a:pt x="412" y="67"/>
                    </a:lnTo>
                    <a:lnTo>
                      <a:pt x="422" y="0"/>
                    </a:lnTo>
                    <a:lnTo>
                      <a:pt x="0" y="0"/>
                    </a:lnTo>
                    <a:lnTo>
                      <a:pt x="26" y="68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5" name="Freeform 11">
                <a:extLst>
                  <a:ext uri="{FF2B5EF4-FFF2-40B4-BE49-F238E27FC236}">
                    <a16:creationId xmlns:a16="http://schemas.microsoft.com/office/drawing/2014/main" id="{EFDE3189-A186-42E0-A60A-0F05AB0ADEE7}"/>
                  </a:ext>
                </a:extLst>
              </p:cNvPr>
              <p:cNvSpPr>
                <a:spLocks/>
              </p:cNvSpPr>
              <p:nvPr/>
            </p:nvSpPr>
            <p:spPr bwMode="auto">
              <a:xfrm>
                <a:off x="708025" y="5310188"/>
                <a:ext cx="933450" cy="1096962"/>
              </a:xfrm>
              <a:custGeom>
                <a:avLst/>
                <a:gdLst>
                  <a:gd name="T0" fmla="*/ 2147483646 w 614"/>
                  <a:gd name="T1" fmla="*/ 2147483646 h 721"/>
                  <a:gd name="T2" fmla="*/ 2147483646 w 614"/>
                  <a:gd name="T3" fmla="*/ 2147483646 h 721"/>
                  <a:gd name="T4" fmla="*/ 2147483646 w 614"/>
                  <a:gd name="T5" fmla="*/ 2147483646 h 721"/>
                  <a:gd name="T6" fmla="*/ 2147483646 w 614"/>
                  <a:gd name="T7" fmla="*/ 2147483646 h 721"/>
                  <a:gd name="T8" fmla="*/ 2147483646 w 614"/>
                  <a:gd name="T9" fmla="*/ 2147483646 h 721"/>
                  <a:gd name="T10" fmla="*/ 2147483646 w 614"/>
                  <a:gd name="T11" fmla="*/ 2147483646 h 721"/>
                  <a:gd name="T12" fmla="*/ 2147483646 w 614"/>
                  <a:gd name="T13" fmla="*/ 2147483646 h 721"/>
                  <a:gd name="T14" fmla="*/ 2147483646 w 614"/>
                  <a:gd name="T15" fmla="*/ 2147483646 h 721"/>
                  <a:gd name="T16" fmla="*/ 2147483646 w 614"/>
                  <a:gd name="T17" fmla="*/ 2147483646 h 721"/>
                  <a:gd name="T18" fmla="*/ 2147483646 w 614"/>
                  <a:gd name="T19" fmla="*/ 2147483646 h 721"/>
                  <a:gd name="T20" fmla="*/ 2147483646 w 614"/>
                  <a:gd name="T21" fmla="*/ 2147483646 h 721"/>
                  <a:gd name="T22" fmla="*/ 2147483646 w 614"/>
                  <a:gd name="T23" fmla="*/ 2147483646 h 721"/>
                  <a:gd name="T24" fmla="*/ 2147483646 w 614"/>
                  <a:gd name="T25" fmla="*/ 2147483646 h 721"/>
                  <a:gd name="T26" fmla="*/ 2147483646 w 614"/>
                  <a:gd name="T27" fmla="*/ 2147483646 h 721"/>
                  <a:gd name="T28" fmla="*/ 2147483646 w 614"/>
                  <a:gd name="T29" fmla="*/ 2147483646 h 721"/>
                  <a:gd name="T30" fmla="*/ 2147483646 w 614"/>
                  <a:gd name="T31" fmla="*/ 2147483646 h 721"/>
                  <a:gd name="T32" fmla="*/ 2147483646 w 614"/>
                  <a:gd name="T33" fmla="*/ 2147483646 h 721"/>
                  <a:gd name="T34" fmla="*/ 2147483646 w 614"/>
                  <a:gd name="T35" fmla="*/ 2147483646 h 721"/>
                  <a:gd name="T36" fmla="*/ 2147483646 w 614"/>
                  <a:gd name="T37" fmla="*/ 2147483646 h 721"/>
                  <a:gd name="T38" fmla="*/ 2147483646 w 614"/>
                  <a:gd name="T39" fmla="*/ 2147483646 h 721"/>
                  <a:gd name="T40" fmla="*/ 2147483646 w 614"/>
                  <a:gd name="T41" fmla="*/ 2147483646 h 721"/>
                  <a:gd name="T42" fmla="*/ 2147483646 w 614"/>
                  <a:gd name="T43" fmla="*/ 2147483646 h 721"/>
                  <a:gd name="T44" fmla="*/ 2147483646 w 614"/>
                  <a:gd name="T45" fmla="*/ 2147483646 h 721"/>
                  <a:gd name="T46" fmla="*/ 2147483646 w 614"/>
                  <a:gd name="T47" fmla="*/ 2147483646 h 721"/>
                  <a:gd name="T48" fmla="*/ 2147483646 w 614"/>
                  <a:gd name="T49" fmla="*/ 2147483646 h 721"/>
                  <a:gd name="T50" fmla="*/ 2147483646 w 614"/>
                  <a:gd name="T51" fmla="*/ 0 h 721"/>
                  <a:gd name="T52" fmla="*/ 2147483646 w 614"/>
                  <a:gd name="T53" fmla="*/ 0 h 721"/>
                  <a:gd name="T54" fmla="*/ 0 w 614"/>
                  <a:gd name="T55" fmla="*/ 2147483646 h 721"/>
                  <a:gd name="T56" fmla="*/ 0 w 614"/>
                  <a:gd name="T57" fmla="*/ 2147483646 h 721"/>
                  <a:gd name="T58" fmla="*/ 2147483646 w 614"/>
                  <a:gd name="T59" fmla="*/ 2147483646 h 7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4" h="721">
                    <a:moveTo>
                      <a:pt x="420" y="720"/>
                    </a:moveTo>
                    <a:lnTo>
                      <a:pt x="420" y="679"/>
                    </a:lnTo>
                    <a:lnTo>
                      <a:pt x="411" y="654"/>
                    </a:lnTo>
                    <a:lnTo>
                      <a:pt x="359" y="654"/>
                    </a:lnTo>
                    <a:lnTo>
                      <a:pt x="323" y="571"/>
                    </a:lnTo>
                    <a:lnTo>
                      <a:pt x="359" y="538"/>
                    </a:lnTo>
                    <a:lnTo>
                      <a:pt x="385" y="506"/>
                    </a:lnTo>
                    <a:lnTo>
                      <a:pt x="420" y="488"/>
                    </a:lnTo>
                    <a:lnTo>
                      <a:pt x="456" y="456"/>
                    </a:lnTo>
                    <a:lnTo>
                      <a:pt x="385" y="439"/>
                    </a:lnTo>
                    <a:lnTo>
                      <a:pt x="394" y="405"/>
                    </a:lnTo>
                    <a:lnTo>
                      <a:pt x="428" y="414"/>
                    </a:lnTo>
                    <a:lnTo>
                      <a:pt x="456" y="389"/>
                    </a:lnTo>
                    <a:lnTo>
                      <a:pt x="420" y="364"/>
                    </a:lnTo>
                    <a:lnTo>
                      <a:pt x="394" y="380"/>
                    </a:lnTo>
                    <a:lnTo>
                      <a:pt x="394" y="299"/>
                    </a:lnTo>
                    <a:lnTo>
                      <a:pt x="437" y="290"/>
                    </a:lnTo>
                    <a:lnTo>
                      <a:pt x="447" y="306"/>
                    </a:lnTo>
                    <a:lnTo>
                      <a:pt x="482" y="207"/>
                    </a:lnTo>
                    <a:lnTo>
                      <a:pt x="499" y="207"/>
                    </a:lnTo>
                    <a:lnTo>
                      <a:pt x="508" y="83"/>
                    </a:lnTo>
                    <a:lnTo>
                      <a:pt x="499" y="41"/>
                    </a:lnTo>
                    <a:lnTo>
                      <a:pt x="551" y="9"/>
                    </a:lnTo>
                    <a:lnTo>
                      <a:pt x="596" y="41"/>
                    </a:lnTo>
                    <a:lnTo>
                      <a:pt x="613" y="25"/>
                    </a:lnTo>
                    <a:lnTo>
                      <a:pt x="596" y="0"/>
                    </a:lnTo>
                    <a:lnTo>
                      <a:pt x="79" y="0"/>
                    </a:lnTo>
                    <a:lnTo>
                      <a:pt x="0" y="638"/>
                    </a:lnTo>
                    <a:lnTo>
                      <a:pt x="0" y="720"/>
                    </a:lnTo>
                    <a:lnTo>
                      <a:pt x="420" y="7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6" name="Freeform 12">
                <a:extLst>
                  <a:ext uri="{FF2B5EF4-FFF2-40B4-BE49-F238E27FC236}">
                    <a16:creationId xmlns:a16="http://schemas.microsoft.com/office/drawing/2014/main" id="{6601AD67-A4B6-43C2-81C1-CCAFC8E2FADA}"/>
                  </a:ext>
                </a:extLst>
              </p:cNvPr>
              <p:cNvSpPr>
                <a:spLocks/>
              </p:cNvSpPr>
              <p:nvPr/>
            </p:nvSpPr>
            <p:spPr bwMode="auto">
              <a:xfrm>
                <a:off x="1200150" y="5902325"/>
                <a:ext cx="1084263" cy="1425575"/>
              </a:xfrm>
              <a:custGeom>
                <a:avLst/>
                <a:gdLst>
                  <a:gd name="T0" fmla="*/ 2147483646 w 713"/>
                  <a:gd name="T1" fmla="*/ 2147483646 h 937"/>
                  <a:gd name="T2" fmla="*/ 2147483646 w 713"/>
                  <a:gd name="T3" fmla="*/ 2147483646 h 937"/>
                  <a:gd name="T4" fmla="*/ 2147483646 w 713"/>
                  <a:gd name="T5" fmla="*/ 2147483646 h 937"/>
                  <a:gd name="T6" fmla="*/ 2147483646 w 713"/>
                  <a:gd name="T7" fmla="*/ 2147483646 h 937"/>
                  <a:gd name="T8" fmla="*/ 2147483646 w 713"/>
                  <a:gd name="T9" fmla="*/ 2147483646 h 937"/>
                  <a:gd name="T10" fmla="*/ 2147483646 w 713"/>
                  <a:gd name="T11" fmla="*/ 2147483646 h 937"/>
                  <a:gd name="T12" fmla="*/ 2147483646 w 713"/>
                  <a:gd name="T13" fmla="*/ 2147483646 h 937"/>
                  <a:gd name="T14" fmla="*/ 2147483646 w 713"/>
                  <a:gd name="T15" fmla="*/ 2147483646 h 937"/>
                  <a:gd name="T16" fmla="*/ 2147483646 w 713"/>
                  <a:gd name="T17" fmla="*/ 2147483646 h 937"/>
                  <a:gd name="T18" fmla="*/ 2147483646 w 713"/>
                  <a:gd name="T19" fmla="*/ 2147483646 h 937"/>
                  <a:gd name="T20" fmla="*/ 2147483646 w 713"/>
                  <a:gd name="T21" fmla="*/ 2147483646 h 937"/>
                  <a:gd name="T22" fmla="*/ 2147483646 w 713"/>
                  <a:gd name="T23" fmla="*/ 2147483646 h 937"/>
                  <a:gd name="T24" fmla="*/ 2147483646 w 713"/>
                  <a:gd name="T25" fmla="*/ 2147483646 h 937"/>
                  <a:gd name="T26" fmla="*/ 2147483646 w 713"/>
                  <a:gd name="T27" fmla="*/ 2147483646 h 937"/>
                  <a:gd name="T28" fmla="*/ 2147483646 w 713"/>
                  <a:gd name="T29" fmla="*/ 2147483646 h 937"/>
                  <a:gd name="T30" fmla="*/ 2147483646 w 713"/>
                  <a:gd name="T31" fmla="*/ 2147483646 h 937"/>
                  <a:gd name="T32" fmla="*/ 2147483646 w 713"/>
                  <a:gd name="T33" fmla="*/ 2147483646 h 937"/>
                  <a:gd name="T34" fmla="*/ 2147483646 w 713"/>
                  <a:gd name="T35" fmla="*/ 2147483646 h 937"/>
                  <a:gd name="T36" fmla="*/ 2147483646 w 713"/>
                  <a:gd name="T37" fmla="*/ 2147483646 h 937"/>
                  <a:gd name="T38" fmla="*/ 2147483646 w 713"/>
                  <a:gd name="T39" fmla="*/ 2147483646 h 937"/>
                  <a:gd name="T40" fmla="*/ 2147483646 w 713"/>
                  <a:gd name="T41" fmla="*/ 2147483646 h 937"/>
                  <a:gd name="T42" fmla="*/ 2147483646 w 713"/>
                  <a:gd name="T43" fmla="*/ 2147483646 h 937"/>
                  <a:gd name="T44" fmla="*/ 2147483646 w 713"/>
                  <a:gd name="T45" fmla="*/ 0 h 937"/>
                  <a:gd name="T46" fmla="*/ 2147483646 w 713"/>
                  <a:gd name="T47" fmla="*/ 0 h 937"/>
                  <a:gd name="T48" fmla="*/ 2147483646 w 713"/>
                  <a:gd name="T49" fmla="*/ 2147483646 h 937"/>
                  <a:gd name="T50" fmla="*/ 2147483646 w 713"/>
                  <a:gd name="T51" fmla="*/ 2147483646 h 937"/>
                  <a:gd name="T52" fmla="*/ 2147483646 w 713"/>
                  <a:gd name="T53" fmla="*/ 2147483646 h 937"/>
                  <a:gd name="T54" fmla="*/ 2147483646 w 713"/>
                  <a:gd name="T55" fmla="*/ 2147483646 h 937"/>
                  <a:gd name="T56" fmla="*/ 2147483646 w 713"/>
                  <a:gd name="T57" fmla="*/ 2147483646 h 937"/>
                  <a:gd name="T58" fmla="*/ 2147483646 w 713"/>
                  <a:gd name="T59" fmla="*/ 2147483646 h 937"/>
                  <a:gd name="T60" fmla="*/ 2147483646 w 713"/>
                  <a:gd name="T61" fmla="*/ 2147483646 h 937"/>
                  <a:gd name="T62" fmla="*/ 0 w 713"/>
                  <a:gd name="T63" fmla="*/ 2147483646 h 937"/>
                  <a:gd name="T64" fmla="*/ 2147483646 w 713"/>
                  <a:gd name="T65" fmla="*/ 2147483646 h 937"/>
                  <a:gd name="T66" fmla="*/ 2147483646 w 713"/>
                  <a:gd name="T67" fmla="*/ 2147483646 h 937"/>
                  <a:gd name="T68" fmla="*/ 2147483646 w 713"/>
                  <a:gd name="T69" fmla="*/ 2147483646 h 937"/>
                  <a:gd name="T70" fmla="*/ 2147483646 w 713"/>
                  <a:gd name="T71" fmla="*/ 2147483646 h 937"/>
                  <a:gd name="T72" fmla="*/ 2147483646 w 713"/>
                  <a:gd name="T73" fmla="*/ 2147483646 h 937"/>
                  <a:gd name="T74" fmla="*/ 2147483646 w 713"/>
                  <a:gd name="T75" fmla="*/ 2147483646 h 937"/>
                  <a:gd name="T76" fmla="*/ 2147483646 w 713"/>
                  <a:gd name="T77" fmla="*/ 2147483646 h 937"/>
                  <a:gd name="T78" fmla="*/ 2147483646 w 713"/>
                  <a:gd name="T79" fmla="*/ 2147483646 h 937"/>
                  <a:gd name="T80" fmla="*/ 2147483646 w 713"/>
                  <a:gd name="T81" fmla="*/ 2147483646 h 937"/>
                  <a:gd name="T82" fmla="*/ 2147483646 w 713"/>
                  <a:gd name="T83" fmla="*/ 2147483646 h 937"/>
                  <a:gd name="T84" fmla="*/ 2147483646 w 713"/>
                  <a:gd name="T85" fmla="*/ 2147483646 h 937"/>
                  <a:gd name="T86" fmla="*/ 2147483646 w 713"/>
                  <a:gd name="T87" fmla="*/ 2147483646 h 937"/>
                  <a:gd name="T88" fmla="*/ 2147483646 w 713"/>
                  <a:gd name="T89" fmla="*/ 2147483646 h 937"/>
                  <a:gd name="T90" fmla="*/ 2147483646 w 713"/>
                  <a:gd name="T91" fmla="*/ 2147483646 h 937"/>
                  <a:gd name="T92" fmla="*/ 2147483646 w 713"/>
                  <a:gd name="T93" fmla="*/ 2147483646 h 937"/>
                  <a:gd name="T94" fmla="*/ 2147483646 w 713"/>
                  <a:gd name="T95" fmla="*/ 2147483646 h 937"/>
                  <a:gd name="T96" fmla="*/ 2147483646 w 713"/>
                  <a:gd name="T97" fmla="*/ 2147483646 h 937"/>
                  <a:gd name="T98" fmla="*/ 2147483646 w 713"/>
                  <a:gd name="T99" fmla="*/ 2147483646 h 937"/>
                  <a:gd name="T100" fmla="*/ 2147483646 w 713"/>
                  <a:gd name="T101" fmla="*/ 2147483646 h 937"/>
                  <a:gd name="T102" fmla="*/ 2147483646 w 713"/>
                  <a:gd name="T103" fmla="*/ 2147483646 h 937"/>
                  <a:gd name="T104" fmla="*/ 2147483646 w 713"/>
                  <a:gd name="T105" fmla="*/ 2147483646 h 9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13" h="937">
                    <a:moveTo>
                      <a:pt x="255" y="936"/>
                    </a:moveTo>
                    <a:lnTo>
                      <a:pt x="290" y="936"/>
                    </a:lnTo>
                    <a:lnTo>
                      <a:pt x="326" y="886"/>
                    </a:lnTo>
                    <a:lnTo>
                      <a:pt x="369" y="854"/>
                    </a:lnTo>
                    <a:lnTo>
                      <a:pt x="378" y="837"/>
                    </a:lnTo>
                    <a:lnTo>
                      <a:pt x="395" y="812"/>
                    </a:lnTo>
                    <a:lnTo>
                      <a:pt x="422" y="812"/>
                    </a:lnTo>
                    <a:lnTo>
                      <a:pt x="395" y="787"/>
                    </a:lnTo>
                    <a:lnTo>
                      <a:pt x="440" y="738"/>
                    </a:lnTo>
                    <a:lnTo>
                      <a:pt x="474" y="771"/>
                    </a:lnTo>
                    <a:lnTo>
                      <a:pt x="474" y="722"/>
                    </a:lnTo>
                    <a:lnTo>
                      <a:pt x="554" y="655"/>
                    </a:lnTo>
                    <a:lnTo>
                      <a:pt x="607" y="672"/>
                    </a:lnTo>
                    <a:lnTo>
                      <a:pt x="642" y="605"/>
                    </a:lnTo>
                    <a:lnTo>
                      <a:pt x="581" y="547"/>
                    </a:lnTo>
                    <a:lnTo>
                      <a:pt x="650" y="506"/>
                    </a:lnTo>
                    <a:lnTo>
                      <a:pt x="650" y="340"/>
                    </a:lnTo>
                    <a:lnTo>
                      <a:pt x="712" y="340"/>
                    </a:lnTo>
                    <a:lnTo>
                      <a:pt x="712" y="191"/>
                    </a:lnTo>
                    <a:lnTo>
                      <a:pt x="607" y="191"/>
                    </a:lnTo>
                    <a:lnTo>
                      <a:pt x="607" y="133"/>
                    </a:lnTo>
                    <a:lnTo>
                      <a:pt x="536" y="133"/>
                    </a:lnTo>
                    <a:lnTo>
                      <a:pt x="536" y="0"/>
                    </a:lnTo>
                    <a:lnTo>
                      <a:pt x="133" y="0"/>
                    </a:lnTo>
                    <a:lnTo>
                      <a:pt x="105" y="25"/>
                    </a:lnTo>
                    <a:lnTo>
                      <a:pt x="71" y="16"/>
                    </a:lnTo>
                    <a:lnTo>
                      <a:pt x="62" y="50"/>
                    </a:lnTo>
                    <a:lnTo>
                      <a:pt x="133" y="67"/>
                    </a:lnTo>
                    <a:lnTo>
                      <a:pt x="97" y="99"/>
                    </a:lnTo>
                    <a:lnTo>
                      <a:pt x="62" y="117"/>
                    </a:lnTo>
                    <a:lnTo>
                      <a:pt x="36" y="149"/>
                    </a:lnTo>
                    <a:lnTo>
                      <a:pt x="0" y="182"/>
                    </a:lnTo>
                    <a:lnTo>
                      <a:pt x="36" y="265"/>
                    </a:lnTo>
                    <a:lnTo>
                      <a:pt x="88" y="265"/>
                    </a:lnTo>
                    <a:lnTo>
                      <a:pt x="97" y="290"/>
                    </a:lnTo>
                    <a:lnTo>
                      <a:pt x="97" y="331"/>
                    </a:lnTo>
                    <a:lnTo>
                      <a:pt x="88" y="398"/>
                    </a:lnTo>
                    <a:lnTo>
                      <a:pt x="150" y="515"/>
                    </a:lnTo>
                    <a:lnTo>
                      <a:pt x="229" y="547"/>
                    </a:lnTo>
                    <a:lnTo>
                      <a:pt x="290" y="596"/>
                    </a:lnTo>
                    <a:lnTo>
                      <a:pt x="273" y="596"/>
                    </a:lnTo>
                    <a:lnTo>
                      <a:pt x="255" y="722"/>
                    </a:lnTo>
                    <a:lnTo>
                      <a:pt x="264" y="704"/>
                    </a:lnTo>
                    <a:lnTo>
                      <a:pt x="300" y="688"/>
                    </a:lnTo>
                    <a:lnTo>
                      <a:pt x="300" y="729"/>
                    </a:lnTo>
                    <a:lnTo>
                      <a:pt x="281" y="771"/>
                    </a:lnTo>
                    <a:lnTo>
                      <a:pt x="264" y="763"/>
                    </a:lnTo>
                    <a:lnTo>
                      <a:pt x="255" y="779"/>
                    </a:lnTo>
                    <a:lnTo>
                      <a:pt x="212" y="779"/>
                    </a:lnTo>
                    <a:lnTo>
                      <a:pt x="229" y="837"/>
                    </a:lnTo>
                    <a:lnTo>
                      <a:pt x="193" y="862"/>
                    </a:lnTo>
                    <a:lnTo>
                      <a:pt x="255" y="895"/>
                    </a:lnTo>
                    <a:lnTo>
                      <a:pt x="255" y="9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7" name="Freeform 13">
                <a:extLst>
                  <a:ext uri="{FF2B5EF4-FFF2-40B4-BE49-F238E27FC236}">
                    <a16:creationId xmlns:a16="http://schemas.microsoft.com/office/drawing/2014/main" id="{A3A212F7-D7F1-4671-8E3C-915C680CBF87}"/>
                  </a:ext>
                </a:extLst>
              </p:cNvPr>
              <p:cNvSpPr>
                <a:spLocks/>
              </p:cNvSpPr>
              <p:nvPr/>
            </p:nvSpPr>
            <p:spPr bwMode="auto">
              <a:xfrm>
                <a:off x="2014538" y="5410200"/>
                <a:ext cx="1339850" cy="784225"/>
              </a:xfrm>
              <a:custGeom>
                <a:avLst/>
                <a:gdLst>
                  <a:gd name="T0" fmla="*/ 2147483646 w 879"/>
                  <a:gd name="T1" fmla="*/ 2147483646 h 516"/>
                  <a:gd name="T2" fmla="*/ 2147483646 w 879"/>
                  <a:gd name="T3" fmla="*/ 2147483646 h 516"/>
                  <a:gd name="T4" fmla="*/ 2147483646 w 879"/>
                  <a:gd name="T5" fmla="*/ 2147483646 h 516"/>
                  <a:gd name="T6" fmla="*/ 2147483646 w 879"/>
                  <a:gd name="T7" fmla="*/ 2147483646 h 516"/>
                  <a:gd name="T8" fmla="*/ 2147483646 w 879"/>
                  <a:gd name="T9" fmla="*/ 2147483646 h 516"/>
                  <a:gd name="T10" fmla="*/ 2147483646 w 879"/>
                  <a:gd name="T11" fmla="*/ 2147483646 h 516"/>
                  <a:gd name="T12" fmla="*/ 2147483646 w 879"/>
                  <a:gd name="T13" fmla="*/ 2147483646 h 516"/>
                  <a:gd name="T14" fmla="*/ 2147483646 w 879"/>
                  <a:gd name="T15" fmla="*/ 2147483646 h 516"/>
                  <a:gd name="T16" fmla="*/ 2147483646 w 879"/>
                  <a:gd name="T17" fmla="*/ 2147483646 h 516"/>
                  <a:gd name="T18" fmla="*/ 2147483646 w 879"/>
                  <a:gd name="T19" fmla="*/ 2147483646 h 516"/>
                  <a:gd name="T20" fmla="*/ 2147483646 w 879"/>
                  <a:gd name="T21" fmla="*/ 2147483646 h 516"/>
                  <a:gd name="T22" fmla="*/ 2147483646 w 879"/>
                  <a:gd name="T23" fmla="*/ 2147483646 h 516"/>
                  <a:gd name="T24" fmla="*/ 2147483646 w 879"/>
                  <a:gd name="T25" fmla="*/ 0 h 516"/>
                  <a:gd name="T26" fmla="*/ 2147483646 w 879"/>
                  <a:gd name="T27" fmla="*/ 0 h 516"/>
                  <a:gd name="T28" fmla="*/ 2147483646 w 879"/>
                  <a:gd name="T29" fmla="*/ 0 h 516"/>
                  <a:gd name="T30" fmla="*/ 2147483646 w 879"/>
                  <a:gd name="T31" fmla="*/ 2147483646 h 516"/>
                  <a:gd name="T32" fmla="*/ 2147483646 w 879"/>
                  <a:gd name="T33" fmla="*/ 2147483646 h 516"/>
                  <a:gd name="T34" fmla="*/ 2147483646 w 879"/>
                  <a:gd name="T35" fmla="*/ 2147483646 h 516"/>
                  <a:gd name="T36" fmla="*/ 0 w 879"/>
                  <a:gd name="T37" fmla="*/ 2147483646 h 516"/>
                  <a:gd name="T38" fmla="*/ 0 w 879"/>
                  <a:gd name="T39" fmla="*/ 2147483646 h 516"/>
                  <a:gd name="T40" fmla="*/ 0 w 879"/>
                  <a:gd name="T41" fmla="*/ 2147483646 h 516"/>
                  <a:gd name="T42" fmla="*/ 2147483646 w 879"/>
                  <a:gd name="T43" fmla="*/ 2147483646 h 516"/>
                  <a:gd name="T44" fmla="*/ 2147483646 w 879"/>
                  <a:gd name="T45" fmla="*/ 2147483646 h 516"/>
                  <a:gd name="T46" fmla="*/ 2147483646 w 879"/>
                  <a:gd name="T47" fmla="*/ 2147483646 h 516"/>
                  <a:gd name="T48" fmla="*/ 2147483646 w 879"/>
                  <a:gd name="T49" fmla="*/ 2147483646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9" h="516">
                    <a:moveTo>
                      <a:pt x="818" y="515"/>
                    </a:moveTo>
                    <a:lnTo>
                      <a:pt x="818" y="349"/>
                    </a:lnTo>
                    <a:lnTo>
                      <a:pt x="878" y="349"/>
                    </a:lnTo>
                    <a:lnTo>
                      <a:pt x="878" y="249"/>
                    </a:lnTo>
                    <a:lnTo>
                      <a:pt x="818" y="249"/>
                    </a:lnTo>
                    <a:lnTo>
                      <a:pt x="554" y="249"/>
                    </a:lnTo>
                    <a:lnTo>
                      <a:pt x="466" y="150"/>
                    </a:lnTo>
                    <a:lnTo>
                      <a:pt x="387" y="67"/>
                    </a:lnTo>
                    <a:lnTo>
                      <a:pt x="378" y="76"/>
                    </a:lnTo>
                    <a:lnTo>
                      <a:pt x="361" y="67"/>
                    </a:lnTo>
                    <a:lnTo>
                      <a:pt x="343" y="67"/>
                    </a:lnTo>
                    <a:lnTo>
                      <a:pt x="307" y="34"/>
                    </a:lnTo>
                    <a:lnTo>
                      <a:pt x="264" y="0"/>
                    </a:lnTo>
                    <a:lnTo>
                      <a:pt x="238" y="0"/>
                    </a:lnTo>
                    <a:lnTo>
                      <a:pt x="176" y="0"/>
                    </a:lnTo>
                    <a:lnTo>
                      <a:pt x="176" y="158"/>
                    </a:lnTo>
                    <a:lnTo>
                      <a:pt x="71" y="158"/>
                    </a:lnTo>
                    <a:lnTo>
                      <a:pt x="71" y="299"/>
                    </a:lnTo>
                    <a:lnTo>
                      <a:pt x="0" y="299"/>
                    </a:lnTo>
                    <a:lnTo>
                      <a:pt x="0" y="324"/>
                    </a:lnTo>
                    <a:lnTo>
                      <a:pt x="0" y="457"/>
                    </a:lnTo>
                    <a:lnTo>
                      <a:pt x="71" y="457"/>
                    </a:lnTo>
                    <a:lnTo>
                      <a:pt x="71" y="515"/>
                    </a:lnTo>
                    <a:lnTo>
                      <a:pt x="176" y="515"/>
                    </a:lnTo>
                    <a:lnTo>
                      <a:pt x="818" y="5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8" name="Freeform 14">
                <a:extLst>
                  <a:ext uri="{FF2B5EF4-FFF2-40B4-BE49-F238E27FC236}">
                    <a16:creationId xmlns:a16="http://schemas.microsoft.com/office/drawing/2014/main" id="{0A939F8F-37B7-4F33-9AE6-5F26B3905472}"/>
                  </a:ext>
                </a:extLst>
              </p:cNvPr>
              <p:cNvSpPr>
                <a:spLocks/>
              </p:cNvSpPr>
              <p:nvPr/>
            </p:nvSpPr>
            <p:spPr bwMode="auto">
              <a:xfrm>
                <a:off x="3259138" y="5172075"/>
                <a:ext cx="831850" cy="768350"/>
              </a:xfrm>
              <a:custGeom>
                <a:avLst/>
                <a:gdLst>
                  <a:gd name="T0" fmla="*/ 2147483646 w 547"/>
                  <a:gd name="T1" fmla="*/ 2147483646 h 506"/>
                  <a:gd name="T2" fmla="*/ 2147483646 w 547"/>
                  <a:gd name="T3" fmla="*/ 2147483646 h 506"/>
                  <a:gd name="T4" fmla="*/ 2147483646 w 547"/>
                  <a:gd name="T5" fmla="*/ 2147483646 h 506"/>
                  <a:gd name="T6" fmla="*/ 2147483646 w 547"/>
                  <a:gd name="T7" fmla="*/ 2147483646 h 506"/>
                  <a:gd name="T8" fmla="*/ 2147483646 w 547"/>
                  <a:gd name="T9" fmla="*/ 2147483646 h 506"/>
                  <a:gd name="T10" fmla="*/ 2147483646 w 547"/>
                  <a:gd name="T11" fmla="*/ 2147483646 h 506"/>
                  <a:gd name="T12" fmla="*/ 2147483646 w 547"/>
                  <a:gd name="T13" fmla="*/ 2147483646 h 506"/>
                  <a:gd name="T14" fmla="*/ 2147483646 w 547"/>
                  <a:gd name="T15" fmla="*/ 2147483646 h 506"/>
                  <a:gd name="T16" fmla="*/ 2147483646 w 547"/>
                  <a:gd name="T17" fmla="*/ 2147483646 h 506"/>
                  <a:gd name="T18" fmla="*/ 2147483646 w 547"/>
                  <a:gd name="T19" fmla="*/ 2147483646 h 506"/>
                  <a:gd name="T20" fmla="*/ 2147483646 w 547"/>
                  <a:gd name="T21" fmla="*/ 2147483646 h 506"/>
                  <a:gd name="T22" fmla="*/ 2147483646 w 547"/>
                  <a:gd name="T23" fmla="*/ 2147483646 h 506"/>
                  <a:gd name="T24" fmla="*/ 2147483646 w 547"/>
                  <a:gd name="T25" fmla="*/ 2147483646 h 506"/>
                  <a:gd name="T26" fmla="*/ 2147483646 w 547"/>
                  <a:gd name="T27" fmla="*/ 2147483646 h 506"/>
                  <a:gd name="T28" fmla="*/ 2147483646 w 547"/>
                  <a:gd name="T29" fmla="*/ 0 h 506"/>
                  <a:gd name="T30" fmla="*/ 2147483646 w 547"/>
                  <a:gd name="T31" fmla="*/ 0 h 506"/>
                  <a:gd name="T32" fmla="*/ 2147483646 w 547"/>
                  <a:gd name="T33" fmla="*/ 0 h 506"/>
                  <a:gd name="T34" fmla="*/ 2147483646 w 547"/>
                  <a:gd name="T35" fmla="*/ 2147483646 h 506"/>
                  <a:gd name="T36" fmla="*/ 2147483646 w 547"/>
                  <a:gd name="T37" fmla="*/ 2147483646 h 506"/>
                  <a:gd name="T38" fmla="*/ 2147483646 w 547"/>
                  <a:gd name="T39" fmla="*/ 0 h 506"/>
                  <a:gd name="T40" fmla="*/ 2147483646 w 547"/>
                  <a:gd name="T41" fmla="*/ 0 h 506"/>
                  <a:gd name="T42" fmla="*/ 2147483646 w 547"/>
                  <a:gd name="T43" fmla="*/ 0 h 506"/>
                  <a:gd name="T44" fmla="*/ 2147483646 w 547"/>
                  <a:gd name="T45" fmla="*/ 2147483646 h 506"/>
                  <a:gd name="T46" fmla="*/ 2147483646 w 547"/>
                  <a:gd name="T47" fmla="*/ 2147483646 h 506"/>
                  <a:gd name="T48" fmla="*/ 2147483646 w 547"/>
                  <a:gd name="T49" fmla="*/ 2147483646 h 506"/>
                  <a:gd name="T50" fmla="*/ 2147483646 w 547"/>
                  <a:gd name="T51" fmla="*/ 2147483646 h 506"/>
                  <a:gd name="T52" fmla="*/ 2147483646 w 547"/>
                  <a:gd name="T53" fmla="*/ 2147483646 h 506"/>
                  <a:gd name="T54" fmla="*/ 2147483646 w 547"/>
                  <a:gd name="T55" fmla="*/ 2147483646 h 506"/>
                  <a:gd name="T56" fmla="*/ 2147483646 w 547"/>
                  <a:gd name="T57" fmla="*/ 2147483646 h 506"/>
                  <a:gd name="T58" fmla="*/ 2147483646 w 547"/>
                  <a:gd name="T59" fmla="*/ 2147483646 h 506"/>
                  <a:gd name="T60" fmla="*/ 2147483646 w 547"/>
                  <a:gd name="T61" fmla="*/ 2147483646 h 506"/>
                  <a:gd name="T62" fmla="*/ 0 w 547"/>
                  <a:gd name="T63" fmla="*/ 2147483646 h 506"/>
                  <a:gd name="T64" fmla="*/ 0 w 547"/>
                  <a:gd name="T65" fmla="*/ 2147483646 h 506"/>
                  <a:gd name="T66" fmla="*/ 2147483646 w 547"/>
                  <a:gd name="T67" fmla="*/ 2147483646 h 506"/>
                  <a:gd name="T68" fmla="*/ 2147483646 w 547"/>
                  <a:gd name="T69" fmla="*/ 2147483646 h 5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7" h="506">
                    <a:moveTo>
                      <a:pt x="60" y="505"/>
                    </a:moveTo>
                    <a:lnTo>
                      <a:pt x="503" y="505"/>
                    </a:lnTo>
                    <a:lnTo>
                      <a:pt x="546" y="505"/>
                    </a:lnTo>
                    <a:lnTo>
                      <a:pt x="546" y="406"/>
                    </a:lnTo>
                    <a:lnTo>
                      <a:pt x="546" y="182"/>
                    </a:lnTo>
                    <a:lnTo>
                      <a:pt x="520" y="150"/>
                    </a:lnTo>
                    <a:lnTo>
                      <a:pt x="493" y="150"/>
                    </a:lnTo>
                    <a:lnTo>
                      <a:pt x="476" y="125"/>
                    </a:lnTo>
                    <a:lnTo>
                      <a:pt x="476" y="83"/>
                    </a:lnTo>
                    <a:lnTo>
                      <a:pt x="458" y="49"/>
                    </a:lnTo>
                    <a:lnTo>
                      <a:pt x="414" y="58"/>
                    </a:lnTo>
                    <a:lnTo>
                      <a:pt x="371" y="9"/>
                    </a:lnTo>
                    <a:lnTo>
                      <a:pt x="352" y="17"/>
                    </a:lnTo>
                    <a:lnTo>
                      <a:pt x="316" y="17"/>
                    </a:lnTo>
                    <a:lnTo>
                      <a:pt x="316" y="0"/>
                    </a:lnTo>
                    <a:lnTo>
                      <a:pt x="299" y="0"/>
                    </a:lnTo>
                    <a:lnTo>
                      <a:pt x="290" y="0"/>
                    </a:lnTo>
                    <a:lnTo>
                      <a:pt x="256" y="33"/>
                    </a:lnTo>
                    <a:lnTo>
                      <a:pt x="220" y="33"/>
                    </a:lnTo>
                    <a:lnTo>
                      <a:pt x="194" y="0"/>
                    </a:lnTo>
                    <a:lnTo>
                      <a:pt x="175" y="0"/>
                    </a:lnTo>
                    <a:lnTo>
                      <a:pt x="158" y="0"/>
                    </a:lnTo>
                    <a:lnTo>
                      <a:pt x="132" y="92"/>
                    </a:lnTo>
                    <a:lnTo>
                      <a:pt x="96" y="76"/>
                    </a:lnTo>
                    <a:lnTo>
                      <a:pt x="79" y="83"/>
                    </a:lnTo>
                    <a:lnTo>
                      <a:pt x="60" y="100"/>
                    </a:lnTo>
                    <a:lnTo>
                      <a:pt x="87" y="116"/>
                    </a:lnTo>
                    <a:lnTo>
                      <a:pt x="70" y="150"/>
                    </a:lnTo>
                    <a:lnTo>
                      <a:pt x="96" y="182"/>
                    </a:lnTo>
                    <a:lnTo>
                      <a:pt x="132" y="182"/>
                    </a:lnTo>
                    <a:lnTo>
                      <a:pt x="132" y="199"/>
                    </a:lnTo>
                    <a:lnTo>
                      <a:pt x="0" y="199"/>
                    </a:lnTo>
                    <a:lnTo>
                      <a:pt x="0" y="406"/>
                    </a:lnTo>
                    <a:lnTo>
                      <a:pt x="60" y="406"/>
                    </a:lnTo>
                    <a:lnTo>
                      <a:pt x="60" y="50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9" name="Freeform 15">
                <a:extLst>
                  <a:ext uri="{FF2B5EF4-FFF2-40B4-BE49-F238E27FC236}">
                    <a16:creationId xmlns:a16="http://schemas.microsoft.com/office/drawing/2014/main" id="{7A909680-4366-4114-8C67-6C4DFDDE916C}"/>
                  </a:ext>
                </a:extLst>
              </p:cNvPr>
              <p:cNvSpPr>
                <a:spLocks/>
              </p:cNvSpPr>
              <p:nvPr/>
            </p:nvSpPr>
            <p:spPr bwMode="auto">
              <a:xfrm>
                <a:off x="4730750" y="5348288"/>
                <a:ext cx="923925" cy="758825"/>
              </a:xfrm>
              <a:custGeom>
                <a:avLst/>
                <a:gdLst>
                  <a:gd name="T0" fmla="*/ 0 w 606"/>
                  <a:gd name="T1" fmla="*/ 2147483646 h 498"/>
                  <a:gd name="T2" fmla="*/ 2147483646 w 606"/>
                  <a:gd name="T3" fmla="*/ 2147483646 h 498"/>
                  <a:gd name="T4" fmla="*/ 2147483646 w 606"/>
                  <a:gd name="T5" fmla="*/ 2147483646 h 498"/>
                  <a:gd name="T6" fmla="*/ 2147483646 w 606"/>
                  <a:gd name="T7" fmla="*/ 2147483646 h 498"/>
                  <a:gd name="T8" fmla="*/ 2147483646 w 606"/>
                  <a:gd name="T9" fmla="*/ 2147483646 h 498"/>
                  <a:gd name="T10" fmla="*/ 2147483646 w 606"/>
                  <a:gd name="T11" fmla="*/ 2147483646 h 498"/>
                  <a:gd name="T12" fmla="*/ 2147483646 w 606"/>
                  <a:gd name="T13" fmla="*/ 2147483646 h 498"/>
                  <a:gd name="T14" fmla="*/ 2147483646 w 606"/>
                  <a:gd name="T15" fmla="*/ 2147483646 h 498"/>
                  <a:gd name="T16" fmla="*/ 2147483646 w 606"/>
                  <a:gd name="T17" fmla="*/ 2147483646 h 498"/>
                  <a:gd name="T18" fmla="*/ 2147483646 w 606"/>
                  <a:gd name="T19" fmla="*/ 2147483646 h 498"/>
                  <a:gd name="T20" fmla="*/ 2147483646 w 606"/>
                  <a:gd name="T21" fmla="*/ 2147483646 h 498"/>
                  <a:gd name="T22" fmla="*/ 2147483646 w 606"/>
                  <a:gd name="T23" fmla="*/ 2147483646 h 498"/>
                  <a:gd name="T24" fmla="*/ 2147483646 w 606"/>
                  <a:gd name="T25" fmla="*/ 2147483646 h 498"/>
                  <a:gd name="T26" fmla="*/ 2147483646 w 606"/>
                  <a:gd name="T27" fmla="*/ 2147483646 h 498"/>
                  <a:gd name="T28" fmla="*/ 2147483646 w 606"/>
                  <a:gd name="T29" fmla="*/ 2147483646 h 498"/>
                  <a:gd name="T30" fmla="*/ 2147483646 w 606"/>
                  <a:gd name="T31" fmla="*/ 2147483646 h 498"/>
                  <a:gd name="T32" fmla="*/ 2147483646 w 606"/>
                  <a:gd name="T33" fmla="*/ 0 h 498"/>
                  <a:gd name="T34" fmla="*/ 2147483646 w 606"/>
                  <a:gd name="T35" fmla="*/ 2147483646 h 498"/>
                  <a:gd name="T36" fmla="*/ 2147483646 w 606"/>
                  <a:gd name="T37" fmla="*/ 2147483646 h 498"/>
                  <a:gd name="T38" fmla="*/ 0 w 606"/>
                  <a:gd name="T39" fmla="*/ 2147483646 h 498"/>
                  <a:gd name="T40" fmla="*/ 0 w 606"/>
                  <a:gd name="T41" fmla="*/ 2147483646 h 4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6" h="498">
                    <a:moveTo>
                      <a:pt x="0" y="299"/>
                    </a:moveTo>
                    <a:lnTo>
                      <a:pt x="132" y="299"/>
                    </a:lnTo>
                    <a:lnTo>
                      <a:pt x="132" y="373"/>
                    </a:lnTo>
                    <a:lnTo>
                      <a:pt x="159" y="389"/>
                    </a:lnTo>
                    <a:lnTo>
                      <a:pt x="246" y="389"/>
                    </a:lnTo>
                    <a:lnTo>
                      <a:pt x="246" y="497"/>
                    </a:lnTo>
                    <a:lnTo>
                      <a:pt x="377" y="497"/>
                    </a:lnTo>
                    <a:lnTo>
                      <a:pt x="465" y="364"/>
                    </a:lnTo>
                    <a:lnTo>
                      <a:pt x="543" y="364"/>
                    </a:lnTo>
                    <a:lnTo>
                      <a:pt x="543" y="331"/>
                    </a:lnTo>
                    <a:lnTo>
                      <a:pt x="605" y="331"/>
                    </a:lnTo>
                    <a:lnTo>
                      <a:pt x="605" y="182"/>
                    </a:lnTo>
                    <a:lnTo>
                      <a:pt x="605" y="74"/>
                    </a:lnTo>
                    <a:lnTo>
                      <a:pt x="168" y="74"/>
                    </a:lnTo>
                    <a:lnTo>
                      <a:pt x="159" y="66"/>
                    </a:lnTo>
                    <a:lnTo>
                      <a:pt x="140" y="9"/>
                    </a:lnTo>
                    <a:lnTo>
                      <a:pt x="123" y="0"/>
                    </a:lnTo>
                    <a:lnTo>
                      <a:pt x="123" y="25"/>
                    </a:lnTo>
                    <a:lnTo>
                      <a:pt x="80" y="25"/>
                    </a:lnTo>
                    <a:lnTo>
                      <a:pt x="0" y="25"/>
                    </a:lnTo>
                    <a:lnTo>
                      <a:pt x="0" y="29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0" name="Freeform 16">
                <a:extLst>
                  <a:ext uri="{FF2B5EF4-FFF2-40B4-BE49-F238E27FC236}">
                    <a16:creationId xmlns:a16="http://schemas.microsoft.com/office/drawing/2014/main" id="{245EE334-39A8-4B9A-A8DB-40FA601FADF9}"/>
                  </a:ext>
                </a:extLst>
              </p:cNvPr>
              <p:cNvSpPr>
                <a:spLocks/>
              </p:cNvSpPr>
              <p:nvPr/>
            </p:nvSpPr>
            <p:spPr bwMode="auto">
              <a:xfrm>
                <a:off x="3954463" y="4979988"/>
                <a:ext cx="901700" cy="960437"/>
              </a:xfrm>
              <a:custGeom>
                <a:avLst/>
                <a:gdLst>
                  <a:gd name="T0" fmla="*/ 2147483646 w 593"/>
                  <a:gd name="T1" fmla="*/ 2147483646 h 631"/>
                  <a:gd name="T2" fmla="*/ 2147483646 w 593"/>
                  <a:gd name="T3" fmla="*/ 2147483646 h 631"/>
                  <a:gd name="T4" fmla="*/ 2147483646 w 593"/>
                  <a:gd name="T5" fmla="*/ 2147483646 h 631"/>
                  <a:gd name="T6" fmla="*/ 2147483646 w 593"/>
                  <a:gd name="T7" fmla="*/ 2147483646 h 631"/>
                  <a:gd name="T8" fmla="*/ 2147483646 w 593"/>
                  <a:gd name="T9" fmla="*/ 2147483646 h 631"/>
                  <a:gd name="T10" fmla="*/ 2147483646 w 593"/>
                  <a:gd name="T11" fmla="*/ 2147483646 h 631"/>
                  <a:gd name="T12" fmla="*/ 2147483646 w 593"/>
                  <a:gd name="T13" fmla="*/ 2147483646 h 631"/>
                  <a:gd name="T14" fmla="*/ 2147483646 w 593"/>
                  <a:gd name="T15" fmla="*/ 2147483646 h 631"/>
                  <a:gd name="T16" fmla="*/ 2147483646 w 593"/>
                  <a:gd name="T17" fmla="*/ 2147483646 h 631"/>
                  <a:gd name="T18" fmla="*/ 2147483646 w 593"/>
                  <a:gd name="T19" fmla="*/ 2147483646 h 631"/>
                  <a:gd name="T20" fmla="*/ 2147483646 w 593"/>
                  <a:gd name="T21" fmla="*/ 2147483646 h 631"/>
                  <a:gd name="T22" fmla="*/ 2147483646 w 593"/>
                  <a:gd name="T23" fmla="*/ 2147483646 h 631"/>
                  <a:gd name="T24" fmla="*/ 2147483646 w 593"/>
                  <a:gd name="T25" fmla="*/ 2147483646 h 631"/>
                  <a:gd name="T26" fmla="*/ 2147483646 w 593"/>
                  <a:gd name="T27" fmla="*/ 2147483646 h 631"/>
                  <a:gd name="T28" fmla="*/ 2147483646 w 593"/>
                  <a:gd name="T29" fmla="*/ 2147483646 h 631"/>
                  <a:gd name="T30" fmla="*/ 2147483646 w 593"/>
                  <a:gd name="T31" fmla="*/ 2147483646 h 631"/>
                  <a:gd name="T32" fmla="*/ 2147483646 w 593"/>
                  <a:gd name="T33" fmla="*/ 2147483646 h 631"/>
                  <a:gd name="T34" fmla="*/ 2147483646 w 593"/>
                  <a:gd name="T35" fmla="*/ 0 h 631"/>
                  <a:gd name="T36" fmla="*/ 2147483646 w 593"/>
                  <a:gd name="T37" fmla="*/ 2147483646 h 631"/>
                  <a:gd name="T38" fmla="*/ 2147483646 w 593"/>
                  <a:gd name="T39" fmla="*/ 2147483646 h 631"/>
                  <a:gd name="T40" fmla="*/ 2147483646 w 593"/>
                  <a:gd name="T41" fmla="*/ 2147483646 h 631"/>
                  <a:gd name="T42" fmla="*/ 2147483646 w 593"/>
                  <a:gd name="T43" fmla="*/ 2147483646 h 631"/>
                  <a:gd name="T44" fmla="*/ 2147483646 w 593"/>
                  <a:gd name="T45" fmla="*/ 2147483646 h 631"/>
                  <a:gd name="T46" fmla="*/ 2147483646 w 593"/>
                  <a:gd name="T47" fmla="*/ 2147483646 h 631"/>
                  <a:gd name="T48" fmla="*/ 2147483646 w 593"/>
                  <a:gd name="T49" fmla="*/ 2147483646 h 631"/>
                  <a:gd name="T50" fmla="*/ 2147483646 w 593"/>
                  <a:gd name="T51" fmla="*/ 2147483646 h 631"/>
                  <a:gd name="T52" fmla="*/ 2147483646 w 593"/>
                  <a:gd name="T53" fmla="*/ 2147483646 h 631"/>
                  <a:gd name="T54" fmla="*/ 0 w 593"/>
                  <a:gd name="T55" fmla="*/ 2147483646 h 631"/>
                  <a:gd name="T56" fmla="*/ 2147483646 w 593"/>
                  <a:gd name="T57" fmla="*/ 2147483646 h 631"/>
                  <a:gd name="T58" fmla="*/ 2147483646 w 593"/>
                  <a:gd name="T59" fmla="*/ 2147483646 h 631"/>
                  <a:gd name="T60" fmla="*/ 2147483646 w 593"/>
                  <a:gd name="T61" fmla="*/ 2147483646 h 631"/>
                  <a:gd name="T62" fmla="*/ 2147483646 w 593"/>
                  <a:gd name="T63" fmla="*/ 2147483646 h 631"/>
                  <a:gd name="T64" fmla="*/ 2147483646 w 593"/>
                  <a:gd name="T65" fmla="*/ 2147483646 h 631"/>
                  <a:gd name="T66" fmla="*/ 2147483646 w 593"/>
                  <a:gd name="T67" fmla="*/ 2147483646 h 6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3" h="631">
                    <a:moveTo>
                      <a:pt x="88" y="531"/>
                    </a:moveTo>
                    <a:lnTo>
                      <a:pt x="212" y="531"/>
                    </a:lnTo>
                    <a:lnTo>
                      <a:pt x="212" y="630"/>
                    </a:lnTo>
                    <a:lnTo>
                      <a:pt x="318" y="630"/>
                    </a:lnTo>
                    <a:lnTo>
                      <a:pt x="511" y="630"/>
                    </a:lnTo>
                    <a:lnTo>
                      <a:pt x="511" y="540"/>
                    </a:lnTo>
                    <a:lnTo>
                      <a:pt x="511" y="265"/>
                    </a:lnTo>
                    <a:lnTo>
                      <a:pt x="592" y="265"/>
                    </a:lnTo>
                    <a:lnTo>
                      <a:pt x="547" y="174"/>
                    </a:lnTo>
                    <a:lnTo>
                      <a:pt x="539" y="174"/>
                    </a:lnTo>
                    <a:lnTo>
                      <a:pt x="511" y="99"/>
                    </a:lnTo>
                    <a:lnTo>
                      <a:pt x="468" y="108"/>
                    </a:lnTo>
                    <a:lnTo>
                      <a:pt x="432" y="99"/>
                    </a:lnTo>
                    <a:lnTo>
                      <a:pt x="397" y="83"/>
                    </a:lnTo>
                    <a:lnTo>
                      <a:pt x="363" y="67"/>
                    </a:lnTo>
                    <a:lnTo>
                      <a:pt x="336" y="67"/>
                    </a:lnTo>
                    <a:lnTo>
                      <a:pt x="291" y="34"/>
                    </a:lnTo>
                    <a:lnTo>
                      <a:pt x="239" y="0"/>
                    </a:lnTo>
                    <a:lnTo>
                      <a:pt x="212" y="16"/>
                    </a:lnTo>
                    <a:lnTo>
                      <a:pt x="195" y="9"/>
                    </a:lnTo>
                    <a:lnTo>
                      <a:pt x="186" y="42"/>
                    </a:lnTo>
                    <a:lnTo>
                      <a:pt x="186" y="74"/>
                    </a:lnTo>
                    <a:lnTo>
                      <a:pt x="195" y="92"/>
                    </a:lnTo>
                    <a:lnTo>
                      <a:pt x="150" y="83"/>
                    </a:lnTo>
                    <a:lnTo>
                      <a:pt x="81" y="108"/>
                    </a:lnTo>
                    <a:lnTo>
                      <a:pt x="36" y="108"/>
                    </a:lnTo>
                    <a:lnTo>
                      <a:pt x="36" y="124"/>
                    </a:lnTo>
                    <a:lnTo>
                      <a:pt x="0" y="174"/>
                    </a:lnTo>
                    <a:lnTo>
                      <a:pt x="19" y="207"/>
                    </a:lnTo>
                    <a:lnTo>
                      <a:pt x="19" y="249"/>
                    </a:lnTo>
                    <a:lnTo>
                      <a:pt x="36" y="274"/>
                    </a:lnTo>
                    <a:lnTo>
                      <a:pt x="62" y="274"/>
                    </a:lnTo>
                    <a:lnTo>
                      <a:pt x="88" y="306"/>
                    </a:lnTo>
                    <a:lnTo>
                      <a:pt x="88" y="53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1" name="Freeform 17">
                <a:extLst>
                  <a:ext uri="{FF2B5EF4-FFF2-40B4-BE49-F238E27FC236}">
                    <a16:creationId xmlns:a16="http://schemas.microsoft.com/office/drawing/2014/main" id="{E40F8D0C-FABF-433C-A94B-F8BD45D50C15}"/>
                  </a:ext>
                </a:extLst>
              </p:cNvPr>
              <p:cNvSpPr>
                <a:spLocks/>
              </p:cNvSpPr>
              <p:nvPr/>
            </p:nvSpPr>
            <p:spPr bwMode="auto">
              <a:xfrm>
                <a:off x="3259138" y="4605338"/>
                <a:ext cx="819150" cy="706437"/>
              </a:xfrm>
              <a:custGeom>
                <a:avLst/>
                <a:gdLst>
                  <a:gd name="T0" fmla="*/ 2147483646 w 538"/>
                  <a:gd name="T1" fmla="*/ 2147483646 h 465"/>
                  <a:gd name="T2" fmla="*/ 2147483646 w 538"/>
                  <a:gd name="T3" fmla="*/ 0 h 465"/>
                  <a:gd name="T4" fmla="*/ 2147483646 w 538"/>
                  <a:gd name="T5" fmla="*/ 0 h 465"/>
                  <a:gd name="T6" fmla="*/ 2147483646 w 538"/>
                  <a:gd name="T7" fmla="*/ 2147483646 h 465"/>
                  <a:gd name="T8" fmla="*/ 2147483646 w 538"/>
                  <a:gd name="T9" fmla="*/ 2147483646 h 465"/>
                  <a:gd name="T10" fmla="*/ 0 w 538"/>
                  <a:gd name="T11" fmla="*/ 2147483646 h 465"/>
                  <a:gd name="T12" fmla="*/ 2147483646 w 538"/>
                  <a:gd name="T13" fmla="*/ 2147483646 h 465"/>
                  <a:gd name="T14" fmla="*/ 2147483646 w 538"/>
                  <a:gd name="T15" fmla="*/ 2147483646 h 465"/>
                  <a:gd name="T16" fmla="*/ 2147483646 w 538"/>
                  <a:gd name="T17" fmla="*/ 2147483646 h 465"/>
                  <a:gd name="T18" fmla="*/ 2147483646 w 538"/>
                  <a:gd name="T19" fmla="*/ 2147483646 h 465"/>
                  <a:gd name="T20" fmla="*/ 2147483646 w 538"/>
                  <a:gd name="T21" fmla="*/ 2147483646 h 465"/>
                  <a:gd name="T22" fmla="*/ 2147483646 w 538"/>
                  <a:gd name="T23" fmla="*/ 2147483646 h 465"/>
                  <a:gd name="T24" fmla="*/ 2147483646 w 538"/>
                  <a:gd name="T25" fmla="*/ 2147483646 h 465"/>
                  <a:gd name="T26" fmla="*/ 2147483646 w 538"/>
                  <a:gd name="T27" fmla="*/ 2147483646 h 465"/>
                  <a:gd name="T28" fmla="*/ 2147483646 w 538"/>
                  <a:gd name="T29" fmla="*/ 2147483646 h 465"/>
                  <a:gd name="T30" fmla="*/ 2147483646 w 538"/>
                  <a:gd name="T31" fmla="*/ 2147483646 h 465"/>
                  <a:gd name="T32" fmla="*/ 2147483646 w 538"/>
                  <a:gd name="T33" fmla="*/ 2147483646 h 465"/>
                  <a:gd name="T34" fmla="*/ 2147483646 w 538"/>
                  <a:gd name="T35" fmla="*/ 2147483646 h 465"/>
                  <a:gd name="T36" fmla="*/ 2147483646 w 538"/>
                  <a:gd name="T37" fmla="*/ 2147483646 h 465"/>
                  <a:gd name="T38" fmla="*/ 2147483646 w 538"/>
                  <a:gd name="T39" fmla="*/ 2147483646 h 465"/>
                  <a:gd name="T40" fmla="*/ 2147483646 w 538"/>
                  <a:gd name="T41" fmla="*/ 2147483646 h 465"/>
                  <a:gd name="T42" fmla="*/ 2147483646 w 538"/>
                  <a:gd name="T43" fmla="*/ 2147483646 h 465"/>
                  <a:gd name="T44" fmla="*/ 2147483646 w 538"/>
                  <a:gd name="T45" fmla="*/ 2147483646 h 465"/>
                  <a:gd name="T46" fmla="*/ 2147483646 w 538"/>
                  <a:gd name="T47" fmla="*/ 2147483646 h 465"/>
                  <a:gd name="T48" fmla="*/ 2147483646 w 538"/>
                  <a:gd name="T49" fmla="*/ 2147483646 h 465"/>
                  <a:gd name="T50" fmla="*/ 2147483646 w 538"/>
                  <a:gd name="T51" fmla="*/ 2147483646 h 465"/>
                  <a:gd name="T52" fmla="*/ 2147483646 w 538"/>
                  <a:gd name="T53" fmla="*/ 2147483646 h 465"/>
                  <a:gd name="T54" fmla="*/ 2147483646 w 538"/>
                  <a:gd name="T55" fmla="*/ 2147483646 h 465"/>
                  <a:gd name="T56" fmla="*/ 2147483646 w 538"/>
                  <a:gd name="T57" fmla="*/ 2147483646 h 465"/>
                  <a:gd name="T58" fmla="*/ 2147483646 w 538"/>
                  <a:gd name="T59" fmla="*/ 2147483646 h 4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38" h="465">
                    <a:moveTo>
                      <a:pt x="537" y="356"/>
                    </a:moveTo>
                    <a:lnTo>
                      <a:pt x="537" y="0"/>
                    </a:lnTo>
                    <a:lnTo>
                      <a:pt x="220" y="0"/>
                    </a:lnTo>
                    <a:lnTo>
                      <a:pt x="220" y="50"/>
                    </a:lnTo>
                    <a:lnTo>
                      <a:pt x="8" y="50"/>
                    </a:lnTo>
                    <a:lnTo>
                      <a:pt x="0" y="74"/>
                    </a:lnTo>
                    <a:lnTo>
                      <a:pt x="26" y="158"/>
                    </a:lnTo>
                    <a:lnTo>
                      <a:pt x="8" y="198"/>
                    </a:lnTo>
                    <a:lnTo>
                      <a:pt x="70" y="322"/>
                    </a:lnTo>
                    <a:lnTo>
                      <a:pt x="87" y="331"/>
                    </a:lnTo>
                    <a:lnTo>
                      <a:pt x="79" y="356"/>
                    </a:lnTo>
                    <a:lnTo>
                      <a:pt x="113" y="422"/>
                    </a:lnTo>
                    <a:lnTo>
                      <a:pt x="96" y="448"/>
                    </a:lnTo>
                    <a:lnTo>
                      <a:pt x="132" y="464"/>
                    </a:lnTo>
                    <a:lnTo>
                      <a:pt x="158" y="372"/>
                    </a:lnTo>
                    <a:lnTo>
                      <a:pt x="175" y="372"/>
                    </a:lnTo>
                    <a:lnTo>
                      <a:pt x="193" y="372"/>
                    </a:lnTo>
                    <a:lnTo>
                      <a:pt x="220" y="406"/>
                    </a:lnTo>
                    <a:lnTo>
                      <a:pt x="255" y="406"/>
                    </a:lnTo>
                    <a:lnTo>
                      <a:pt x="289" y="372"/>
                    </a:lnTo>
                    <a:lnTo>
                      <a:pt x="299" y="372"/>
                    </a:lnTo>
                    <a:lnTo>
                      <a:pt x="316" y="372"/>
                    </a:lnTo>
                    <a:lnTo>
                      <a:pt x="316" y="390"/>
                    </a:lnTo>
                    <a:lnTo>
                      <a:pt x="351" y="390"/>
                    </a:lnTo>
                    <a:lnTo>
                      <a:pt x="370" y="381"/>
                    </a:lnTo>
                    <a:lnTo>
                      <a:pt x="413" y="430"/>
                    </a:lnTo>
                    <a:lnTo>
                      <a:pt x="457" y="422"/>
                    </a:lnTo>
                    <a:lnTo>
                      <a:pt x="492" y="372"/>
                    </a:lnTo>
                    <a:lnTo>
                      <a:pt x="492" y="356"/>
                    </a:lnTo>
                    <a:lnTo>
                      <a:pt x="537" y="3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2" name="Freeform 18">
                <a:extLst>
                  <a:ext uri="{FF2B5EF4-FFF2-40B4-BE49-F238E27FC236}">
                    <a16:creationId xmlns:a16="http://schemas.microsoft.com/office/drawing/2014/main" id="{7A6215CD-DD56-4C4F-99BA-C70089D37E27}"/>
                  </a:ext>
                </a:extLst>
              </p:cNvPr>
              <p:cNvSpPr>
                <a:spLocks/>
              </p:cNvSpPr>
              <p:nvPr/>
            </p:nvSpPr>
            <p:spPr bwMode="auto">
              <a:xfrm>
                <a:off x="2374900" y="4679950"/>
                <a:ext cx="1089025" cy="1109663"/>
              </a:xfrm>
              <a:custGeom>
                <a:avLst/>
                <a:gdLst>
                  <a:gd name="T0" fmla="*/ 2147483646 w 714"/>
                  <a:gd name="T1" fmla="*/ 2147483646 h 730"/>
                  <a:gd name="T2" fmla="*/ 2147483646 w 714"/>
                  <a:gd name="T3" fmla="*/ 2147483646 h 730"/>
                  <a:gd name="T4" fmla="*/ 2147483646 w 714"/>
                  <a:gd name="T5" fmla="*/ 2147483646 h 730"/>
                  <a:gd name="T6" fmla="*/ 2147483646 w 714"/>
                  <a:gd name="T7" fmla="*/ 2147483646 h 730"/>
                  <a:gd name="T8" fmla="*/ 2147483646 w 714"/>
                  <a:gd name="T9" fmla="*/ 2147483646 h 730"/>
                  <a:gd name="T10" fmla="*/ 2147483646 w 714"/>
                  <a:gd name="T11" fmla="*/ 2147483646 h 730"/>
                  <a:gd name="T12" fmla="*/ 2147483646 w 714"/>
                  <a:gd name="T13" fmla="*/ 2147483646 h 730"/>
                  <a:gd name="T14" fmla="*/ 2147483646 w 714"/>
                  <a:gd name="T15" fmla="*/ 2147483646 h 730"/>
                  <a:gd name="T16" fmla="*/ 2147483646 w 714"/>
                  <a:gd name="T17" fmla="*/ 2147483646 h 730"/>
                  <a:gd name="T18" fmla="*/ 2147483646 w 714"/>
                  <a:gd name="T19" fmla="*/ 2147483646 h 730"/>
                  <a:gd name="T20" fmla="*/ 2147483646 w 714"/>
                  <a:gd name="T21" fmla="*/ 2147483646 h 730"/>
                  <a:gd name="T22" fmla="*/ 2147483646 w 714"/>
                  <a:gd name="T23" fmla="*/ 2147483646 h 730"/>
                  <a:gd name="T24" fmla="*/ 2147483646 w 714"/>
                  <a:gd name="T25" fmla="*/ 2147483646 h 730"/>
                  <a:gd name="T26" fmla="*/ 2147483646 w 714"/>
                  <a:gd name="T27" fmla="*/ 2147483646 h 730"/>
                  <a:gd name="T28" fmla="*/ 2147483646 w 714"/>
                  <a:gd name="T29" fmla="*/ 2147483646 h 730"/>
                  <a:gd name="T30" fmla="*/ 2147483646 w 714"/>
                  <a:gd name="T31" fmla="*/ 2147483646 h 730"/>
                  <a:gd name="T32" fmla="*/ 2147483646 w 714"/>
                  <a:gd name="T33" fmla="*/ 2147483646 h 730"/>
                  <a:gd name="T34" fmla="*/ 2147483646 w 714"/>
                  <a:gd name="T35" fmla="*/ 0 h 730"/>
                  <a:gd name="T36" fmla="*/ 2147483646 w 714"/>
                  <a:gd name="T37" fmla="*/ 0 h 730"/>
                  <a:gd name="T38" fmla="*/ 2147483646 w 714"/>
                  <a:gd name="T39" fmla="*/ 2147483646 h 730"/>
                  <a:gd name="T40" fmla="*/ 2147483646 w 714"/>
                  <a:gd name="T41" fmla="*/ 2147483646 h 730"/>
                  <a:gd name="T42" fmla="*/ 2147483646 w 714"/>
                  <a:gd name="T43" fmla="*/ 2147483646 h 730"/>
                  <a:gd name="T44" fmla="*/ 2147483646 w 714"/>
                  <a:gd name="T45" fmla="*/ 2147483646 h 730"/>
                  <a:gd name="T46" fmla="*/ 2147483646 w 714"/>
                  <a:gd name="T47" fmla="*/ 2147483646 h 730"/>
                  <a:gd name="T48" fmla="*/ 0 w 714"/>
                  <a:gd name="T49" fmla="*/ 2147483646 h 730"/>
                  <a:gd name="T50" fmla="*/ 0 w 714"/>
                  <a:gd name="T51" fmla="*/ 2147483646 h 730"/>
                  <a:gd name="T52" fmla="*/ 2147483646 w 714"/>
                  <a:gd name="T53" fmla="*/ 2147483646 h 730"/>
                  <a:gd name="T54" fmla="*/ 2147483646 w 714"/>
                  <a:gd name="T55" fmla="*/ 2147483646 h 730"/>
                  <a:gd name="T56" fmla="*/ 2147483646 w 714"/>
                  <a:gd name="T57" fmla="*/ 2147483646 h 730"/>
                  <a:gd name="T58" fmla="*/ 2147483646 w 714"/>
                  <a:gd name="T59" fmla="*/ 2147483646 h 730"/>
                  <a:gd name="T60" fmla="*/ 2147483646 w 714"/>
                  <a:gd name="T61" fmla="*/ 2147483646 h 730"/>
                  <a:gd name="T62" fmla="*/ 2147483646 w 714"/>
                  <a:gd name="T63" fmla="*/ 2147483646 h 730"/>
                  <a:gd name="T64" fmla="*/ 2147483646 w 714"/>
                  <a:gd name="T65" fmla="*/ 2147483646 h 730"/>
                  <a:gd name="T66" fmla="*/ 2147483646 w 714"/>
                  <a:gd name="T67" fmla="*/ 2147483646 h 730"/>
                  <a:gd name="T68" fmla="*/ 2147483646 w 714"/>
                  <a:gd name="T69" fmla="*/ 2147483646 h 7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4" h="730">
                    <a:moveTo>
                      <a:pt x="582" y="729"/>
                    </a:moveTo>
                    <a:lnTo>
                      <a:pt x="582" y="522"/>
                    </a:lnTo>
                    <a:lnTo>
                      <a:pt x="713" y="522"/>
                    </a:lnTo>
                    <a:lnTo>
                      <a:pt x="713" y="504"/>
                    </a:lnTo>
                    <a:lnTo>
                      <a:pt x="677" y="504"/>
                    </a:lnTo>
                    <a:lnTo>
                      <a:pt x="651" y="472"/>
                    </a:lnTo>
                    <a:lnTo>
                      <a:pt x="668" y="439"/>
                    </a:lnTo>
                    <a:lnTo>
                      <a:pt x="642" y="423"/>
                    </a:lnTo>
                    <a:lnTo>
                      <a:pt x="660" y="405"/>
                    </a:lnTo>
                    <a:lnTo>
                      <a:pt x="677" y="398"/>
                    </a:lnTo>
                    <a:lnTo>
                      <a:pt x="694" y="372"/>
                    </a:lnTo>
                    <a:lnTo>
                      <a:pt x="660" y="306"/>
                    </a:lnTo>
                    <a:lnTo>
                      <a:pt x="668" y="281"/>
                    </a:lnTo>
                    <a:lnTo>
                      <a:pt x="651" y="273"/>
                    </a:lnTo>
                    <a:lnTo>
                      <a:pt x="589" y="149"/>
                    </a:lnTo>
                    <a:lnTo>
                      <a:pt x="608" y="108"/>
                    </a:lnTo>
                    <a:lnTo>
                      <a:pt x="582" y="25"/>
                    </a:lnTo>
                    <a:lnTo>
                      <a:pt x="589" y="0"/>
                    </a:lnTo>
                    <a:lnTo>
                      <a:pt x="467" y="0"/>
                    </a:lnTo>
                    <a:lnTo>
                      <a:pt x="449" y="41"/>
                    </a:lnTo>
                    <a:lnTo>
                      <a:pt x="458" y="90"/>
                    </a:lnTo>
                    <a:lnTo>
                      <a:pt x="370" y="223"/>
                    </a:lnTo>
                    <a:lnTo>
                      <a:pt x="53" y="223"/>
                    </a:lnTo>
                    <a:lnTo>
                      <a:pt x="53" y="414"/>
                    </a:lnTo>
                    <a:lnTo>
                      <a:pt x="0" y="414"/>
                    </a:lnTo>
                    <a:lnTo>
                      <a:pt x="0" y="480"/>
                    </a:lnTo>
                    <a:lnTo>
                      <a:pt x="26" y="480"/>
                    </a:lnTo>
                    <a:lnTo>
                      <a:pt x="70" y="513"/>
                    </a:lnTo>
                    <a:lnTo>
                      <a:pt x="105" y="547"/>
                    </a:lnTo>
                    <a:lnTo>
                      <a:pt x="124" y="547"/>
                    </a:lnTo>
                    <a:lnTo>
                      <a:pt x="141" y="555"/>
                    </a:lnTo>
                    <a:lnTo>
                      <a:pt x="150" y="547"/>
                    </a:lnTo>
                    <a:lnTo>
                      <a:pt x="229" y="630"/>
                    </a:lnTo>
                    <a:lnTo>
                      <a:pt x="317" y="729"/>
                    </a:lnTo>
                    <a:lnTo>
                      <a:pt x="582" y="7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3" name="Freeform 19">
                <a:extLst>
                  <a:ext uri="{FF2B5EF4-FFF2-40B4-BE49-F238E27FC236}">
                    <a16:creationId xmlns:a16="http://schemas.microsoft.com/office/drawing/2014/main" id="{063A9AB0-07E2-4510-95DE-BC750E264E79}"/>
                  </a:ext>
                </a:extLst>
              </p:cNvPr>
              <p:cNvSpPr>
                <a:spLocks/>
              </p:cNvSpPr>
              <p:nvPr/>
            </p:nvSpPr>
            <p:spPr bwMode="auto">
              <a:xfrm>
                <a:off x="1311275" y="4956175"/>
                <a:ext cx="1065213" cy="947738"/>
              </a:xfrm>
              <a:custGeom>
                <a:avLst/>
                <a:gdLst>
                  <a:gd name="T0" fmla="*/ 2147483646 w 701"/>
                  <a:gd name="T1" fmla="*/ 2147483646 h 623"/>
                  <a:gd name="T2" fmla="*/ 2147483646 w 701"/>
                  <a:gd name="T3" fmla="*/ 2147483646 h 623"/>
                  <a:gd name="T4" fmla="*/ 2147483646 w 701"/>
                  <a:gd name="T5" fmla="*/ 2147483646 h 623"/>
                  <a:gd name="T6" fmla="*/ 2147483646 w 701"/>
                  <a:gd name="T7" fmla="*/ 2147483646 h 623"/>
                  <a:gd name="T8" fmla="*/ 2147483646 w 701"/>
                  <a:gd name="T9" fmla="*/ 2147483646 h 623"/>
                  <a:gd name="T10" fmla="*/ 2147483646 w 701"/>
                  <a:gd name="T11" fmla="*/ 2147483646 h 623"/>
                  <a:gd name="T12" fmla="*/ 2147483646 w 701"/>
                  <a:gd name="T13" fmla="*/ 2147483646 h 623"/>
                  <a:gd name="T14" fmla="*/ 2147483646 w 701"/>
                  <a:gd name="T15" fmla="*/ 2147483646 h 623"/>
                  <a:gd name="T16" fmla="*/ 2147483646 w 701"/>
                  <a:gd name="T17" fmla="*/ 2147483646 h 623"/>
                  <a:gd name="T18" fmla="*/ 2147483646 w 701"/>
                  <a:gd name="T19" fmla="*/ 2147483646 h 623"/>
                  <a:gd name="T20" fmla="*/ 2147483646 w 701"/>
                  <a:gd name="T21" fmla="*/ 2147483646 h 623"/>
                  <a:gd name="T22" fmla="*/ 2147483646 w 701"/>
                  <a:gd name="T23" fmla="*/ 2147483646 h 623"/>
                  <a:gd name="T24" fmla="*/ 2147483646 w 701"/>
                  <a:gd name="T25" fmla="*/ 0 h 623"/>
                  <a:gd name="T26" fmla="*/ 2147483646 w 701"/>
                  <a:gd name="T27" fmla="*/ 0 h 623"/>
                  <a:gd name="T28" fmla="*/ 2147483646 w 701"/>
                  <a:gd name="T29" fmla="*/ 0 h 623"/>
                  <a:gd name="T30" fmla="*/ 2147483646 w 701"/>
                  <a:gd name="T31" fmla="*/ 0 h 623"/>
                  <a:gd name="T32" fmla="*/ 2147483646 w 701"/>
                  <a:gd name="T33" fmla="*/ 2147483646 h 623"/>
                  <a:gd name="T34" fmla="*/ 2147483646 w 701"/>
                  <a:gd name="T35" fmla="*/ 2147483646 h 623"/>
                  <a:gd name="T36" fmla="*/ 2147483646 w 701"/>
                  <a:gd name="T37" fmla="*/ 2147483646 h 623"/>
                  <a:gd name="T38" fmla="*/ 2147483646 w 701"/>
                  <a:gd name="T39" fmla="*/ 2147483646 h 623"/>
                  <a:gd name="T40" fmla="*/ 2147483646 w 701"/>
                  <a:gd name="T41" fmla="*/ 2147483646 h 623"/>
                  <a:gd name="T42" fmla="*/ 2147483646 w 701"/>
                  <a:gd name="T43" fmla="*/ 2147483646 h 623"/>
                  <a:gd name="T44" fmla="*/ 2147483646 w 701"/>
                  <a:gd name="T45" fmla="*/ 2147483646 h 623"/>
                  <a:gd name="T46" fmla="*/ 2147483646 w 701"/>
                  <a:gd name="T47" fmla="*/ 2147483646 h 623"/>
                  <a:gd name="T48" fmla="*/ 2147483646 w 701"/>
                  <a:gd name="T49" fmla="*/ 2147483646 h 623"/>
                  <a:gd name="T50" fmla="*/ 2147483646 w 701"/>
                  <a:gd name="T51" fmla="*/ 2147483646 h 623"/>
                  <a:gd name="T52" fmla="*/ 2147483646 w 701"/>
                  <a:gd name="T53" fmla="*/ 2147483646 h 623"/>
                  <a:gd name="T54" fmla="*/ 2147483646 w 701"/>
                  <a:gd name="T55" fmla="*/ 2147483646 h 623"/>
                  <a:gd name="T56" fmla="*/ 2147483646 w 701"/>
                  <a:gd name="T57" fmla="*/ 2147483646 h 623"/>
                  <a:gd name="T58" fmla="*/ 0 w 701"/>
                  <a:gd name="T59" fmla="*/ 2147483646 h 623"/>
                  <a:gd name="T60" fmla="*/ 0 w 701"/>
                  <a:gd name="T61" fmla="*/ 2147483646 h 623"/>
                  <a:gd name="T62" fmla="*/ 2147483646 w 701"/>
                  <a:gd name="T63" fmla="*/ 2147483646 h 623"/>
                  <a:gd name="T64" fmla="*/ 2147483646 w 701"/>
                  <a:gd name="T65" fmla="*/ 2147483646 h 6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1" h="623">
                    <a:moveTo>
                      <a:pt x="62" y="622"/>
                    </a:moveTo>
                    <a:lnTo>
                      <a:pt x="463" y="622"/>
                    </a:lnTo>
                    <a:lnTo>
                      <a:pt x="463" y="597"/>
                    </a:lnTo>
                    <a:lnTo>
                      <a:pt x="534" y="597"/>
                    </a:lnTo>
                    <a:lnTo>
                      <a:pt x="534" y="456"/>
                    </a:lnTo>
                    <a:lnTo>
                      <a:pt x="638" y="456"/>
                    </a:lnTo>
                    <a:lnTo>
                      <a:pt x="638" y="298"/>
                    </a:lnTo>
                    <a:lnTo>
                      <a:pt x="700" y="298"/>
                    </a:lnTo>
                    <a:lnTo>
                      <a:pt x="700" y="232"/>
                    </a:lnTo>
                    <a:lnTo>
                      <a:pt x="638" y="232"/>
                    </a:lnTo>
                    <a:lnTo>
                      <a:pt x="638" y="32"/>
                    </a:lnTo>
                    <a:lnTo>
                      <a:pt x="455" y="32"/>
                    </a:lnTo>
                    <a:lnTo>
                      <a:pt x="429" y="0"/>
                    </a:lnTo>
                    <a:lnTo>
                      <a:pt x="368" y="0"/>
                    </a:lnTo>
                    <a:lnTo>
                      <a:pt x="315" y="0"/>
                    </a:lnTo>
                    <a:lnTo>
                      <a:pt x="209" y="0"/>
                    </a:lnTo>
                    <a:lnTo>
                      <a:pt x="157" y="66"/>
                    </a:lnTo>
                    <a:lnTo>
                      <a:pt x="95" y="91"/>
                    </a:lnTo>
                    <a:lnTo>
                      <a:pt x="78" y="149"/>
                    </a:lnTo>
                    <a:lnTo>
                      <a:pt x="202" y="232"/>
                    </a:lnTo>
                    <a:lnTo>
                      <a:pt x="218" y="257"/>
                    </a:lnTo>
                    <a:lnTo>
                      <a:pt x="202" y="273"/>
                    </a:lnTo>
                    <a:lnTo>
                      <a:pt x="157" y="241"/>
                    </a:lnTo>
                    <a:lnTo>
                      <a:pt x="105" y="273"/>
                    </a:lnTo>
                    <a:lnTo>
                      <a:pt x="114" y="315"/>
                    </a:lnTo>
                    <a:lnTo>
                      <a:pt x="105" y="439"/>
                    </a:lnTo>
                    <a:lnTo>
                      <a:pt x="88" y="439"/>
                    </a:lnTo>
                    <a:lnTo>
                      <a:pt x="52" y="539"/>
                    </a:lnTo>
                    <a:lnTo>
                      <a:pt x="43" y="523"/>
                    </a:lnTo>
                    <a:lnTo>
                      <a:pt x="0" y="531"/>
                    </a:lnTo>
                    <a:lnTo>
                      <a:pt x="0" y="613"/>
                    </a:lnTo>
                    <a:lnTo>
                      <a:pt x="26" y="597"/>
                    </a:lnTo>
                    <a:lnTo>
                      <a:pt x="62" y="6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4" name="Freeform 20">
                <a:extLst>
                  <a:ext uri="{FF2B5EF4-FFF2-40B4-BE49-F238E27FC236}">
                    <a16:creationId xmlns:a16="http://schemas.microsoft.com/office/drawing/2014/main" id="{98AC7E91-EBCE-47E0-847C-386B3222C6F6}"/>
                  </a:ext>
                </a:extLst>
              </p:cNvPr>
              <p:cNvSpPr>
                <a:spLocks/>
              </p:cNvSpPr>
              <p:nvPr/>
            </p:nvSpPr>
            <p:spPr bwMode="auto">
              <a:xfrm>
                <a:off x="1200150" y="3781425"/>
                <a:ext cx="790575" cy="1176338"/>
              </a:xfrm>
              <a:custGeom>
                <a:avLst/>
                <a:gdLst>
                  <a:gd name="T0" fmla="*/ 2147483646 w 520"/>
                  <a:gd name="T1" fmla="*/ 2147483646 h 773"/>
                  <a:gd name="T2" fmla="*/ 2147483646 w 520"/>
                  <a:gd name="T3" fmla="*/ 2147483646 h 773"/>
                  <a:gd name="T4" fmla="*/ 2147483646 w 520"/>
                  <a:gd name="T5" fmla="*/ 2147483646 h 773"/>
                  <a:gd name="T6" fmla="*/ 2147483646 w 520"/>
                  <a:gd name="T7" fmla="*/ 2147483646 h 773"/>
                  <a:gd name="T8" fmla="*/ 2147483646 w 520"/>
                  <a:gd name="T9" fmla="*/ 2147483646 h 773"/>
                  <a:gd name="T10" fmla="*/ 2147483646 w 520"/>
                  <a:gd name="T11" fmla="*/ 2147483646 h 773"/>
                  <a:gd name="T12" fmla="*/ 2147483646 w 520"/>
                  <a:gd name="T13" fmla="*/ 2147483646 h 773"/>
                  <a:gd name="T14" fmla="*/ 2147483646 w 520"/>
                  <a:gd name="T15" fmla="*/ 2147483646 h 773"/>
                  <a:gd name="T16" fmla="*/ 2147483646 w 520"/>
                  <a:gd name="T17" fmla="*/ 2147483646 h 773"/>
                  <a:gd name="T18" fmla="*/ 2147483646 w 520"/>
                  <a:gd name="T19" fmla="*/ 2147483646 h 773"/>
                  <a:gd name="T20" fmla="*/ 2147483646 w 520"/>
                  <a:gd name="T21" fmla="*/ 2147483646 h 773"/>
                  <a:gd name="T22" fmla="*/ 2147483646 w 520"/>
                  <a:gd name="T23" fmla="*/ 2147483646 h 773"/>
                  <a:gd name="T24" fmla="*/ 2147483646 w 520"/>
                  <a:gd name="T25" fmla="*/ 2147483646 h 773"/>
                  <a:gd name="T26" fmla="*/ 2147483646 w 520"/>
                  <a:gd name="T27" fmla="*/ 2147483646 h 773"/>
                  <a:gd name="T28" fmla="*/ 2147483646 w 520"/>
                  <a:gd name="T29" fmla="*/ 2147483646 h 773"/>
                  <a:gd name="T30" fmla="*/ 2147483646 w 520"/>
                  <a:gd name="T31" fmla="*/ 2147483646 h 773"/>
                  <a:gd name="T32" fmla="*/ 2147483646 w 520"/>
                  <a:gd name="T33" fmla="*/ 2147483646 h 773"/>
                  <a:gd name="T34" fmla="*/ 2147483646 w 520"/>
                  <a:gd name="T35" fmla="*/ 2147483646 h 773"/>
                  <a:gd name="T36" fmla="*/ 2147483646 w 520"/>
                  <a:gd name="T37" fmla="*/ 2147483646 h 773"/>
                  <a:gd name="T38" fmla="*/ 2147483646 w 520"/>
                  <a:gd name="T39" fmla="*/ 2147483646 h 773"/>
                  <a:gd name="T40" fmla="*/ 2147483646 w 520"/>
                  <a:gd name="T41" fmla="*/ 2147483646 h 773"/>
                  <a:gd name="T42" fmla="*/ 2147483646 w 520"/>
                  <a:gd name="T43" fmla="*/ 2147483646 h 773"/>
                  <a:gd name="T44" fmla="*/ 2147483646 w 520"/>
                  <a:gd name="T45" fmla="*/ 2147483646 h 773"/>
                  <a:gd name="T46" fmla="*/ 2147483646 w 520"/>
                  <a:gd name="T47" fmla="*/ 0 h 773"/>
                  <a:gd name="T48" fmla="*/ 2147483646 w 520"/>
                  <a:gd name="T49" fmla="*/ 2147483646 h 773"/>
                  <a:gd name="T50" fmla="*/ 2147483646 w 520"/>
                  <a:gd name="T51" fmla="*/ 2147483646 h 773"/>
                  <a:gd name="T52" fmla="*/ 2147483646 w 520"/>
                  <a:gd name="T53" fmla="*/ 2147483646 h 773"/>
                  <a:gd name="T54" fmla="*/ 2147483646 w 520"/>
                  <a:gd name="T55" fmla="*/ 2147483646 h 773"/>
                  <a:gd name="T56" fmla="*/ 2147483646 w 520"/>
                  <a:gd name="T57" fmla="*/ 2147483646 h 773"/>
                  <a:gd name="T58" fmla="*/ 2147483646 w 520"/>
                  <a:gd name="T59" fmla="*/ 2147483646 h 773"/>
                  <a:gd name="T60" fmla="*/ 2147483646 w 520"/>
                  <a:gd name="T61" fmla="*/ 2147483646 h 773"/>
                  <a:gd name="T62" fmla="*/ 2147483646 w 520"/>
                  <a:gd name="T63" fmla="*/ 2147483646 h 773"/>
                  <a:gd name="T64" fmla="*/ 2147483646 w 520"/>
                  <a:gd name="T65" fmla="*/ 2147483646 h 773"/>
                  <a:gd name="T66" fmla="*/ 2147483646 w 520"/>
                  <a:gd name="T67" fmla="*/ 2147483646 h 773"/>
                  <a:gd name="T68" fmla="*/ 2147483646 w 520"/>
                  <a:gd name="T69" fmla="*/ 2147483646 h 773"/>
                  <a:gd name="T70" fmla="*/ 0 w 520"/>
                  <a:gd name="T71" fmla="*/ 2147483646 h 773"/>
                  <a:gd name="T72" fmla="*/ 2147483646 w 520"/>
                  <a:gd name="T73" fmla="*/ 2147483646 h 773"/>
                  <a:gd name="T74" fmla="*/ 2147483646 w 520"/>
                  <a:gd name="T75" fmla="*/ 2147483646 h 773"/>
                  <a:gd name="T76" fmla="*/ 2147483646 w 520"/>
                  <a:gd name="T77" fmla="*/ 2147483646 h 773"/>
                  <a:gd name="T78" fmla="*/ 2147483646 w 520"/>
                  <a:gd name="T79" fmla="*/ 2147483646 h 773"/>
                  <a:gd name="T80" fmla="*/ 2147483646 w 520"/>
                  <a:gd name="T81" fmla="*/ 2147483646 h 773"/>
                  <a:gd name="T82" fmla="*/ 2147483646 w 520"/>
                  <a:gd name="T83" fmla="*/ 2147483646 h 773"/>
                  <a:gd name="T84" fmla="*/ 2147483646 w 520"/>
                  <a:gd name="T85" fmla="*/ 2147483646 h 773"/>
                  <a:gd name="T86" fmla="*/ 2147483646 w 520"/>
                  <a:gd name="T87" fmla="*/ 2147483646 h 773"/>
                  <a:gd name="T88" fmla="*/ 2147483646 w 520"/>
                  <a:gd name="T89" fmla="*/ 2147483646 h 773"/>
                  <a:gd name="T90" fmla="*/ 2147483646 w 520"/>
                  <a:gd name="T91" fmla="*/ 2147483646 h 773"/>
                  <a:gd name="T92" fmla="*/ 2147483646 w 520"/>
                  <a:gd name="T93" fmla="*/ 2147483646 h 773"/>
                  <a:gd name="T94" fmla="*/ 2147483646 w 520"/>
                  <a:gd name="T95" fmla="*/ 2147483646 h 773"/>
                  <a:gd name="T96" fmla="*/ 2147483646 w 520"/>
                  <a:gd name="T97" fmla="*/ 2147483646 h 773"/>
                  <a:gd name="T98" fmla="*/ 2147483646 w 520"/>
                  <a:gd name="T99" fmla="*/ 2147483646 h 773"/>
                  <a:gd name="T100" fmla="*/ 2147483646 w 520"/>
                  <a:gd name="T101" fmla="*/ 2147483646 h 773"/>
                  <a:gd name="T102" fmla="*/ 2147483646 w 520"/>
                  <a:gd name="T103" fmla="*/ 2147483646 h 773"/>
                  <a:gd name="T104" fmla="*/ 2147483646 w 520"/>
                  <a:gd name="T105" fmla="*/ 2147483646 h 773"/>
                  <a:gd name="T106" fmla="*/ 2147483646 w 520"/>
                  <a:gd name="T107" fmla="*/ 2147483646 h 773"/>
                  <a:gd name="T108" fmla="*/ 2147483646 w 520"/>
                  <a:gd name="T109" fmla="*/ 2147483646 h 773"/>
                  <a:gd name="T110" fmla="*/ 2147483646 w 520"/>
                  <a:gd name="T111" fmla="*/ 2147483646 h 773"/>
                  <a:gd name="T112" fmla="*/ 2147483646 w 520"/>
                  <a:gd name="T113" fmla="*/ 2147483646 h 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0" h="773">
                    <a:moveTo>
                      <a:pt x="388" y="772"/>
                    </a:moveTo>
                    <a:lnTo>
                      <a:pt x="440" y="772"/>
                    </a:lnTo>
                    <a:lnTo>
                      <a:pt x="431" y="714"/>
                    </a:lnTo>
                    <a:lnTo>
                      <a:pt x="483" y="664"/>
                    </a:lnTo>
                    <a:lnTo>
                      <a:pt x="483" y="655"/>
                    </a:lnTo>
                    <a:lnTo>
                      <a:pt x="422" y="655"/>
                    </a:lnTo>
                    <a:lnTo>
                      <a:pt x="422" y="614"/>
                    </a:lnTo>
                    <a:lnTo>
                      <a:pt x="457" y="614"/>
                    </a:lnTo>
                    <a:lnTo>
                      <a:pt x="431" y="581"/>
                    </a:lnTo>
                    <a:lnTo>
                      <a:pt x="414" y="540"/>
                    </a:lnTo>
                    <a:lnTo>
                      <a:pt x="388" y="540"/>
                    </a:lnTo>
                    <a:lnTo>
                      <a:pt x="414" y="498"/>
                    </a:lnTo>
                    <a:lnTo>
                      <a:pt x="395" y="473"/>
                    </a:lnTo>
                    <a:lnTo>
                      <a:pt x="361" y="482"/>
                    </a:lnTo>
                    <a:lnTo>
                      <a:pt x="378" y="423"/>
                    </a:lnTo>
                    <a:lnTo>
                      <a:pt x="378" y="390"/>
                    </a:lnTo>
                    <a:lnTo>
                      <a:pt x="388" y="356"/>
                    </a:lnTo>
                    <a:lnTo>
                      <a:pt x="405" y="331"/>
                    </a:lnTo>
                    <a:lnTo>
                      <a:pt x="474" y="274"/>
                    </a:lnTo>
                    <a:lnTo>
                      <a:pt x="519" y="174"/>
                    </a:lnTo>
                    <a:lnTo>
                      <a:pt x="405" y="174"/>
                    </a:lnTo>
                    <a:lnTo>
                      <a:pt x="405" y="83"/>
                    </a:lnTo>
                    <a:lnTo>
                      <a:pt x="395" y="83"/>
                    </a:lnTo>
                    <a:lnTo>
                      <a:pt x="395" y="0"/>
                    </a:lnTo>
                    <a:lnTo>
                      <a:pt x="273" y="50"/>
                    </a:lnTo>
                    <a:lnTo>
                      <a:pt x="264" y="58"/>
                    </a:lnTo>
                    <a:lnTo>
                      <a:pt x="255" y="74"/>
                    </a:lnTo>
                    <a:lnTo>
                      <a:pt x="238" y="92"/>
                    </a:lnTo>
                    <a:lnTo>
                      <a:pt x="176" y="117"/>
                    </a:lnTo>
                    <a:lnTo>
                      <a:pt x="176" y="149"/>
                    </a:lnTo>
                    <a:lnTo>
                      <a:pt x="133" y="124"/>
                    </a:lnTo>
                    <a:lnTo>
                      <a:pt x="105" y="142"/>
                    </a:lnTo>
                    <a:lnTo>
                      <a:pt x="45" y="158"/>
                    </a:lnTo>
                    <a:lnTo>
                      <a:pt x="26" y="198"/>
                    </a:lnTo>
                    <a:lnTo>
                      <a:pt x="45" y="241"/>
                    </a:lnTo>
                    <a:lnTo>
                      <a:pt x="0" y="274"/>
                    </a:lnTo>
                    <a:lnTo>
                      <a:pt x="26" y="324"/>
                    </a:lnTo>
                    <a:lnTo>
                      <a:pt x="88" y="414"/>
                    </a:lnTo>
                    <a:lnTo>
                      <a:pt x="141" y="414"/>
                    </a:lnTo>
                    <a:lnTo>
                      <a:pt x="141" y="448"/>
                    </a:lnTo>
                    <a:lnTo>
                      <a:pt x="114" y="439"/>
                    </a:lnTo>
                    <a:lnTo>
                      <a:pt x="114" y="498"/>
                    </a:lnTo>
                    <a:lnTo>
                      <a:pt x="124" y="514"/>
                    </a:lnTo>
                    <a:lnTo>
                      <a:pt x="79" y="540"/>
                    </a:lnTo>
                    <a:lnTo>
                      <a:pt x="97" y="565"/>
                    </a:lnTo>
                    <a:lnTo>
                      <a:pt x="150" y="547"/>
                    </a:lnTo>
                    <a:lnTo>
                      <a:pt x="141" y="606"/>
                    </a:lnTo>
                    <a:lnTo>
                      <a:pt x="133" y="646"/>
                    </a:lnTo>
                    <a:lnTo>
                      <a:pt x="150" y="673"/>
                    </a:lnTo>
                    <a:lnTo>
                      <a:pt x="193" y="664"/>
                    </a:lnTo>
                    <a:lnTo>
                      <a:pt x="247" y="646"/>
                    </a:lnTo>
                    <a:lnTo>
                      <a:pt x="352" y="630"/>
                    </a:lnTo>
                    <a:lnTo>
                      <a:pt x="369" y="655"/>
                    </a:lnTo>
                    <a:lnTo>
                      <a:pt x="326" y="655"/>
                    </a:lnTo>
                    <a:lnTo>
                      <a:pt x="343" y="705"/>
                    </a:lnTo>
                    <a:lnTo>
                      <a:pt x="378" y="730"/>
                    </a:lnTo>
                    <a:lnTo>
                      <a:pt x="388" y="772"/>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5" name="Freeform 21">
                <a:extLst>
                  <a:ext uri="{FF2B5EF4-FFF2-40B4-BE49-F238E27FC236}">
                    <a16:creationId xmlns:a16="http://schemas.microsoft.com/office/drawing/2014/main" id="{7F7B64FA-90ED-41C0-8469-34C933BB37D7}"/>
                  </a:ext>
                </a:extLst>
              </p:cNvPr>
              <p:cNvSpPr>
                <a:spLocks/>
              </p:cNvSpPr>
              <p:nvPr/>
            </p:nvSpPr>
            <p:spPr bwMode="auto">
              <a:xfrm>
                <a:off x="825500" y="4084638"/>
                <a:ext cx="963613" cy="1227137"/>
              </a:xfrm>
              <a:custGeom>
                <a:avLst/>
                <a:gdLst>
                  <a:gd name="T0" fmla="*/ 0 w 633"/>
                  <a:gd name="T1" fmla="*/ 2147483646 h 807"/>
                  <a:gd name="T2" fmla="*/ 2147483646 w 633"/>
                  <a:gd name="T3" fmla="*/ 2147483646 h 807"/>
                  <a:gd name="T4" fmla="*/ 2147483646 w 633"/>
                  <a:gd name="T5" fmla="*/ 2147483646 h 807"/>
                  <a:gd name="T6" fmla="*/ 2147483646 w 633"/>
                  <a:gd name="T7" fmla="*/ 2147483646 h 807"/>
                  <a:gd name="T8" fmla="*/ 2147483646 w 633"/>
                  <a:gd name="T9" fmla="*/ 2147483646 h 807"/>
                  <a:gd name="T10" fmla="*/ 2147483646 w 633"/>
                  <a:gd name="T11" fmla="*/ 2147483646 h 807"/>
                  <a:gd name="T12" fmla="*/ 2147483646 w 633"/>
                  <a:gd name="T13" fmla="*/ 2147483646 h 807"/>
                  <a:gd name="T14" fmla="*/ 2147483646 w 633"/>
                  <a:gd name="T15" fmla="*/ 2147483646 h 807"/>
                  <a:gd name="T16" fmla="*/ 2147483646 w 633"/>
                  <a:gd name="T17" fmla="*/ 2147483646 h 807"/>
                  <a:gd name="T18" fmla="*/ 2147483646 w 633"/>
                  <a:gd name="T19" fmla="*/ 2147483646 h 807"/>
                  <a:gd name="T20" fmla="*/ 2147483646 w 633"/>
                  <a:gd name="T21" fmla="*/ 2147483646 h 807"/>
                  <a:gd name="T22" fmla="*/ 2147483646 w 633"/>
                  <a:gd name="T23" fmla="*/ 2147483646 h 807"/>
                  <a:gd name="T24" fmla="*/ 2147483646 w 633"/>
                  <a:gd name="T25" fmla="*/ 2147483646 h 807"/>
                  <a:gd name="T26" fmla="*/ 2147483646 w 633"/>
                  <a:gd name="T27" fmla="*/ 2147483646 h 807"/>
                  <a:gd name="T28" fmla="*/ 2147483646 w 633"/>
                  <a:gd name="T29" fmla="*/ 2147483646 h 807"/>
                  <a:gd name="T30" fmla="*/ 2147483646 w 633"/>
                  <a:gd name="T31" fmla="*/ 2147483646 h 807"/>
                  <a:gd name="T32" fmla="*/ 2147483646 w 633"/>
                  <a:gd name="T33" fmla="*/ 2147483646 h 807"/>
                  <a:gd name="T34" fmla="*/ 2147483646 w 633"/>
                  <a:gd name="T35" fmla="*/ 2147483646 h 807"/>
                  <a:gd name="T36" fmla="*/ 2147483646 w 633"/>
                  <a:gd name="T37" fmla="*/ 2147483646 h 807"/>
                  <a:gd name="T38" fmla="*/ 2147483646 w 633"/>
                  <a:gd name="T39" fmla="*/ 2147483646 h 807"/>
                  <a:gd name="T40" fmla="*/ 2147483646 w 633"/>
                  <a:gd name="T41" fmla="*/ 2147483646 h 807"/>
                  <a:gd name="T42" fmla="*/ 2147483646 w 633"/>
                  <a:gd name="T43" fmla="*/ 2147483646 h 807"/>
                  <a:gd name="T44" fmla="*/ 2147483646 w 633"/>
                  <a:gd name="T45" fmla="*/ 2147483646 h 807"/>
                  <a:gd name="T46" fmla="*/ 2147483646 w 633"/>
                  <a:gd name="T47" fmla="*/ 2147483646 h 807"/>
                  <a:gd name="T48" fmla="*/ 2147483646 w 633"/>
                  <a:gd name="T49" fmla="*/ 2147483646 h 807"/>
                  <a:gd name="T50" fmla="*/ 2147483646 w 633"/>
                  <a:gd name="T51" fmla="*/ 2147483646 h 807"/>
                  <a:gd name="T52" fmla="*/ 2147483646 w 633"/>
                  <a:gd name="T53" fmla="*/ 2147483646 h 807"/>
                  <a:gd name="T54" fmla="*/ 2147483646 w 633"/>
                  <a:gd name="T55" fmla="*/ 2147483646 h 807"/>
                  <a:gd name="T56" fmla="*/ 2147483646 w 633"/>
                  <a:gd name="T57" fmla="*/ 2147483646 h 807"/>
                  <a:gd name="T58" fmla="*/ 2147483646 w 633"/>
                  <a:gd name="T59" fmla="*/ 0 h 807"/>
                  <a:gd name="T60" fmla="*/ 2147483646 w 633"/>
                  <a:gd name="T61" fmla="*/ 0 h 807"/>
                  <a:gd name="T62" fmla="*/ 0 w 633"/>
                  <a:gd name="T63" fmla="*/ 2147483646 h 8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3" h="807">
                    <a:moveTo>
                      <a:pt x="0" y="806"/>
                    </a:moveTo>
                    <a:lnTo>
                      <a:pt x="518" y="806"/>
                    </a:lnTo>
                    <a:lnTo>
                      <a:pt x="395" y="723"/>
                    </a:lnTo>
                    <a:lnTo>
                      <a:pt x="412" y="664"/>
                    </a:lnTo>
                    <a:lnTo>
                      <a:pt x="473" y="640"/>
                    </a:lnTo>
                    <a:lnTo>
                      <a:pt x="526" y="574"/>
                    </a:lnTo>
                    <a:lnTo>
                      <a:pt x="632" y="574"/>
                    </a:lnTo>
                    <a:lnTo>
                      <a:pt x="623" y="531"/>
                    </a:lnTo>
                    <a:lnTo>
                      <a:pt x="587" y="507"/>
                    </a:lnTo>
                    <a:lnTo>
                      <a:pt x="570" y="457"/>
                    </a:lnTo>
                    <a:lnTo>
                      <a:pt x="614" y="457"/>
                    </a:lnTo>
                    <a:lnTo>
                      <a:pt x="597" y="432"/>
                    </a:lnTo>
                    <a:lnTo>
                      <a:pt x="492" y="448"/>
                    </a:lnTo>
                    <a:lnTo>
                      <a:pt x="438" y="466"/>
                    </a:lnTo>
                    <a:lnTo>
                      <a:pt x="395" y="475"/>
                    </a:lnTo>
                    <a:lnTo>
                      <a:pt x="378" y="448"/>
                    </a:lnTo>
                    <a:lnTo>
                      <a:pt x="385" y="407"/>
                    </a:lnTo>
                    <a:lnTo>
                      <a:pt x="395" y="349"/>
                    </a:lnTo>
                    <a:lnTo>
                      <a:pt x="342" y="366"/>
                    </a:lnTo>
                    <a:lnTo>
                      <a:pt x="324" y="342"/>
                    </a:lnTo>
                    <a:lnTo>
                      <a:pt x="368" y="315"/>
                    </a:lnTo>
                    <a:lnTo>
                      <a:pt x="359" y="299"/>
                    </a:lnTo>
                    <a:lnTo>
                      <a:pt x="359" y="241"/>
                    </a:lnTo>
                    <a:lnTo>
                      <a:pt x="385" y="250"/>
                    </a:lnTo>
                    <a:lnTo>
                      <a:pt x="385" y="216"/>
                    </a:lnTo>
                    <a:lnTo>
                      <a:pt x="333" y="216"/>
                    </a:lnTo>
                    <a:lnTo>
                      <a:pt x="271" y="126"/>
                    </a:lnTo>
                    <a:lnTo>
                      <a:pt x="245" y="76"/>
                    </a:lnTo>
                    <a:lnTo>
                      <a:pt x="290" y="42"/>
                    </a:lnTo>
                    <a:lnTo>
                      <a:pt x="271" y="0"/>
                    </a:lnTo>
                    <a:lnTo>
                      <a:pt x="96" y="0"/>
                    </a:lnTo>
                    <a:lnTo>
                      <a:pt x="0" y="806"/>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6" name="Freeform 22">
                <a:extLst>
                  <a:ext uri="{FF2B5EF4-FFF2-40B4-BE49-F238E27FC236}">
                    <a16:creationId xmlns:a16="http://schemas.microsoft.com/office/drawing/2014/main" id="{069C76D7-34C8-4218-820A-16C41066E912}"/>
                  </a:ext>
                </a:extLst>
              </p:cNvPr>
              <p:cNvSpPr>
                <a:spLocks/>
              </p:cNvSpPr>
              <p:nvPr/>
            </p:nvSpPr>
            <p:spPr bwMode="auto">
              <a:xfrm>
                <a:off x="2282825" y="4286250"/>
                <a:ext cx="803275" cy="1025525"/>
              </a:xfrm>
              <a:custGeom>
                <a:avLst/>
                <a:gdLst>
                  <a:gd name="T0" fmla="*/ 2147483646 w 528"/>
                  <a:gd name="T1" fmla="*/ 2147483646 h 674"/>
                  <a:gd name="T2" fmla="*/ 2147483646 w 528"/>
                  <a:gd name="T3" fmla="*/ 2147483646 h 674"/>
                  <a:gd name="T4" fmla="*/ 2147483646 w 528"/>
                  <a:gd name="T5" fmla="*/ 2147483646 h 674"/>
                  <a:gd name="T6" fmla="*/ 2147483646 w 528"/>
                  <a:gd name="T7" fmla="*/ 0 h 674"/>
                  <a:gd name="T8" fmla="*/ 2147483646 w 528"/>
                  <a:gd name="T9" fmla="*/ 0 h 674"/>
                  <a:gd name="T10" fmla="*/ 2147483646 w 528"/>
                  <a:gd name="T11" fmla="*/ 2147483646 h 674"/>
                  <a:gd name="T12" fmla="*/ 2147483646 w 528"/>
                  <a:gd name="T13" fmla="*/ 2147483646 h 674"/>
                  <a:gd name="T14" fmla="*/ 2147483646 w 528"/>
                  <a:gd name="T15" fmla="*/ 2147483646 h 674"/>
                  <a:gd name="T16" fmla="*/ 0 w 528"/>
                  <a:gd name="T17" fmla="*/ 2147483646 h 674"/>
                  <a:gd name="T18" fmla="*/ 0 w 528"/>
                  <a:gd name="T19" fmla="*/ 2147483646 h 674"/>
                  <a:gd name="T20" fmla="*/ 0 w 528"/>
                  <a:gd name="T21" fmla="*/ 2147483646 h 674"/>
                  <a:gd name="T22" fmla="*/ 2147483646 w 528"/>
                  <a:gd name="T23" fmla="*/ 2147483646 h 674"/>
                  <a:gd name="T24" fmla="*/ 2147483646 w 528"/>
                  <a:gd name="T25" fmla="*/ 2147483646 h 674"/>
                  <a:gd name="T26" fmla="*/ 2147483646 w 528"/>
                  <a:gd name="T27" fmla="*/ 2147483646 h 674"/>
                  <a:gd name="T28" fmla="*/ 2147483646 w 528"/>
                  <a:gd name="T29" fmla="*/ 2147483646 h 674"/>
                  <a:gd name="T30" fmla="*/ 2147483646 w 528"/>
                  <a:gd name="T31" fmla="*/ 2147483646 h 674"/>
                  <a:gd name="T32" fmla="*/ 2147483646 w 528"/>
                  <a:gd name="T33" fmla="*/ 2147483646 h 674"/>
                  <a:gd name="T34" fmla="*/ 2147483646 w 528"/>
                  <a:gd name="T35" fmla="*/ 2147483646 h 6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8" h="674">
                    <a:moveTo>
                      <a:pt x="527" y="258"/>
                    </a:moveTo>
                    <a:lnTo>
                      <a:pt x="527" y="58"/>
                    </a:lnTo>
                    <a:lnTo>
                      <a:pt x="219" y="58"/>
                    </a:lnTo>
                    <a:lnTo>
                      <a:pt x="219" y="0"/>
                    </a:lnTo>
                    <a:lnTo>
                      <a:pt x="114" y="0"/>
                    </a:lnTo>
                    <a:lnTo>
                      <a:pt x="114" y="58"/>
                    </a:lnTo>
                    <a:lnTo>
                      <a:pt x="52" y="58"/>
                    </a:lnTo>
                    <a:lnTo>
                      <a:pt x="52" y="258"/>
                    </a:lnTo>
                    <a:lnTo>
                      <a:pt x="0" y="258"/>
                    </a:lnTo>
                    <a:lnTo>
                      <a:pt x="0" y="473"/>
                    </a:lnTo>
                    <a:lnTo>
                      <a:pt x="0" y="673"/>
                    </a:lnTo>
                    <a:lnTo>
                      <a:pt x="62" y="673"/>
                    </a:lnTo>
                    <a:lnTo>
                      <a:pt x="114" y="673"/>
                    </a:lnTo>
                    <a:lnTo>
                      <a:pt x="114" y="482"/>
                    </a:lnTo>
                    <a:lnTo>
                      <a:pt x="430" y="482"/>
                    </a:lnTo>
                    <a:lnTo>
                      <a:pt x="518" y="349"/>
                    </a:lnTo>
                    <a:lnTo>
                      <a:pt x="509" y="299"/>
                    </a:lnTo>
                    <a:lnTo>
                      <a:pt x="527" y="258"/>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7" name="Freeform 23">
                <a:extLst>
                  <a:ext uri="{FF2B5EF4-FFF2-40B4-BE49-F238E27FC236}">
                    <a16:creationId xmlns:a16="http://schemas.microsoft.com/office/drawing/2014/main" id="{F30F266F-A94D-44D3-B79B-AF9AA4A65036}"/>
                  </a:ext>
                </a:extLst>
              </p:cNvPr>
              <p:cNvSpPr>
                <a:spLocks/>
              </p:cNvSpPr>
              <p:nvPr/>
            </p:nvSpPr>
            <p:spPr bwMode="auto">
              <a:xfrm>
                <a:off x="2457450" y="3619500"/>
                <a:ext cx="873125" cy="758825"/>
              </a:xfrm>
              <a:custGeom>
                <a:avLst/>
                <a:gdLst>
                  <a:gd name="T0" fmla="*/ 2147483646 w 573"/>
                  <a:gd name="T1" fmla="*/ 2147483646 h 499"/>
                  <a:gd name="T2" fmla="*/ 2147483646 w 573"/>
                  <a:gd name="T3" fmla="*/ 2147483646 h 499"/>
                  <a:gd name="T4" fmla="*/ 2147483646 w 573"/>
                  <a:gd name="T5" fmla="*/ 2147483646 h 499"/>
                  <a:gd name="T6" fmla="*/ 2147483646 w 573"/>
                  <a:gd name="T7" fmla="*/ 2147483646 h 499"/>
                  <a:gd name="T8" fmla="*/ 2147483646 w 573"/>
                  <a:gd name="T9" fmla="*/ 2147483646 h 499"/>
                  <a:gd name="T10" fmla="*/ 2147483646 w 573"/>
                  <a:gd name="T11" fmla="*/ 2147483646 h 499"/>
                  <a:gd name="T12" fmla="*/ 2147483646 w 573"/>
                  <a:gd name="T13" fmla="*/ 2147483646 h 499"/>
                  <a:gd name="T14" fmla="*/ 2147483646 w 573"/>
                  <a:gd name="T15" fmla="*/ 2147483646 h 499"/>
                  <a:gd name="T16" fmla="*/ 2147483646 w 573"/>
                  <a:gd name="T17" fmla="*/ 2147483646 h 499"/>
                  <a:gd name="T18" fmla="*/ 2147483646 w 573"/>
                  <a:gd name="T19" fmla="*/ 2147483646 h 499"/>
                  <a:gd name="T20" fmla="*/ 2147483646 w 573"/>
                  <a:gd name="T21" fmla="*/ 0 h 499"/>
                  <a:gd name="T22" fmla="*/ 2147483646 w 573"/>
                  <a:gd name="T23" fmla="*/ 0 h 499"/>
                  <a:gd name="T24" fmla="*/ 2147483646 w 573"/>
                  <a:gd name="T25" fmla="*/ 2147483646 h 499"/>
                  <a:gd name="T26" fmla="*/ 2147483646 w 573"/>
                  <a:gd name="T27" fmla="*/ 2147483646 h 499"/>
                  <a:gd name="T28" fmla="*/ 2147483646 w 573"/>
                  <a:gd name="T29" fmla="*/ 2147483646 h 499"/>
                  <a:gd name="T30" fmla="*/ 2147483646 w 573"/>
                  <a:gd name="T31" fmla="*/ 2147483646 h 499"/>
                  <a:gd name="T32" fmla="*/ 2147483646 w 573"/>
                  <a:gd name="T33" fmla="*/ 2147483646 h 499"/>
                  <a:gd name="T34" fmla="*/ 2147483646 w 573"/>
                  <a:gd name="T35" fmla="*/ 2147483646 h 499"/>
                  <a:gd name="T36" fmla="*/ 2147483646 w 573"/>
                  <a:gd name="T37" fmla="*/ 2147483646 h 499"/>
                  <a:gd name="T38" fmla="*/ 0 w 573"/>
                  <a:gd name="T39" fmla="*/ 2147483646 h 499"/>
                  <a:gd name="T40" fmla="*/ 0 w 573"/>
                  <a:gd name="T41" fmla="*/ 2147483646 h 499"/>
                  <a:gd name="T42" fmla="*/ 2147483646 w 573"/>
                  <a:gd name="T43" fmla="*/ 2147483646 h 499"/>
                  <a:gd name="T44" fmla="*/ 2147483646 w 573"/>
                  <a:gd name="T45" fmla="*/ 2147483646 h 499"/>
                  <a:gd name="T46" fmla="*/ 2147483646 w 573"/>
                  <a:gd name="T47" fmla="*/ 2147483646 h 4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 h="499">
                    <a:moveTo>
                      <a:pt x="414" y="498"/>
                    </a:moveTo>
                    <a:lnTo>
                      <a:pt x="572" y="498"/>
                    </a:lnTo>
                    <a:lnTo>
                      <a:pt x="572" y="250"/>
                    </a:lnTo>
                    <a:lnTo>
                      <a:pt x="536" y="232"/>
                    </a:lnTo>
                    <a:lnTo>
                      <a:pt x="510" y="207"/>
                    </a:lnTo>
                    <a:lnTo>
                      <a:pt x="493" y="175"/>
                    </a:lnTo>
                    <a:lnTo>
                      <a:pt x="467" y="175"/>
                    </a:lnTo>
                    <a:lnTo>
                      <a:pt x="467" y="108"/>
                    </a:lnTo>
                    <a:lnTo>
                      <a:pt x="441" y="99"/>
                    </a:lnTo>
                    <a:lnTo>
                      <a:pt x="422" y="92"/>
                    </a:lnTo>
                    <a:lnTo>
                      <a:pt x="422" y="0"/>
                    </a:lnTo>
                    <a:lnTo>
                      <a:pt x="379" y="0"/>
                    </a:lnTo>
                    <a:lnTo>
                      <a:pt x="352" y="18"/>
                    </a:lnTo>
                    <a:lnTo>
                      <a:pt x="317" y="18"/>
                    </a:lnTo>
                    <a:lnTo>
                      <a:pt x="246" y="67"/>
                    </a:lnTo>
                    <a:lnTo>
                      <a:pt x="246" y="133"/>
                    </a:lnTo>
                    <a:lnTo>
                      <a:pt x="159" y="133"/>
                    </a:lnTo>
                    <a:lnTo>
                      <a:pt x="105" y="175"/>
                    </a:lnTo>
                    <a:lnTo>
                      <a:pt x="105" y="282"/>
                    </a:lnTo>
                    <a:lnTo>
                      <a:pt x="0" y="282"/>
                    </a:lnTo>
                    <a:lnTo>
                      <a:pt x="0" y="440"/>
                    </a:lnTo>
                    <a:lnTo>
                      <a:pt x="105" y="440"/>
                    </a:lnTo>
                    <a:lnTo>
                      <a:pt x="105" y="498"/>
                    </a:lnTo>
                    <a:lnTo>
                      <a:pt x="414" y="498"/>
                    </a:lnTo>
                  </a:path>
                </a:pathLst>
              </a:custGeom>
              <a:solidFill>
                <a:srgbClr val="FFCCFF"/>
              </a:solidFill>
              <a:ln w="12700" cap="rnd" cmpd="sng">
                <a:solidFill>
                  <a:srgbClr val="000000"/>
                </a:solidFill>
                <a:prstDash val="solid"/>
                <a:round/>
                <a:headEnd type="none" w="med" len="med"/>
                <a:tailEnd type="none" w="med" len="med"/>
              </a:ln>
            </p:spPr>
            <p:txBody>
              <a:bodyPr/>
              <a:lstStyle/>
              <a:p>
                <a:endParaRPr lang="en-US" sz="1350" dirty="0"/>
              </a:p>
            </p:txBody>
          </p:sp>
          <p:sp>
            <p:nvSpPr>
              <p:cNvPr id="4128" name="Freeform 24">
                <a:extLst>
                  <a:ext uri="{FF2B5EF4-FFF2-40B4-BE49-F238E27FC236}">
                    <a16:creationId xmlns:a16="http://schemas.microsoft.com/office/drawing/2014/main" id="{E7CCA61B-20C7-48FB-A2BC-A0F9609CE02E}"/>
                  </a:ext>
                </a:extLst>
              </p:cNvPr>
              <p:cNvSpPr>
                <a:spLocks/>
              </p:cNvSpPr>
              <p:nvPr/>
            </p:nvSpPr>
            <p:spPr bwMode="auto">
              <a:xfrm>
                <a:off x="3084513" y="3935413"/>
                <a:ext cx="993775" cy="746125"/>
              </a:xfrm>
              <a:custGeom>
                <a:avLst/>
                <a:gdLst>
                  <a:gd name="T0" fmla="*/ 0 w 652"/>
                  <a:gd name="T1" fmla="*/ 2147483646 h 490"/>
                  <a:gd name="T2" fmla="*/ 2147483646 w 652"/>
                  <a:gd name="T3" fmla="*/ 2147483646 h 490"/>
                  <a:gd name="T4" fmla="*/ 2147483646 w 652"/>
                  <a:gd name="T5" fmla="*/ 2147483646 h 490"/>
                  <a:gd name="T6" fmla="*/ 2147483646 w 652"/>
                  <a:gd name="T7" fmla="*/ 2147483646 h 490"/>
                  <a:gd name="T8" fmla="*/ 2147483646 w 652"/>
                  <a:gd name="T9" fmla="*/ 2147483646 h 490"/>
                  <a:gd name="T10" fmla="*/ 2147483646 w 652"/>
                  <a:gd name="T11" fmla="*/ 2147483646 h 490"/>
                  <a:gd name="T12" fmla="*/ 2147483646 w 652"/>
                  <a:gd name="T13" fmla="*/ 2147483646 h 490"/>
                  <a:gd name="T14" fmla="*/ 2147483646 w 652"/>
                  <a:gd name="T15" fmla="*/ 2147483646 h 490"/>
                  <a:gd name="T16" fmla="*/ 2147483646 w 652"/>
                  <a:gd name="T17" fmla="*/ 2147483646 h 490"/>
                  <a:gd name="T18" fmla="*/ 2147483646 w 652"/>
                  <a:gd name="T19" fmla="*/ 2147483646 h 490"/>
                  <a:gd name="T20" fmla="*/ 2147483646 w 652"/>
                  <a:gd name="T21" fmla="*/ 2147483646 h 490"/>
                  <a:gd name="T22" fmla="*/ 2147483646 w 652"/>
                  <a:gd name="T23" fmla="*/ 2147483646 h 490"/>
                  <a:gd name="T24" fmla="*/ 2147483646 w 652"/>
                  <a:gd name="T25" fmla="*/ 2147483646 h 490"/>
                  <a:gd name="T26" fmla="*/ 2147483646 w 652"/>
                  <a:gd name="T27" fmla="*/ 2147483646 h 490"/>
                  <a:gd name="T28" fmla="*/ 2147483646 w 652"/>
                  <a:gd name="T29" fmla="*/ 0 h 490"/>
                  <a:gd name="T30" fmla="*/ 2147483646 w 652"/>
                  <a:gd name="T31" fmla="*/ 0 h 490"/>
                  <a:gd name="T32" fmla="*/ 2147483646 w 652"/>
                  <a:gd name="T33" fmla="*/ 2147483646 h 490"/>
                  <a:gd name="T34" fmla="*/ 2147483646 w 652"/>
                  <a:gd name="T35" fmla="*/ 2147483646 h 490"/>
                  <a:gd name="T36" fmla="*/ 0 w 652"/>
                  <a:gd name="T37" fmla="*/ 2147483646 h 490"/>
                  <a:gd name="T38" fmla="*/ 0 w 652"/>
                  <a:gd name="T39" fmla="*/ 2147483646 h 4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2" h="490">
                    <a:moveTo>
                      <a:pt x="0" y="489"/>
                    </a:moveTo>
                    <a:lnTo>
                      <a:pt x="122" y="489"/>
                    </a:lnTo>
                    <a:lnTo>
                      <a:pt x="334" y="489"/>
                    </a:lnTo>
                    <a:lnTo>
                      <a:pt x="334" y="440"/>
                    </a:lnTo>
                    <a:lnTo>
                      <a:pt x="651" y="440"/>
                    </a:lnTo>
                    <a:lnTo>
                      <a:pt x="651" y="381"/>
                    </a:lnTo>
                    <a:lnTo>
                      <a:pt x="651" y="339"/>
                    </a:lnTo>
                    <a:lnTo>
                      <a:pt x="597" y="298"/>
                    </a:lnTo>
                    <a:lnTo>
                      <a:pt x="632" y="249"/>
                    </a:lnTo>
                    <a:lnTo>
                      <a:pt x="589" y="224"/>
                    </a:lnTo>
                    <a:lnTo>
                      <a:pt x="544" y="157"/>
                    </a:lnTo>
                    <a:lnTo>
                      <a:pt x="544" y="108"/>
                    </a:lnTo>
                    <a:lnTo>
                      <a:pt x="527" y="83"/>
                    </a:lnTo>
                    <a:lnTo>
                      <a:pt x="430" y="9"/>
                    </a:lnTo>
                    <a:lnTo>
                      <a:pt x="439" y="0"/>
                    </a:lnTo>
                    <a:lnTo>
                      <a:pt x="158" y="0"/>
                    </a:lnTo>
                    <a:lnTo>
                      <a:pt x="158" y="42"/>
                    </a:lnTo>
                    <a:lnTo>
                      <a:pt x="158" y="290"/>
                    </a:lnTo>
                    <a:lnTo>
                      <a:pt x="0" y="290"/>
                    </a:lnTo>
                    <a:lnTo>
                      <a:pt x="0" y="489"/>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29" name="Freeform 25">
                <a:extLst>
                  <a:ext uri="{FF2B5EF4-FFF2-40B4-BE49-F238E27FC236}">
                    <a16:creationId xmlns:a16="http://schemas.microsoft.com/office/drawing/2014/main" id="{AAA657D3-BDC1-42C5-9045-6AC3395CCDA0}"/>
                  </a:ext>
                </a:extLst>
              </p:cNvPr>
              <p:cNvSpPr>
                <a:spLocks/>
              </p:cNvSpPr>
              <p:nvPr/>
            </p:nvSpPr>
            <p:spPr bwMode="auto">
              <a:xfrm>
                <a:off x="4075113" y="4514850"/>
                <a:ext cx="898525" cy="633413"/>
              </a:xfrm>
              <a:custGeom>
                <a:avLst/>
                <a:gdLst>
                  <a:gd name="T0" fmla="*/ 2147483646 w 589"/>
                  <a:gd name="T1" fmla="*/ 2147483646 h 417"/>
                  <a:gd name="T2" fmla="*/ 2147483646 w 589"/>
                  <a:gd name="T3" fmla="*/ 2147483646 h 417"/>
                  <a:gd name="T4" fmla="*/ 2147483646 w 589"/>
                  <a:gd name="T5" fmla="*/ 2147483646 h 417"/>
                  <a:gd name="T6" fmla="*/ 2147483646 w 589"/>
                  <a:gd name="T7" fmla="*/ 2147483646 h 417"/>
                  <a:gd name="T8" fmla="*/ 2147483646 w 589"/>
                  <a:gd name="T9" fmla="*/ 2147483646 h 417"/>
                  <a:gd name="T10" fmla="*/ 2147483646 w 589"/>
                  <a:gd name="T11" fmla="*/ 0 h 417"/>
                  <a:gd name="T12" fmla="*/ 2147483646 w 589"/>
                  <a:gd name="T13" fmla="*/ 0 h 417"/>
                  <a:gd name="T14" fmla="*/ 0 w 589"/>
                  <a:gd name="T15" fmla="*/ 0 h 417"/>
                  <a:gd name="T16" fmla="*/ 0 w 589"/>
                  <a:gd name="T17" fmla="*/ 2147483646 h 417"/>
                  <a:gd name="T18" fmla="*/ 0 w 589"/>
                  <a:gd name="T19" fmla="*/ 2147483646 h 417"/>
                  <a:gd name="T20" fmla="*/ 2147483646 w 589"/>
                  <a:gd name="T21" fmla="*/ 2147483646 h 417"/>
                  <a:gd name="T22" fmla="*/ 2147483646 w 589"/>
                  <a:gd name="T23" fmla="*/ 2147483646 h 417"/>
                  <a:gd name="T24" fmla="*/ 2147483646 w 589"/>
                  <a:gd name="T25" fmla="*/ 2147483646 h 417"/>
                  <a:gd name="T26" fmla="*/ 2147483646 w 589"/>
                  <a:gd name="T27" fmla="*/ 2147483646 h 417"/>
                  <a:gd name="T28" fmla="*/ 2147483646 w 589"/>
                  <a:gd name="T29" fmla="*/ 2147483646 h 417"/>
                  <a:gd name="T30" fmla="*/ 2147483646 w 589"/>
                  <a:gd name="T31" fmla="*/ 2147483646 h 417"/>
                  <a:gd name="T32" fmla="*/ 2147483646 w 589"/>
                  <a:gd name="T33" fmla="*/ 2147483646 h 417"/>
                  <a:gd name="T34" fmla="*/ 2147483646 w 589"/>
                  <a:gd name="T35" fmla="*/ 2147483646 h 417"/>
                  <a:gd name="T36" fmla="*/ 2147483646 w 589"/>
                  <a:gd name="T37" fmla="*/ 2147483646 h 417"/>
                  <a:gd name="T38" fmla="*/ 2147483646 w 589"/>
                  <a:gd name="T39" fmla="*/ 2147483646 h 417"/>
                  <a:gd name="T40" fmla="*/ 2147483646 w 589"/>
                  <a:gd name="T41" fmla="*/ 2147483646 h 417"/>
                  <a:gd name="T42" fmla="*/ 2147483646 w 589"/>
                  <a:gd name="T43" fmla="*/ 2147483646 h 417"/>
                  <a:gd name="T44" fmla="*/ 2147483646 w 589"/>
                  <a:gd name="T45" fmla="*/ 2147483646 h 417"/>
                  <a:gd name="T46" fmla="*/ 2147483646 w 589"/>
                  <a:gd name="T47" fmla="*/ 2147483646 h 4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9" h="417">
                    <a:moveTo>
                      <a:pt x="429" y="407"/>
                    </a:moveTo>
                    <a:lnTo>
                      <a:pt x="491" y="375"/>
                    </a:lnTo>
                    <a:lnTo>
                      <a:pt x="562" y="375"/>
                    </a:lnTo>
                    <a:lnTo>
                      <a:pt x="588" y="341"/>
                    </a:lnTo>
                    <a:lnTo>
                      <a:pt x="553" y="316"/>
                    </a:lnTo>
                    <a:lnTo>
                      <a:pt x="553" y="0"/>
                    </a:lnTo>
                    <a:lnTo>
                      <a:pt x="421" y="0"/>
                    </a:lnTo>
                    <a:lnTo>
                      <a:pt x="0" y="0"/>
                    </a:lnTo>
                    <a:lnTo>
                      <a:pt x="0" y="59"/>
                    </a:lnTo>
                    <a:lnTo>
                      <a:pt x="0" y="416"/>
                    </a:lnTo>
                    <a:lnTo>
                      <a:pt x="69" y="391"/>
                    </a:lnTo>
                    <a:lnTo>
                      <a:pt x="114" y="400"/>
                    </a:lnTo>
                    <a:lnTo>
                      <a:pt x="105" y="382"/>
                    </a:lnTo>
                    <a:lnTo>
                      <a:pt x="105" y="350"/>
                    </a:lnTo>
                    <a:lnTo>
                      <a:pt x="114" y="316"/>
                    </a:lnTo>
                    <a:lnTo>
                      <a:pt x="131" y="324"/>
                    </a:lnTo>
                    <a:lnTo>
                      <a:pt x="157" y="308"/>
                    </a:lnTo>
                    <a:lnTo>
                      <a:pt x="210" y="341"/>
                    </a:lnTo>
                    <a:lnTo>
                      <a:pt x="255" y="375"/>
                    </a:lnTo>
                    <a:lnTo>
                      <a:pt x="281" y="375"/>
                    </a:lnTo>
                    <a:lnTo>
                      <a:pt x="315" y="391"/>
                    </a:lnTo>
                    <a:lnTo>
                      <a:pt x="350" y="407"/>
                    </a:lnTo>
                    <a:lnTo>
                      <a:pt x="386" y="416"/>
                    </a:lnTo>
                    <a:lnTo>
                      <a:pt x="429"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0" name="Freeform 26">
                <a:extLst>
                  <a:ext uri="{FF2B5EF4-FFF2-40B4-BE49-F238E27FC236}">
                    <a16:creationId xmlns:a16="http://schemas.microsoft.com/office/drawing/2014/main" id="{E9646584-64A3-4F91-B9EC-115FBA863166}"/>
                  </a:ext>
                </a:extLst>
              </p:cNvPr>
              <p:cNvSpPr>
                <a:spLocks/>
              </p:cNvSpPr>
              <p:nvPr/>
            </p:nvSpPr>
            <p:spPr bwMode="auto">
              <a:xfrm>
                <a:off x="3887788" y="3887788"/>
                <a:ext cx="830262" cy="628650"/>
              </a:xfrm>
              <a:custGeom>
                <a:avLst/>
                <a:gdLst>
                  <a:gd name="T0" fmla="*/ 2147483646 w 545"/>
                  <a:gd name="T1" fmla="*/ 2147483646 h 412"/>
                  <a:gd name="T2" fmla="*/ 2147483646 w 545"/>
                  <a:gd name="T3" fmla="*/ 2147483646 h 412"/>
                  <a:gd name="T4" fmla="*/ 2147483646 w 545"/>
                  <a:gd name="T5" fmla="*/ 0 h 412"/>
                  <a:gd name="T6" fmla="*/ 2147483646 w 545"/>
                  <a:gd name="T7" fmla="*/ 0 h 412"/>
                  <a:gd name="T8" fmla="*/ 2147483646 w 545"/>
                  <a:gd name="T9" fmla="*/ 0 h 412"/>
                  <a:gd name="T10" fmla="*/ 2147483646 w 545"/>
                  <a:gd name="T11" fmla="*/ 2147483646 h 412"/>
                  <a:gd name="T12" fmla="*/ 2147483646 w 545"/>
                  <a:gd name="T13" fmla="*/ 2147483646 h 412"/>
                  <a:gd name="T14" fmla="*/ 0 w 545"/>
                  <a:gd name="T15" fmla="*/ 2147483646 h 412"/>
                  <a:gd name="T16" fmla="*/ 2147483646 w 545"/>
                  <a:gd name="T17" fmla="*/ 2147483646 h 412"/>
                  <a:gd name="T18" fmla="*/ 2147483646 w 545"/>
                  <a:gd name="T19" fmla="*/ 2147483646 h 412"/>
                  <a:gd name="T20" fmla="*/ 2147483646 w 545"/>
                  <a:gd name="T21" fmla="*/ 2147483646 h 412"/>
                  <a:gd name="T22" fmla="*/ 2147483646 w 545"/>
                  <a:gd name="T23" fmla="*/ 2147483646 h 412"/>
                  <a:gd name="T24" fmla="*/ 2147483646 w 545"/>
                  <a:gd name="T25" fmla="*/ 2147483646 h 412"/>
                  <a:gd name="T26" fmla="*/ 2147483646 w 545"/>
                  <a:gd name="T27" fmla="*/ 2147483646 h 412"/>
                  <a:gd name="T28" fmla="*/ 2147483646 w 545"/>
                  <a:gd name="T29" fmla="*/ 2147483646 h 412"/>
                  <a:gd name="T30" fmla="*/ 2147483646 w 545"/>
                  <a:gd name="T31" fmla="*/ 2147483646 h 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412">
                    <a:moveTo>
                      <a:pt x="544" y="411"/>
                    </a:moveTo>
                    <a:lnTo>
                      <a:pt x="544" y="25"/>
                    </a:lnTo>
                    <a:lnTo>
                      <a:pt x="544" y="0"/>
                    </a:lnTo>
                    <a:lnTo>
                      <a:pt x="385" y="0"/>
                    </a:lnTo>
                    <a:lnTo>
                      <a:pt x="52" y="0"/>
                    </a:lnTo>
                    <a:lnTo>
                      <a:pt x="9" y="41"/>
                    </a:lnTo>
                    <a:lnTo>
                      <a:pt x="9" y="98"/>
                    </a:lnTo>
                    <a:lnTo>
                      <a:pt x="0" y="114"/>
                    </a:lnTo>
                    <a:lnTo>
                      <a:pt x="17" y="139"/>
                    </a:lnTo>
                    <a:lnTo>
                      <a:pt x="17" y="188"/>
                    </a:lnTo>
                    <a:lnTo>
                      <a:pt x="62" y="255"/>
                    </a:lnTo>
                    <a:lnTo>
                      <a:pt x="105" y="279"/>
                    </a:lnTo>
                    <a:lnTo>
                      <a:pt x="69" y="329"/>
                    </a:lnTo>
                    <a:lnTo>
                      <a:pt x="123" y="369"/>
                    </a:lnTo>
                    <a:lnTo>
                      <a:pt x="123" y="411"/>
                    </a:lnTo>
                    <a:lnTo>
                      <a:pt x="544" y="411"/>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1" name="Freeform 27">
                <a:extLst>
                  <a:ext uri="{FF2B5EF4-FFF2-40B4-BE49-F238E27FC236}">
                    <a16:creationId xmlns:a16="http://schemas.microsoft.com/office/drawing/2014/main" id="{8444B662-6F37-4834-824B-BA4C3BEF9C69}"/>
                  </a:ext>
                </a:extLst>
              </p:cNvPr>
              <p:cNvSpPr>
                <a:spLocks/>
              </p:cNvSpPr>
              <p:nvPr/>
            </p:nvSpPr>
            <p:spPr bwMode="auto">
              <a:xfrm>
                <a:off x="5399088" y="3871913"/>
                <a:ext cx="803275" cy="684212"/>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0 h 449"/>
                  <a:gd name="T16" fmla="*/ 0 w 527"/>
                  <a:gd name="T17" fmla="*/ 0 h 449"/>
                  <a:gd name="T18" fmla="*/ 0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2147483646 w 527"/>
                  <a:gd name="T33" fmla="*/ 2147483646 h 449"/>
                  <a:gd name="T34" fmla="*/ 2147483646 w 527"/>
                  <a:gd name="T35" fmla="*/ 2147483646 h 449"/>
                  <a:gd name="T36" fmla="*/ 2147483646 w 527"/>
                  <a:gd name="T37" fmla="*/ 2147483646 h 449"/>
                  <a:gd name="T38" fmla="*/ 2147483646 w 527"/>
                  <a:gd name="T39" fmla="*/ 2147483646 h 4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7" h="449">
                    <a:moveTo>
                      <a:pt x="509" y="423"/>
                    </a:moveTo>
                    <a:lnTo>
                      <a:pt x="526" y="406"/>
                    </a:lnTo>
                    <a:lnTo>
                      <a:pt x="466" y="340"/>
                    </a:lnTo>
                    <a:lnTo>
                      <a:pt x="466" y="306"/>
                    </a:lnTo>
                    <a:lnTo>
                      <a:pt x="438" y="306"/>
                    </a:lnTo>
                    <a:lnTo>
                      <a:pt x="438" y="282"/>
                    </a:lnTo>
                    <a:lnTo>
                      <a:pt x="430" y="248"/>
                    </a:lnTo>
                    <a:lnTo>
                      <a:pt x="378" y="0"/>
                    </a:lnTo>
                    <a:lnTo>
                      <a:pt x="0" y="0"/>
                    </a:lnTo>
                    <a:lnTo>
                      <a:pt x="0" y="439"/>
                    </a:lnTo>
                    <a:lnTo>
                      <a:pt x="97" y="439"/>
                    </a:lnTo>
                    <a:lnTo>
                      <a:pt x="97" y="430"/>
                    </a:lnTo>
                    <a:lnTo>
                      <a:pt x="123" y="430"/>
                    </a:lnTo>
                    <a:lnTo>
                      <a:pt x="123" y="439"/>
                    </a:lnTo>
                    <a:lnTo>
                      <a:pt x="176" y="439"/>
                    </a:lnTo>
                    <a:lnTo>
                      <a:pt x="176" y="414"/>
                    </a:lnTo>
                    <a:lnTo>
                      <a:pt x="219" y="448"/>
                    </a:lnTo>
                    <a:lnTo>
                      <a:pt x="352" y="448"/>
                    </a:lnTo>
                    <a:lnTo>
                      <a:pt x="352" y="423"/>
                    </a:lnTo>
                    <a:lnTo>
                      <a:pt x="509" y="4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2" name="Freeform 28">
                <a:extLst>
                  <a:ext uri="{FF2B5EF4-FFF2-40B4-BE49-F238E27FC236}">
                    <a16:creationId xmlns:a16="http://schemas.microsoft.com/office/drawing/2014/main" id="{05039F59-A874-44DC-B406-D0F1030D45C4}"/>
                  </a:ext>
                </a:extLst>
              </p:cNvPr>
              <p:cNvSpPr>
                <a:spLocks/>
              </p:cNvSpPr>
              <p:nvPr/>
            </p:nvSpPr>
            <p:spPr bwMode="auto">
              <a:xfrm>
                <a:off x="4724400" y="3876675"/>
                <a:ext cx="684213" cy="1123950"/>
              </a:xfrm>
              <a:custGeom>
                <a:avLst/>
                <a:gdLst>
                  <a:gd name="T0" fmla="*/ 2147483646 w 450"/>
                  <a:gd name="T1" fmla="*/ 2147483646 h 738"/>
                  <a:gd name="T2" fmla="*/ 2147483646 w 450"/>
                  <a:gd name="T3" fmla="*/ 2147483646 h 738"/>
                  <a:gd name="T4" fmla="*/ 2147483646 w 450"/>
                  <a:gd name="T5" fmla="*/ 2147483646 h 738"/>
                  <a:gd name="T6" fmla="*/ 2147483646 w 450"/>
                  <a:gd name="T7" fmla="*/ 2147483646 h 738"/>
                  <a:gd name="T8" fmla="*/ 2147483646 w 450"/>
                  <a:gd name="T9" fmla="*/ 2147483646 h 738"/>
                  <a:gd name="T10" fmla="*/ 2147483646 w 450"/>
                  <a:gd name="T11" fmla="*/ 2147483646 h 738"/>
                  <a:gd name="T12" fmla="*/ 2147483646 w 450"/>
                  <a:gd name="T13" fmla="*/ 2147483646 h 738"/>
                  <a:gd name="T14" fmla="*/ 2147483646 w 450"/>
                  <a:gd name="T15" fmla="*/ 2147483646 h 738"/>
                  <a:gd name="T16" fmla="*/ 2147483646 w 450"/>
                  <a:gd name="T17" fmla="*/ 2147483646 h 738"/>
                  <a:gd name="T18" fmla="*/ 2147483646 w 450"/>
                  <a:gd name="T19" fmla="*/ 2147483646 h 738"/>
                  <a:gd name="T20" fmla="*/ 2147483646 w 450"/>
                  <a:gd name="T21" fmla="*/ 2147483646 h 738"/>
                  <a:gd name="T22" fmla="*/ 2147483646 w 450"/>
                  <a:gd name="T23" fmla="*/ 2147483646 h 738"/>
                  <a:gd name="T24" fmla="*/ 2147483646 w 450"/>
                  <a:gd name="T25" fmla="*/ 2147483646 h 738"/>
                  <a:gd name="T26" fmla="*/ 2147483646 w 450"/>
                  <a:gd name="T27" fmla="*/ 0 h 738"/>
                  <a:gd name="T28" fmla="*/ 2147483646 w 450"/>
                  <a:gd name="T29" fmla="*/ 0 h 738"/>
                  <a:gd name="T30" fmla="*/ 2147483646 w 450"/>
                  <a:gd name="T31" fmla="*/ 0 h 738"/>
                  <a:gd name="T32" fmla="*/ 2147483646 w 450"/>
                  <a:gd name="T33" fmla="*/ 2147483646 h 738"/>
                  <a:gd name="T34" fmla="*/ 0 w 450"/>
                  <a:gd name="T35" fmla="*/ 2147483646 h 738"/>
                  <a:gd name="T36" fmla="*/ 0 w 450"/>
                  <a:gd name="T37" fmla="*/ 2147483646 h 738"/>
                  <a:gd name="T38" fmla="*/ 2147483646 w 450"/>
                  <a:gd name="T39" fmla="*/ 2147483646 h 738"/>
                  <a:gd name="T40" fmla="*/ 2147483646 w 450"/>
                  <a:gd name="T41" fmla="*/ 2147483646 h 7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0" h="738">
                    <a:moveTo>
                      <a:pt x="132" y="737"/>
                    </a:moveTo>
                    <a:lnTo>
                      <a:pt x="237" y="737"/>
                    </a:lnTo>
                    <a:lnTo>
                      <a:pt x="237" y="629"/>
                    </a:lnTo>
                    <a:lnTo>
                      <a:pt x="334" y="629"/>
                    </a:lnTo>
                    <a:lnTo>
                      <a:pt x="334" y="613"/>
                    </a:lnTo>
                    <a:lnTo>
                      <a:pt x="361" y="613"/>
                    </a:lnTo>
                    <a:lnTo>
                      <a:pt x="361" y="481"/>
                    </a:lnTo>
                    <a:lnTo>
                      <a:pt x="378" y="481"/>
                    </a:lnTo>
                    <a:lnTo>
                      <a:pt x="378" y="463"/>
                    </a:lnTo>
                    <a:lnTo>
                      <a:pt x="396" y="454"/>
                    </a:lnTo>
                    <a:lnTo>
                      <a:pt x="396" y="463"/>
                    </a:lnTo>
                    <a:lnTo>
                      <a:pt x="432" y="463"/>
                    </a:lnTo>
                    <a:lnTo>
                      <a:pt x="449" y="438"/>
                    </a:lnTo>
                    <a:lnTo>
                      <a:pt x="449" y="0"/>
                    </a:lnTo>
                    <a:lnTo>
                      <a:pt x="387" y="0"/>
                    </a:lnTo>
                    <a:lnTo>
                      <a:pt x="43" y="0"/>
                    </a:lnTo>
                    <a:lnTo>
                      <a:pt x="43" y="34"/>
                    </a:lnTo>
                    <a:lnTo>
                      <a:pt x="0" y="34"/>
                    </a:lnTo>
                    <a:lnTo>
                      <a:pt x="0" y="422"/>
                    </a:lnTo>
                    <a:lnTo>
                      <a:pt x="132" y="422"/>
                    </a:lnTo>
                    <a:lnTo>
                      <a:pt x="132" y="73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3" name="Freeform 29">
                <a:extLst>
                  <a:ext uri="{FF2B5EF4-FFF2-40B4-BE49-F238E27FC236}">
                    <a16:creationId xmlns:a16="http://schemas.microsoft.com/office/drawing/2014/main" id="{9D2747F2-7EF6-43C4-B808-336780D7AB3D}"/>
                  </a:ext>
                </a:extLst>
              </p:cNvPr>
              <p:cNvSpPr>
                <a:spLocks/>
              </p:cNvSpPr>
              <p:nvPr/>
            </p:nvSpPr>
            <p:spPr bwMode="auto">
              <a:xfrm>
                <a:off x="4476750" y="3167063"/>
                <a:ext cx="828675" cy="755650"/>
              </a:xfrm>
              <a:custGeom>
                <a:avLst/>
                <a:gdLst>
                  <a:gd name="T0" fmla="*/ 2147483646 w 544"/>
                  <a:gd name="T1" fmla="*/ 2147483646 h 498"/>
                  <a:gd name="T2" fmla="*/ 2147483646 w 544"/>
                  <a:gd name="T3" fmla="*/ 2147483646 h 498"/>
                  <a:gd name="T4" fmla="*/ 2147483646 w 544"/>
                  <a:gd name="T5" fmla="*/ 2147483646 h 498"/>
                  <a:gd name="T6" fmla="*/ 2147483646 w 544"/>
                  <a:gd name="T7" fmla="*/ 2147483646 h 498"/>
                  <a:gd name="T8" fmla="*/ 2147483646 w 544"/>
                  <a:gd name="T9" fmla="*/ 0 h 498"/>
                  <a:gd name="T10" fmla="*/ 2147483646 w 544"/>
                  <a:gd name="T11" fmla="*/ 0 h 498"/>
                  <a:gd name="T12" fmla="*/ 2147483646 w 544"/>
                  <a:gd name="T13" fmla="*/ 2147483646 h 498"/>
                  <a:gd name="T14" fmla="*/ 2147483646 w 544"/>
                  <a:gd name="T15" fmla="*/ 2147483646 h 498"/>
                  <a:gd name="T16" fmla="*/ 2147483646 w 544"/>
                  <a:gd name="T17" fmla="*/ 2147483646 h 498"/>
                  <a:gd name="T18" fmla="*/ 2147483646 w 544"/>
                  <a:gd name="T19" fmla="*/ 2147483646 h 498"/>
                  <a:gd name="T20" fmla="*/ 2147483646 w 544"/>
                  <a:gd name="T21" fmla="*/ 2147483646 h 498"/>
                  <a:gd name="T22" fmla="*/ 2147483646 w 544"/>
                  <a:gd name="T23" fmla="*/ 2147483646 h 498"/>
                  <a:gd name="T24" fmla="*/ 2147483646 w 544"/>
                  <a:gd name="T25" fmla="*/ 2147483646 h 498"/>
                  <a:gd name="T26" fmla="*/ 2147483646 w 544"/>
                  <a:gd name="T27" fmla="*/ 2147483646 h 498"/>
                  <a:gd name="T28" fmla="*/ 2147483646 w 544"/>
                  <a:gd name="T29" fmla="*/ 2147483646 h 498"/>
                  <a:gd name="T30" fmla="*/ 2147483646 w 544"/>
                  <a:gd name="T31" fmla="*/ 2147483646 h 498"/>
                  <a:gd name="T32" fmla="*/ 2147483646 w 544"/>
                  <a:gd name="T33" fmla="*/ 2147483646 h 498"/>
                  <a:gd name="T34" fmla="*/ 2147483646 w 544"/>
                  <a:gd name="T35" fmla="*/ 2147483646 h 498"/>
                  <a:gd name="T36" fmla="*/ 2147483646 w 544"/>
                  <a:gd name="T37" fmla="*/ 2147483646 h 498"/>
                  <a:gd name="T38" fmla="*/ 0 w 544"/>
                  <a:gd name="T39" fmla="*/ 2147483646 h 498"/>
                  <a:gd name="T40" fmla="*/ 0 w 544"/>
                  <a:gd name="T41" fmla="*/ 2147483646 h 498"/>
                  <a:gd name="T42" fmla="*/ 2147483646 w 544"/>
                  <a:gd name="T43" fmla="*/ 2147483646 h 498"/>
                  <a:gd name="T44" fmla="*/ 2147483646 w 544"/>
                  <a:gd name="T45" fmla="*/ 2147483646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 h="498">
                    <a:moveTo>
                      <a:pt x="158" y="497"/>
                    </a:moveTo>
                    <a:lnTo>
                      <a:pt x="202" y="497"/>
                    </a:lnTo>
                    <a:lnTo>
                      <a:pt x="202" y="464"/>
                    </a:lnTo>
                    <a:lnTo>
                      <a:pt x="543" y="464"/>
                    </a:lnTo>
                    <a:lnTo>
                      <a:pt x="543" y="0"/>
                    </a:lnTo>
                    <a:lnTo>
                      <a:pt x="420" y="0"/>
                    </a:lnTo>
                    <a:lnTo>
                      <a:pt x="360" y="33"/>
                    </a:lnTo>
                    <a:lnTo>
                      <a:pt x="325" y="33"/>
                    </a:lnTo>
                    <a:lnTo>
                      <a:pt x="325" y="9"/>
                    </a:lnTo>
                    <a:lnTo>
                      <a:pt x="272" y="9"/>
                    </a:lnTo>
                    <a:lnTo>
                      <a:pt x="272" y="42"/>
                    </a:lnTo>
                    <a:lnTo>
                      <a:pt x="254" y="42"/>
                    </a:lnTo>
                    <a:lnTo>
                      <a:pt x="254" y="108"/>
                    </a:lnTo>
                    <a:lnTo>
                      <a:pt x="246" y="125"/>
                    </a:lnTo>
                    <a:lnTo>
                      <a:pt x="228" y="141"/>
                    </a:lnTo>
                    <a:lnTo>
                      <a:pt x="194" y="141"/>
                    </a:lnTo>
                    <a:lnTo>
                      <a:pt x="194" y="240"/>
                    </a:lnTo>
                    <a:lnTo>
                      <a:pt x="35" y="240"/>
                    </a:lnTo>
                    <a:lnTo>
                      <a:pt x="35" y="356"/>
                    </a:lnTo>
                    <a:lnTo>
                      <a:pt x="0" y="356"/>
                    </a:lnTo>
                    <a:lnTo>
                      <a:pt x="0" y="472"/>
                    </a:lnTo>
                    <a:lnTo>
                      <a:pt x="158" y="472"/>
                    </a:lnTo>
                    <a:lnTo>
                      <a:pt x="158" y="49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4" name="Freeform 30">
                <a:extLst>
                  <a:ext uri="{FF2B5EF4-FFF2-40B4-BE49-F238E27FC236}">
                    <a16:creationId xmlns:a16="http://schemas.microsoft.com/office/drawing/2014/main" id="{B7A7754F-8A26-4835-A938-CA134B8E94A2}"/>
                  </a:ext>
                </a:extLst>
              </p:cNvPr>
              <p:cNvSpPr>
                <a:spLocks/>
              </p:cNvSpPr>
              <p:nvPr/>
            </p:nvSpPr>
            <p:spPr bwMode="auto">
              <a:xfrm>
                <a:off x="5303838" y="3167063"/>
                <a:ext cx="673100" cy="708025"/>
              </a:xfrm>
              <a:custGeom>
                <a:avLst/>
                <a:gdLst>
                  <a:gd name="T0" fmla="*/ 2147483646 w 442"/>
                  <a:gd name="T1" fmla="*/ 2147483646 h 466"/>
                  <a:gd name="T2" fmla="*/ 2147483646 w 442"/>
                  <a:gd name="T3" fmla="*/ 2147483646 h 466"/>
                  <a:gd name="T4" fmla="*/ 2147483646 w 442"/>
                  <a:gd name="T5" fmla="*/ 0 h 466"/>
                  <a:gd name="T6" fmla="*/ 0 w 442"/>
                  <a:gd name="T7" fmla="*/ 0 h 466"/>
                  <a:gd name="T8" fmla="*/ 0 w 442"/>
                  <a:gd name="T9" fmla="*/ 2147483646 h 466"/>
                  <a:gd name="T10" fmla="*/ 2147483646 w 442"/>
                  <a:gd name="T11" fmla="*/ 2147483646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466">
                    <a:moveTo>
                      <a:pt x="62" y="465"/>
                    </a:moveTo>
                    <a:lnTo>
                      <a:pt x="441" y="465"/>
                    </a:lnTo>
                    <a:lnTo>
                      <a:pt x="361" y="0"/>
                    </a:lnTo>
                    <a:lnTo>
                      <a:pt x="0" y="0"/>
                    </a:lnTo>
                    <a:lnTo>
                      <a:pt x="0" y="465"/>
                    </a:lnTo>
                    <a:lnTo>
                      <a:pt x="62" y="465"/>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5" name="Freeform 31">
                <a:extLst>
                  <a:ext uri="{FF2B5EF4-FFF2-40B4-BE49-F238E27FC236}">
                    <a16:creationId xmlns:a16="http://schemas.microsoft.com/office/drawing/2014/main" id="{85658E90-95A3-4F46-A10E-D9F18899CA18}"/>
                  </a:ext>
                </a:extLst>
              </p:cNvPr>
              <p:cNvSpPr>
                <a:spLocks/>
              </p:cNvSpPr>
              <p:nvPr/>
            </p:nvSpPr>
            <p:spPr bwMode="auto">
              <a:xfrm>
                <a:off x="3943350" y="2789238"/>
                <a:ext cx="1123950" cy="1100137"/>
              </a:xfrm>
              <a:custGeom>
                <a:avLst/>
                <a:gdLst>
                  <a:gd name="T0" fmla="*/ 2147483646 w 737"/>
                  <a:gd name="T1" fmla="*/ 2147483646 h 724"/>
                  <a:gd name="T2" fmla="*/ 2147483646 w 737"/>
                  <a:gd name="T3" fmla="*/ 2147483646 h 724"/>
                  <a:gd name="T4" fmla="*/ 2147483646 w 737"/>
                  <a:gd name="T5" fmla="*/ 2147483646 h 724"/>
                  <a:gd name="T6" fmla="*/ 2147483646 w 737"/>
                  <a:gd name="T7" fmla="*/ 2147483646 h 724"/>
                  <a:gd name="T8" fmla="*/ 2147483646 w 737"/>
                  <a:gd name="T9" fmla="*/ 2147483646 h 724"/>
                  <a:gd name="T10" fmla="*/ 2147483646 w 737"/>
                  <a:gd name="T11" fmla="*/ 2147483646 h 724"/>
                  <a:gd name="T12" fmla="*/ 2147483646 w 737"/>
                  <a:gd name="T13" fmla="*/ 2147483646 h 724"/>
                  <a:gd name="T14" fmla="*/ 2147483646 w 737"/>
                  <a:gd name="T15" fmla="*/ 2147483646 h 724"/>
                  <a:gd name="T16" fmla="*/ 2147483646 w 737"/>
                  <a:gd name="T17" fmla="*/ 2147483646 h 724"/>
                  <a:gd name="T18" fmla="*/ 2147483646 w 737"/>
                  <a:gd name="T19" fmla="*/ 2147483646 h 724"/>
                  <a:gd name="T20" fmla="*/ 2147483646 w 737"/>
                  <a:gd name="T21" fmla="*/ 2147483646 h 724"/>
                  <a:gd name="T22" fmla="*/ 2147483646 w 737"/>
                  <a:gd name="T23" fmla="*/ 2147483646 h 724"/>
                  <a:gd name="T24" fmla="*/ 2147483646 w 737"/>
                  <a:gd name="T25" fmla="*/ 2147483646 h 724"/>
                  <a:gd name="T26" fmla="*/ 2147483646 w 737"/>
                  <a:gd name="T27" fmla="*/ 2147483646 h 724"/>
                  <a:gd name="T28" fmla="*/ 2147483646 w 737"/>
                  <a:gd name="T29" fmla="*/ 2147483646 h 724"/>
                  <a:gd name="T30" fmla="*/ 2147483646 w 737"/>
                  <a:gd name="T31" fmla="*/ 2147483646 h 724"/>
                  <a:gd name="T32" fmla="*/ 2147483646 w 737"/>
                  <a:gd name="T33" fmla="*/ 2147483646 h 724"/>
                  <a:gd name="T34" fmla="*/ 2147483646 w 737"/>
                  <a:gd name="T35" fmla="*/ 2147483646 h 724"/>
                  <a:gd name="T36" fmla="*/ 2147483646 w 737"/>
                  <a:gd name="T37" fmla="*/ 2147483646 h 724"/>
                  <a:gd name="T38" fmla="*/ 2147483646 w 737"/>
                  <a:gd name="T39" fmla="*/ 0 h 724"/>
                  <a:gd name="T40" fmla="*/ 2147483646 w 737"/>
                  <a:gd name="T41" fmla="*/ 2147483646 h 724"/>
                  <a:gd name="T42" fmla="*/ 2147483646 w 737"/>
                  <a:gd name="T43" fmla="*/ 2147483646 h 724"/>
                  <a:gd name="T44" fmla="*/ 2147483646 w 737"/>
                  <a:gd name="T45" fmla="*/ 2147483646 h 724"/>
                  <a:gd name="T46" fmla="*/ 2147483646 w 737"/>
                  <a:gd name="T47" fmla="*/ 2147483646 h 724"/>
                  <a:gd name="T48" fmla="*/ 2147483646 w 737"/>
                  <a:gd name="T49" fmla="*/ 2147483646 h 724"/>
                  <a:gd name="T50" fmla="*/ 2147483646 w 737"/>
                  <a:gd name="T51" fmla="*/ 2147483646 h 724"/>
                  <a:gd name="T52" fmla="*/ 2147483646 w 737"/>
                  <a:gd name="T53" fmla="*/ 2147483646 h 724"/>
                  <a:gd name="T54" fmla="*/ 2147483646 w 737"/>
                  <a:gd name="T55" fmla="*/ 2147483646 h 724"/>
                  <a:gd name="T56" fmla="*/ 2147483646 w 737"/>
                  <a:gd name="T57" fmla="*/ 2147483646 h 724"/>
                  <a:gd name="T58" fmla="*/ 2147483646 w 737"/>
                  <a:gd name="T59" fmla="*/ 2147483646 h 724"/>
                  <a:gd name="T60" fmla="*/ 2147483646 w 737"/>
                  <a:gd name="T61" fmla="*/ 2147483646 h 724"/>
                  <a:gd name="T62" fmla="*/ 2147483646 w 737"/>
                  <a:gd name="T63" fmla="*/ 2147483646 h 724"/>
                  <a:gd name="T64" fmla="*/ 2147483646 w 737"/>
                  <a:gd name="T65" fmla="*/ 2147483646 h 724"/>
                  <a:gd name="T66" fmla="*/ 2147483646 w 737"/>
                  <a:gd name="T67" fmla="*/ 2147483646 h 724"/>
                  <a:gd name="T68" fmla="*/ 2147483646 w 737"/>
                  <a:gd name="T69" fmla="*/ 2147483646 h 724"/>
                  <a:gd name="T70" fmla="*/ 2147483646 w 737"/>
                  <a:gd name="T71" fmla="*/ 2147483646 h 724"/>
                  <a:gd name="T72" fmla="*/ 2147483646 w 737"/>
                  <a:gd name="T73" fmla="*/ 2147483646 h 724"/>
                  <a:gd name="T74" fmla="*/ 2147483646 w 737"/>
                  <a:gd name="T75" fmla="*/ 2147483646 h 724"/>
                  <a:gd name="T76" fmla="*/ 0 w 737"/>
                  <a:gd name="T77" fmla="*/ 2147483646 h 724"/>
                  <a:gd name="T78" fmla="*/ 2147483646 w 737"/>
                  <a:gd name="T79" fmla="*/ 2147483646 h 724"/>
                  <a:gd name="T80" fmla="*/ 2147483646 w 737"/>
                  <a:gd name="T81" fmla="*/ 2147483646 h 7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7" h="724">
                    <a:moveTo>
                      <a:pt x="17" y="723"/>
                    </a:moveTo>
                    <a:lnTo>
                      <a:pt x="350" y="723"/>
                    </a:lnTo>
                    <a:lnTo>
                      <a:pt x="350" y="606"/>
                    </a:lnTo>
                    <a:lnTo>
                      <a:pt x="385" y="606"/>
                    </a:lnTo>
                    <a:lnTo>
                      <a:pt x="385" y="489"/>
                    </a:lnTo>
                    <a:lnTo>
                      <a:pt x="544" y="489"/>
                    </a:lnTo>
                    <a:lnTo>
                      <a:pt x="544" y="390"/>
                    </a:lnTo>
                    <a:lnTo>
                      <a:pt x="577" y="390"/>
                    </a:lnTo>
                    <a:lnTo>
                      <a:pt x="596" y="374"/>
                    </a:lnTo>
                    <a:lnTo>
                      <a:pt x="604" y="356"/>
                    </a:lnTo>
                    <a:lnTo>
                      <a:pt x="604" y="291"/>
                    </a:lnTo>
                    <a:lnTo>
                      <a:pt x="622" y="291"/>
                    </a:lnTo>
                    <a:lnTo>
                      <a:pt x="622" y="257"/>
                    </a:lnTo>
                    <a:lnTo>
                      <a:pt x="674" y="257"/>
                    </a:lnTo>
                    <a:lnTo>
                      <a:pt x="736" y="191"/>
                    </a:lnTo>
                    <a:lnTo>
                      <a:pt x="736" y="149"/>
                    </a:lnTo>
                    <a:lnTo>
                      <a:pt x="525" y="149"/>
                    </a:lnTo>
                    <a:lnTo>
                      <a:pt x="456" y="34"/>
                    </a:lnTo>
                    <a:lnTo>
                      <a:pt x="376" y="34"/>
                    </a:lnTo>
                    <a:lnTo>
                      <a:pt x="333" y="0"/>
                    </a:lnTo>
                    <a:lnTo>
                      <a:pt x="306" y="25"/>
                    </a:lnTo>
                    <a:lnTo>
                      <a:pt x="350" y="74"/>
                    </a:lnTo>
                    <a:lnTo>
                      <a:pt x="297" y="142"/>
                    </a:lnTo>
                    <a:lnTo>
                      <a:pt x="316" y="174"/>
                    </a:lnTo>
                    <a:lnTo>
                      <a:pt x="271" y="241"/>
                    </a:lnTo>
                    <a:lnTo>
                      <a:pt x="236" y="223"/>
                    </a:lnTo>
                    <a:lnTo>
                      <a:pt x="219" y="248"/>
                    </a:lnTo>
                    <a:lnTo>
                      <a:pt x="183" y="315"/>
                    </a:lnTo>
                    <a:lnTo>
                      <a:pt x="131" y="374"/>
                    </a:lnTo>
                    <a:lnTo>
                      <a:pt x="157" y="424"/>
                    </a:lnTo>
                    <a:lnTo>
                      <a:pt x="148" y="440"/>
                    </a:lnTo>
                    <a:lnTo>
                      <a:pt x="148" y="498"/>
                    </a:lnTo>
                    <a:lnTo>
                      <a:pt x="122" y="523"/>
                    </a:lnTo>
                    <a:lnTo>
                      <a:pt x="79" y="507"/>
                    </a:lnTo>
                    <a:lnTo>
                      <a:pt x="69" y="514"/>
                    </a:lnTo>
                    <a:lnTo>
                      <a:pt x="88" y="539"/>
                    </a:lnTo>
                    <a:lnTo>
                      <a:pt x="52" y="548"/>
                    </a:lnTo>
                    <a:lnTo>
                      <a:pt x="34" y="590"/>
                    </a:lnTo>
                    <a:lnTo>
                      <a:pt x="0" y="631"/>
                    </a:lnTo>
                    <a:lnTo>
                      <a:pt x="34" y="697"/>
                    </a:lnTo>
                    <a:lnTo>
                      <a:pt x="17" y="723"/>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6" name="Freeform 32">
                <a:extLst>
                  <a:ext uri="{FF2B5EF4-FFF2-40B4-BE49-F238E27FC236}">
                    <a16:creationId xmlns:a16="http://schemas.microsoft.com/office/drawing/2014/main" id="{8E0FE4A5-4281-4BB0-B678-7A366C7E15FB}"/>
                  </a:ext>
                </a:extLst>
              </p:cNvPr>
              <p:cNvSpPr>
                <a:spLocks/>
              </p:cNvSpPr>
              <p:nvPr/>
            </p:nvSpPr>
            <p:spPr bwMode="auto">
              <a:xfrm>
                <a:off x="3098800" y="3092450"/>
                <a:ext cx="1084263" cy="969963"/>
              </a:xfrm>
              <a:custGeom>
                <a:avLst/>
                <a:gdLst>
                  <a:gd name="T0" fmla="*/ 2147483646 w 713"/>
                  <a:gd name="T1" fmla="*/ 2147483646 h 638"/>
                  <a:gd name="T2" fmla="*/ 2147483646 w 713"/>
                  <a:gd name="T3" fmla="*/ 2147483646 h 638"/>
                  <a:gd name="T4" fmla="*/ 2147483646 w 713"/>
                  <a:gd name="T5" fmla="*/ 2147483646 h 638"/>
                  <a:gd name="T6" fmla="*/ 2147483646 w 713"/>
                  <a:gd name="T7" fmla="*/ 2147483646 h 638"/>
                  <a:gd name="T8" fmla="*/ 2147483646 w 713"/>
                  <a:gd name="T9" fmla="*/ 2147483646 h 638"/>
                  <a:gd name="T10" fmla="*/ 2147483646 w 713"/>
                  <a:gd name="T11" fmla="*/ 2147483646 h 638"/>
                  <a:gd name="T12" fmla="*/ 2147483646 w 713"/>
                  <a:gd name="T13" fmla="*/ 2147483646 h 638"/>
                  <a:gd name="T14" fmla="*/ 2147483646 w 713"/>
                  <a:gd name="T15" fmla="*/ 2147483646 h 638"/>
                  <a:gd name="T16" fmla="*/ 2147483646 w 713"/>
                  <a:gd name="T17" fmla="*/ 2147483646 h 638"/>
                  <a:gd name="T18" fmla="*/ 2147483646 w 713"/>
                  <a:gd name="T19" fmla="*/ 2147483646 h 638"/>
                  <a:gd name="T20" fmla="*/ 2147483646 w 713"/>
                  <a:gd name="T21" fmla="*/ 2147483646 h 638"/>
                  <a:gd name="T22" fmla="*/ 2147483646 w 713"/>
                  <a:gd name="T23" fmla="*/ 2147483646 h 638"/>
                  <a:gd name="T24" fmla="*/ 2147483646 w 713"/>
                  <a:gd name="T25" fmla="*/ 2147483646 h 638"/>
                  <a:gd name="T26" fmla="*/ 2147483646 w 713"/>
                  <a:gd name="T27" fmla="*/ 2147483646 h 638"/>
                  <a:gd name="T28" fmla="*/ 2147483646 w 713"/>
                  <a:gd name="T29" fmla="*/ 2147483646 h 638"/>
                  <a:gd name="T30" fmla="*/ 2147483646 w 713"/>
                  <a:gd name="T31" fmla="*/ 0 h 638"/>
                  <a:gd name="T32" fmla="*/ 2147483646 w 713"/>
                  <a:gd name="T33" fmla="*/ 0 h 638"/>
                  <a:gd name="T34" fmla="*/ 2147483646 w 713"/>
                  <a:gd name="T35" fmla="*/ 2147483646 h 638"/>
                  <a:gd name="T36" fmla="*/ 2147483646 w 713"/>
                  <a:gd name="T37" fmla="*/ 2147483646 h 638"/>
                  <a:gd name="T38" fmla="*/ 2147483646 w 713"/>
                  <a:gd name="T39" fmla="*/ 2147483646 h 638"/>
                  <a:gd name="T40" fmla="*/ 2147483646 w 713"/>
                  <a:gd name="T41" fmla="*/ 2147483646 h 638"/>
                  <a:gd name="T42" fmla="*/ 2147483646 w 713"/>
                  <a:gd name="T43" fmla="*/ 2147483646 h 638"/>
                  <a:gd name="T44" fmla="*/ 2147483646 w 713"/>
                  <a:gd name="T45" fmla="*/ 2147483646 h 638"/>
                  <a:gd name="T46" fmla="*/ 2147483646 w 713"/>
                  <a:gd name="T47" fmla="*/ 2147483646 h 638"/>
                  <a:gd name="T48" fmla="*/ 0 w 713"/>
                  <a:gd name="T49" fmla="*/ 2147483646 h 638"/>
                  <a:gd name="T50" fmla="*/ 0 w 713"/>
                  <a:gd name="T51" fmla="*/ 2147483646 h 638"/>
                  <a:gd name="T52" fmla="*/ 2147483646 w 713"/>
                  <a:gd name="T53" fmla="*/ 2147483646 h 638"/>
                  <a:gd name="T54" fmla="*/ 2147483646 w 713"/>
                  <a:gd name="T55" fmla="*/ 2147483646 h 638"/>
                  <a:gd name="T56" fmla="*/ 2147483646 w 713"/>
                  <a:gd name="T57" fmla="*/ 2147483646 h 638"/>
                  <a:gd name="T58" fmla="*/ 2147483646 w 713"/>
                  <a:gd name="T59" fmla="*/ 2147483646 h 638"/>
                  <a:gd name="T60" fmla="*/ 2147483646 w 713"/>
                  <a:gd name="T61" fmla="*/ 2147483646 h 638"/>
                  <a:gd name="T62" fmla="*/ 2147483646 w 713"/>
                  <a:gd name="T63" fmla="*/ 2147483646 h 638"/>
                  <a:gd name="T64" fmla="*/ 2147483646 w 713"/>
                  <a:gd name="T65" fmla="*/ 2147483646 h 638"/>
                  <a:gd name="T66" fmla="*/ 2147483646 w 713"/>
                  <a:gd name="T67" fmla="*/ 2147483646 h 638"/>
                  <a:gd name="T68" fmla="*/ 2147483646 w 713"/>
                  <a:gd name="T69" fmla="*/ 2147483646 h 638"/>
                  <a:gd name="T70" fmla="*/ 2147483646 w 713"/>
                  <a:gd name="T71" fmla="*/ 2147483646 h 638"/>
                  <a:gd name="T72" fmla="*/ 2147483646 w 713"/>
                  <a:gd name="T73" fmla="*/ 2147483646 h 638"/>
                  <a:gd name="T74" fmla="*/ 2147483646 w 713"/>
                  <a:gd name="T75" fmla="*/ 2147483646 h 638"/>
                  <a:gd name="T76" fmla="*/ 2147483646 w 713"/>
                  <a:gd name="T77" fmla="*/ 2147483646 h 638"/>
                  <a:gd name="T78" fmla="*/ 2147483646 w 713"/>
                  <a:gd name="T79" fmla="*/ 2147483646 h 6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3" h="638">
                    <a:moveTo>
                      <a:pt x="571" y="522"/>
                    </a:moveTo>
                    <a:lnTo>
                      <a:pt x="588" y="496"/>
                    </a:lnTo>
                    <a:lnTo>
                      <a:pt x="554" y="430"/>
                    </a:lnTo>
                    <a:lnTo>
                      <a:pt x="588" y="390"/>
                    </a:lnTo>
                    <a:lnTo>
                      <a:pt x="607" y="348"/>
                    </a:lnTo>
                    <a:lnTo>
                      <a:pt x="642" y="339"/>
                    </a:lnTo>
                    <a:lnTo>
                      <a:pt x="624" y="314"/>
                    </a:lnTo>
                    <a:lnTo>
                      <a:pt x="633" y="307"/>
                    </a:lnTo>
                    <a:lnTo>
                      <a:pt x="676" y="323"/>
                    </a:lnTo>
                    <a:lnTo>
                      <a:pt x="703" y="298"/>
                    </a:lnTo>
                    <a:lnTo>
                      <a:pt x="703" y="240"/>
                    </a:lnTo>
                    <a:lnTo>
                      <a:pt x="712" y="224"/>
                    </a:lnTo>
                    <a:lnTo>
                      <a:pt x="686" y="175"/>
                    </a:lnTo>
                    <a:lnTo>
                      <a:pt x="686" y="49"/>
                    </a:lnTo>
                    <a:lnTo>
                      <a:pt x="571" y="49"/>
                    </a:lnTo>
                    <a:lnTo>
                      <a:pt x="571" y="0"/>
                    </a:lnTo>
                    <a:lnTo>
                      <a:pt x="536" y="0"/>
                    </a:lnTo>
                    <a:lnTo>
                      <a:pt x="448" y="67"/>
                    </a:lnTo>
                    <a:lnTo>
                      <a:pt x="448" y="100"/>
                    </a:lnTo>
                    <a:lnTo>
                      <a:pt x="388" y="100"/>
                    </a:lnTo>
                    <a:lnTo>
                      <a:pt x="150" y="257"/>
                    </a:lnTo>
                    <a:lnTo>
                      <a:pt x="141" y="282"/>
                    </a:lnTo>
                    <a:lnTo>
                      <a:pt x="124" y="282"/>
                    </a:lnTo>
                    <a:lnTo>
                      <a:pt x="53" y="348"/>
                    </a:lnTo>
                    <a:lnTo>
                      <a:pt x="0" y="348"/>
                    </a:lnTo>
                    <a:lnTo>
                      <a:pt x="0" y="439"/>
                    </a:lnTo>
                    <a:lnTo>
                      <a:pt x="19" y="446"/>
                    </a:lnTo>
                    <a:lnTo>
                      <a:pt x="45" y="455"/>
                    </a:lnTo>
                    <a:lnTo>
                      <a:pt x="45" y="522"/>
                    </a:lnTo>
                    <a:lnTo>
                      <a:pt x="71" y="522"/>
                    </a:lnTo>
                    <a:lnTo>
                      <a:pt x="88" y="554"/>
                    </a:lnTo>
                    <a:lnTo>
                      <a:pt x="114" y="579"/>
                    </a:lnTo>
                    <a:lnTo>
                      <a:pt x="150" y="596"/>
                    </a:lnTo>
                    <a:lnTo>
                      <a:pt x="150" y="554"/>
                    </a:lnTo>
                    <a:lnTo>
                      <a:pt x="431" y="554"/>
                    </a:lnTo>
                    <a:lnTo>
                      <a:pt x="422" y="563"/>
                    </a:lnTo>
                    <a:lnTo>
                      <a:pt x="519" y="637"/>
                    </a:lnTo>
                    <a:lnTo>
                      <a:pt x="528" y="621"/>
                    </a:lnTo>
                    <a:lnTo>
                      <a:pt x="528" y="563"/>
                    </a:lnTo>
                    <a:lnTo>
                      <a:pt x="571" y="522"/>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7" name="Freeform 33">
                <a:extLst>
                  <a:ext uri="{FF2B5EF4-FFF2-40B4-BE49-F238E27FC236}">
                    <a16:creationId xmlns:a16="http://schemas.microsoft.com/office/drawing/2014/main" id="{37B2CB44-FC99-41F8-A89B-DB9069431D68}"/>
                  </a:ext>
                </a:extLst>
              </p:cNvPr>
              <p:cNvSpPr>
                <a:spLocks/>
              </p:cNvSpPr>
              <p:nvPr/>
            </p:nvSpPr>
            <p:spPr bwMode="auto">
              <a:xfrm>
                <a:off x="4972050" y="2309813"/>
                <a:ext cx="882650" cy="909637"/>
              </a:xfrm>
              <a:custGeom>
                <a:avLst/>
                <a:gdLst>
                  <a:gd name="T0" fmla="*/ 2147483646 w 580"/>
                  <a:gd name="T1" fmla="*/ 2147483646 h 598"/>
                  <a:gd name="T2" fmla="*/ 0 w 580"/>
                  <a:gd name="T3" fmla="*/ 2147483646 h 598"/>
                  <a:gd name="T4" fmla="*/ 0 w 580"/>
                  <a:gd name="T5" fmla="*/ 2147483646 h 598"/>
                  <a:gd name="T6" fmla="*/ 2147483646 w 580"/>
                  <a:gd name="T7" fmla="*/ 2147483646 h 598"/>
                  <a:gd name="T8" fmla="*/ 2147483646 w 580"/>
                  <a:gd name="T9" fmla="*/ 2147483646 h 598"/>
                  <a:gd name="T10" fmla="*/ 2147483646 w 580"/>
                  <a:gd name="T11" fmla="*/ 2147483646 h 598"/>
                  <a:gd name="T12" fmla="*/ 2147483646 w 580"/>
                  <a:gd name="T13" fmla="*/ 2147483646 h 598"/>
                  <a:gd name="T14" fmla="*/ 2147483646 w 580"/>
                  <a:gd name="T15" fmla="*/ 0 h 598"/>
                  <a:gd name="T16" fmla="*/ 2147483646 w 580"/>
                  <a:gd name="T17" fmla="*/ 0 h 598"/>
                  <a:gd name="T18" fmla="*/ 2147483646 w 580"/>
                  <a:gd name="T19" fmla="*/ 2147483646 h 598"/>
                  <a:gd name="T20" fmla="*/ 2147483646 w 580"/>
                  <a:gd name="T21" fmla="*/ 2147483646 h 598"/>
                  <a:gd name="T22" fmla="*/ 2147483646 w 580"/>
                  <a:gd name="T23" fmla="*/ 2147483646 h 598"/>
                  <a:gd name="T24" fmla="*/ 2147483646 w 580"/>
                  <a:gd name="T25" fmla="*/ 2147483646 h 598"/>
                  <a:gd name="T26" fmla="*/ 2147483646 w 580"/>
                  <a:gd name="T27" fmla="*/ 2147483646 h 598"/>
                  <a:gd name="T28" fmla="*/ 2147483646 w 580"/>
                  <a:gd name="T29" fmla="*/ 2147483646 h 598"/>
                  <a:gd name="T30" fmla="*/ 2147483646 w 580"/>
                  <a:gd name="T31" fmla="*/ 2147483646 h 598"/>
                  <a:gd name="T32" fmla="*/ 2147483646 w 580"/>
                  <a:gd name="T33" fmla="*/ 2147483646 h 598"/>
                  <a:gd name="T34" fmla="*/ 2147483646 w 580"/>
                  <a:gd name="T35" fmla="*/ 2147483646 h 598"/>
                  <a:gd name="T36" fmla="*/ 2147483646 w 580"/>
                  <a:gd name="T37" fmla="*/ 2147483646 h 598"/>
                  <a:gd name="T38" fmla="*/ 2147483646 w 580"/>
                  <a:gd name="T39" fmla="*/ 2147483646 h 598"/>
                  <a:gd name="T40" fmla="*/ 2147483646 w 580"/>
                  <a:gd name="T41" fmla="*/ 2147483646 h 598"/>
                  <a:gd name="T42" fmla="*/ 2147483646 w 580"/>
                  <a:gd name="T43" fmla="*/ 2147483646 h 598"/>
                  <a:gd name="T44" fmla="*/ 2147483646 w 580"/>
                  <a:gd name="T45" fmla="*/ 2147483646 h 598"/>
                  <a:gd name="T46" fmla="*/ 2147483646 w 580"/>
                  <a:gd name="T47" fmla="*/ 2147483646 h 598"/>
                  <a:gd name="T48" fmla="*/ 2147483646 w 580"/>
                  <a:gd name="T49" fmla="*/ 2147483646 h 598"/>
                  <a:gd name="T50" fmla="*/ 2147483646 w 580"/>
                  <a:gd name="T51" fmla="*/ 2147483646 h 598"/>
                  <a:gd name="T52" fmla="*/ 2147483646 w 580"/>
                  <a:gd name="T53" fmla="*/ 2147483646 h 598"/>
                  <a:gd name="T54" fmla="*/ 2147483646 w 580"/>
                  <a:gd name="T55" fmla="*/ 2147483646 h 598"/>
                  <a:gd name="T56" fmla="*/ 2147483646 w 580"/>
                  <a:gd name="T57" fmla="*/ 2147483646 h 598"/>
                  <a:gd name="T58" fmla="*/ 2147483646 w 580"/>
                  <a:gd name="T59" fmla="*/ 2147483646 h 598"/>
                  <a:gd name="T60" fmla="*/ 2147483646 w 580"/>
                  <a:gd name="T61" fmla="*/ 2147483646 h 598"/>
                  <a:gd name="T62" fmla="*/ 2147483646 w 580"/>
                  <a:gd name="T63" fmla="*/ 2147483646 h 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0" h="598">
                    <a:moveTo>
                      <a:pt x="62" y="507"/>
                    </a:moveTo>
                    <a:lnTo>
                      <a:pt x="0" y="572"/>
                    </a:lnTo>
                    <a:lnTo>
                      <a:pt x="0" y="597"/>
                    </a:lnTo>
                    <a:lnTo>
                      <a:pt x="36" y="597"/>
                    </a:lnTo>
                    <a:lnTo>
                      <a:pt x="96" y="563"/>
                    </a:lnTo>
                    <a:lnTo>
                      <a:pt x="219" y="563"/>
                    </a:lnTo>
                    <a:lnTo>
                      <a:pt x="579" y="563"/>
                    </a:lnTo>
                    <a:lnTo>
                      <a:pt x="474" y="0"/>
                    </a:lnTo>
                    <a:lnTo>
                      <a:pt x="457" y="0"/>
                    </a:lnTo>
                    <a:lnTo>
                      <a:pt x="412" y="9"/>
                    </a:lnTo>
                    <a:lnTo>
                      <a:pt x="360" y="9"/>
                    </a:lnTo>
                    <a:lnTo>
                      <a:pt x="360" y="25"/>
                    </a:lnTo>
                    <a:lnTo>
                      <a:pt x="343" y="25"/>
                    </a:lnTo>
                    <a:lnTo>
                      <a:pt x="343" y="90"/>
                    </a:lnTo>
                    <a:lnTo>
                      <a:pt x="281" y="90"/>
                    </a:lnTo>
                    <a:lnTo>
                      <a:pt x="281" y="108"/>
                    </a:lnTo>
                    <a:lnTo>
                      <a:pt x="229" y="108"/>
                    </a:lnTo>
                    <a:lnTo>
                      <a:pt x="229" y="142"/>
                    </a:lnTo>
                    <a:lnTo>
                      <a:pt x="281" y="142"/>
                    </a:lnTo>
                    <a:lnTo>
                      <a:pt x="290" y="133"/>
                    </a:lnTo>
                    <a:lnTo>
                      <a:pt x="290" y="191"/>
                    </a:lnTo>
                    <a:lnTo>
                      <a:pt x="281" y="191"/>
                    </a:lnTo>
                    <a:lnTo>
                      <a:pt x="281" y="207"/>
                    </a:lnTo>
                    <a:lnTo>
                      <a:pt x="255" y="207"/>
                    </a:lnTo>
                    <a:lnTo>
                      <a:pt x="255" y="223"/>
                    </a:lnTo>
                    <a:lnTo>
                      <a:pt x="238" y="223"/>
                    </a:lnTo>
                    <a:lnTo>
                      <a:pt x="238" y="374"/>
                    </a:lnTo>
                    <a:lnTo>
                      <a:pt x="202" y="390"/>
                    </a:lnTo>
                    <a:lnTo>
                      <a:pt x="202" y="398"/>
                    </a:lnTo>
                    <a:lnTo>
                      <a:pt x="124" y="432"/>
                    </a:lnTo>
                    <a:lnTo>
                      <a:pt x="124" y="507"/>
                    </a:lnTo>
                    <a:lnTo>
                      <a:pt x="62" y="50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8" name="Freeform 34">
                <a:extLst>
                  <a:ext uri="{FF2B5EF4-FFF2-40B4-BE49-F238E27FC236}">
                    <a16:creationId xmlns:a16="http://schemas.microsoft.com/office/drawing/2014/main" id="{80EEDA4A-B134-43C1-812C-4B5F87CE1D0F}"/>
                  </a:ext>
                </a:extLst>
              </p:cNvPr>
              <p:cNvSpPr>
                <a:spLocks/>
              </p:cNvSpPr>
              <p:nvPr/>
            </p:nvSpPr>
            <p:spPr bwMode="auto">
              <a:xfrm>
                <a:off x="4506913" y="2320925"/>
                <a:ext cx="985837" cy="760413"/>
              </a:xfrm>
              <a:custGeom>
                <a:avLst/>
                <a:gdLst>
                  <a:gd name="T0" fmla="*/ 2147483646 w 647"/>
                  <a:gd name="T1" fmla="*/ 2147483646 h 499"/>
                  <a:gd name="T2" fmla="*/ 2147483646 w 647"/>
                  <a:gd name="T3" fmla="*/ 2147483646 h 499"/>
                  <a:gd name="T4" fmla="*/ 2147483646 w 647"/>
                  <a:gd name="T5" fmla="*/ 2147483646 h 499"/>
                  <a:gd name="T6" fmla="*/ 2147483646 w 647"/>
                  <a:gd name="T7" fmla="*/ 2147483646 h 499"/>
                  <a:gd name="T8" fmla="*/ 2147483646 w 647"/>
                  <a:gd name="T9" fmla="*/ 2147483646 h 499"/>
                  <a:gd name="T10" fmla="*/ 2147483646 w 647"/>
                  <a:gd name="T11" fmla="*/ 2147483646 h 499"/>
                  <a:gd name="T12" fmla="*/ 2147483646 w 647"/>
                  <a:gd name="T13" fmla="*/ 2147483646 h 499"/>
                  <a:gd name="T14" fmla="*/ 2147483646 w 647"/>
                  <a:gd name="T15" fmla="*/ 2147483646 h 499"/>
                  <a:gd name="T16" fmla="*/ 2147483646 w 647"/>
                  <a:gd name="T17" fmla="*/ 2147483646 h 499"/>
                  <a:gd name="T18" fmla="*/ 2147483646 w 647"/>
                  <a:gd name="T19" fmla="*/ 2147483646 h 499"/>
                  <a:gd name="T20" fmla="*/ 2147483646 w 647"/>
                  <a:gd name="T21" fmla="*/ 2147483646 h 499"/>
                  <a:gd name="T22" fmla="*/ 2147483646 w 647"/>
                  <a:gd name="T23" fmla="*/ 2147483646 h 499"/>
                  <a:gd name="T24" fmla="*/ 2147483646 w 647"/>
                  <a:gd name="T25" fmla="*/ 2147483646 h 499"/>
                  <a:gd name="T26" fmla="*/ 2147483646 w 647"/>
                  <a:gd name="T27" fmla="*/ 2147483646 h 499"/>
                  <a:gd name="T28" fmla="*/ 2147483646 w 647"/>
                  <a:gd name="T29" fmla="*/ 2147483646 h 499"/>
                  <a:gd name="T30" fmla="*/ 2147483646 w 647"/>
                  <a:gd name="T31" fmla="*/ 2147483646 h 499"/>
                  <a:gd name="T32" fmla="*/ 2147483646 w 647"/>
                  <a:gd name="T33" fmla="*/ 2147483646 h 499"/>
                  <a:gd name="T34" fmla="*/ 2147483646 w 647"/>
                  <a:gd name="T35" fmla="*/ 2147483646 h 499"/>
                  <a:gd name="T36" fmla="*/ 2147483646 w 647"/>
                  <a:gd name="T37" fmla="*/ 2147483646 h 499"/>
                  <a:gd name="T38" fmla="*/ 2147483646 w 647"/>
                  <a:gd name="T39" fmla="*/ 2147483646 h 499"/>
                  <a:gd name="T40" fmla="*/ 2147483646 w 647"/>
                  <a:gd name="T41" fmla="*/ 2147483646 h 499"/>
                  <a:gd name="T42" fmla="*/ 2147483646 w 647"/>
                  <a:gd name="T43" fmla="*/ 2147483646 h 499"/>
                  <a:gd name="T44" fmla="*/ 2147483646 w 647"/>
                  <a:gd name="T45" fmla="*/ 2147483646 h 499"/>
                  <a:gd name="T46" fmla="*/ 2147483646 w 647"/>
                  <a:gd name="T47" fmla="*/ 2147483646 h 499"/>
                  <a:gd name="T48" fmla="*/ 2147483646 w 647"/>
                  <a:gd name="T49" fmla="*/ 0 h 499"/>
                  <a:gd name="T50" fmla="*/ 2147483646 w 647"/>
                  <a:gd name="T51" fmla="*/ 2147483646 h 499"/>
                  <a:gd name="T52" fmla="*/ 2147483646 w 647"/>
                  <a:gd name="T53" fmla="*/ 2147483646 h 499"/>
                  <a:gd name="T54" fmla="*/ 2147483646 w 647"/>
                  <a:gd name="T55" fmla="*/ 2147483646 h 499"/>
                  <a:gd name="T56" fmla="*/ 2147483646 w 647"/>
                  <a:gd name="T57" fmla="*/ 2147483646 h 499"/>
                  <a:gd name="T58" fmla="*/ 2147483646 w 647"/>
                  <a:gd name="T59" fmla="*/ 2147483646 h 499"/>
                  <a:gd name="T60" fmla="*/ 2147483646 w 647"/>
                  <a:gd name="T61" fmla="*/ 2147483646 h 499"/>
                  <a:gd name="T62" fmla="*/ 2147483646 w 647"/>
                  <a:gd name="T63" fmla="*/ 2147483646 h 499"/>
                  <a:gd name="T64" fmla="*/ 2147483646 w 647"/>
                  <a:gd name="T65" fmla="*/ 2147483646 h 499"/>
                  <a:gd name="T66" fmla="*/ 2147483646 w 647"/>
                  <a:gd name="T67" fmla="*/ 2147483646 h 499"/>
                  <a:gd name="T68" fmla="*/ 0 w 647"/>
                  <a:gd name="T69" fmla="*/ 2147483646 h 499"/>
                  <a:gd name="T70" fmla="*/ 2147483646 w 647"/>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7" h="499">
                    <a:moveTo>
                      <a:pt x="8" y="340"/>
                    </a:moveTo>
                    <a:lnTo>
                      <a:pt x="87" y="340"/>
                    </a:lnTo>
                    <a:lnTo>
                      <a:pt x="157" y="456"/>
                    </a:lnTo>
                    <a:lnTo>
                      <a:pt x="367" y="456"/>
                    </a:lnTo>
                    <a:lnTo>
                      <a:pt x="367" y="498"/>
                    </a:lnTo>
                    <a:lnTo>
                      <a:pt x="428" y="498"/>
                    </a:lnTo>
                    <a:lnTo>
                      <a:pt x="428" y="424"/>
                    </a:lnTo>
                    <a:lnTo>
                      <a:pt x="506" y="390"/>
                    </a:lnTo>
                    <a:lnTo>
                      <a:pt x="506" y="381"/>
                    </a:lnTo>
                    <a:lnTo>
                      <a:pt x="542" y="365"/>
                    </a:lnTo>
                    <a:lnTo>
                      <a:pt x="542" y="215"/>
                    </a:lnTo>
                    <a:lnTo>
                      <a:pt x="559" y="215"/>
                    </a:lnTo>
                    <a:lnTo>
                      <a:pt x="559" y="199"/>
                    </a:lnTo>
                    <a:lnTo>
                      <a:pt x="585" y="199"/>
                    </a:lnTo>
                    <a:lnTo>
                      <a:pt x="585" y="183"/>
                    </a:lnTo>
                    <a:lnTo>
                      <a:pt x="594" y="183"/>
                    </a:lnTo>
                    <a:lnTo>
                      <a:pt x="594" y="124"/>
                    </a:lnTo>
                    <a:lnTo>
                      <a:pt x="585" y="133"/>
                    </a:lnTo>
                    <a:lnTo>
                      <a:pt x="532" y="133"/>
                    </a:lnTo>
                    <a:lnTo>
                      <a:pt x="532" y="99"/>
                    </a:lnTo>
                    <a:lnTo>
                      <a:pt x="585" y="99"/>
                    </a:lnTo>
                    <a:lnTo>
                      <a:pt x="585" y="82"/>
                    </a:lnTo>
                    <a:lnTo>
                      <a:pt x="646" y="82"/>
                    </a:lnTo>
                    <a:lnTo>
                      <a:pt x="646" y="16"/>
                    </a:lnTo>
                    <a:lnTo>
                      <a:pt x="436" y="0"/>
                    </a:lnTo>
                    <a:lnTo>
                      <a:pt x="428" y="41"/>
                    </a:lnTo>
                    <a:lnTo>
                      <a:pt x="348" y="16"/>
                    </a:lnTo>
                    <a:lnTo>
                      <a:pt x="270" y="16"/>
                    </a:lnTo>
                    <a:lnTo>
                      <a:pt x="270" y="66"/>
                    </a:lnTo>
                    <a:lnTo>
                      <a:pt x="218" y="66"/>
                    </a:lnTo>
                    <a:lnTo>
                      <a:pt x="201" y="50"/>
                    </a:lnTo>
                    <a:lnTo>
                      <a:pt x="147" y="115"/>
                    </a:lnTo>
                    <a:lnTo>
                      <a:pt x="104" y="149"/>
                    </a:lnTo>
                    <a:lnTo>
                      <a:pt x="104" y="223"/>
                    </a:lnTo>
                    <a:lnTo>
                      <a:pt x="0" y="307"/>
                    </a:lnTo>
                    <a:lnTo>
                      <a:pt x="8" y="340"/>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9" name="Freeform 35">
                <a:extLst>
                  <a:ext uri="{FF2B5EF4-FFF2-40B4-BE49-F238E27FC236}">
                    <a16:creationId xmlns:a16="http://schemas.microsoft.com/office/drawing/2014/main" id="{5586F3E5-F086-45F3-9DCF-8A17E3107EE2}"/>
                  </a:ext>
                </a:extLst>
              </p:cNvPr>
              <p:cNvSpPr>
                <a:spLocks/>
              </p:cNvSpPr>
              <p:nvPr/>
            </p:nvSpPr>
            <p:spPr bwMode="auto">
              <a:xfrm>
                <a:off x="3740150" y="2271713"/>
                <a:ext cx="927100" cy="1084262"/>
              </a:xfrm>
              <a:custGeom>
                <a:avLst/>
                <a:gdLst>
                  <a:gd name="T0" fmla="*/ 2147483646 w 609"/>
                  <a:gd name="T1" fmla="*/ 2147483646 h 713"/>
                  <a:gd name="T2" fmla="*/ 2147483646 w 609"/>
                  <a:gd name="T3" fmla="*/ 2147483646 h 713"/>
                  <a:gd name="T4" fmla="*/ 2147483646 w 609"/>
                  <a:gd name="T5" fmla="*/ 2147483646 h 713"/>
                  <a:gd name="T6" fmla="*/ 2147483646 w 609"/>
                  <a:gd name="T7" fmla="*/ 2147483646 h 713"/>
                  <a:gd name="T8" fmla="*/ 2147483646 w 609"/>
                  <a:gd name="T9" fmla="*/ 2147483646 h 713"/>
                  <a:gd name="T10" fmla="*/ 2147483646 w 609"/>
                  <a:gd name="T11" fmla="*/ 2147483646 h 713"/>
                  <a:gd name="T12" fmla="*/ 2147483646 w 609"/>
                  <a:gd name="T13" fmla="*/ 2147483646 h 713"/>
                  <a:gd name="T14" fmla="*/ 2147483646 w 609"/>
                  <a:gd name="T15" fmla="*/ 2147483646 h 713"/>
                  <a:gd name="T16" fmla="*/ 2147483646 w 609"/>
                  <a:gd name="T17" fmla="*/ 2147483646 h 713"/>
                  <a:gd name="T18" fmla="*/ 2147483646 w 609"/>
                  <a:gd name="T19" fmla="*/ 2147483646 h 713"/>
                  <a:gd name="T20" fmla="*/ 2147483646 w 609"/>
                  <a:gd name="T21" fmla="*/ 2147483646 h 713"/>
                  <a:gd name="T22" fmla="*/ 2147483646 w 609"/>
                  <a:gd name="T23" fmla="*/ 2147483646 h 713"/>
                  <a:gd name="T24" fmla="*/ 2147483646 w 609"/>
                  <a:gd name="T25" fmla="*/ 2147483646 h 713"/>
                  <a:gd name="T26" fmla="*/ 2147483646 w 609"/>
                  <a:gd name="T27" fmla="*/ 2147483646 h 713"/>
                  <a:gd name="T28" fmla="*/ 2147483646 w 609"/>
                  <a:gd name="T29" fmla="*/ 2147483646 h 713"/>
                  <a:gd name="T30" fmla="*/ 2147483646 w 609"/>
                  <a:gd name="T31" fmla="*/ 2147483646 h 713"/>
                  <a:gd name="T32" fmla="*/ 2147483646 w 609"/>
                  <a:gd name="T33" fmla="*/ 2147483646 h 713"/>
                  <a:gd name="T34" fmla="*/ 2147483646 w 609"/>
                  <a:gd name="T35" fmla="*/ 2147483646 h 713"/>
                  <a:gd name="T36" fmla="*/ 2147483646 w 609"/>
                  <a:gd name="T37" fmla="*/ 2147483646 h 713"/>
                  <a:gd name="T38" fmla="*/ 2147483646 w 609"/>
                  <a:gd name="T39" fmla="*/ 2147483646 h 713"/>
                  <a:gd name="T40" fmla="*/ 2147483646 w 609"/>
                  <a:gd name="T41" fmla="*/ 2147483646 h 713"/>
                  <a:gd name="T42" fmla="*/ 2147483646 w 609"/>
                  <a:gd name="T43" fmla="*/ 2147483646 h 713"/>
                  <a:gd name="T44" fmla="*/ 2147483646 w 609"/>
                  <a:gd name="T45" fmla="*/ 0 h 713"/>
                  <a:gd name="T46" fmla="*/ 2147483646 w 609"/>
                  <a:gd name="T47" fmla="*/ 2147483646 h 713"/>
                  <a:gd name="T48" fmla="*/ 2147483646 w 609"/>
                  <a:gd name="T49" fmla="*/ 2147483646 h 713"/>
                  <a:gd name="T50" fmla="*/ 2147483646 w 609"/>
                  <a:gd name="T51" fmla="*/ 2147483646 h 713"/>
                  <a:gd name="T52" fmla="*/ 2147483646 w 609"/>
                  <a:gd name="T53" fmla="*/ 2147483646 h 713"/>
                  <a:gd name="T54" fmla="*/ 2147483646 w 609"/>
                  <a:gd name="T55" fmla="*/ 2147483646 h 713"/>
                  <a:gd name="T56" fmla="*/ 2147483646 w 609"/>
                  <a:gd name="T57" fmla="*/ 2147483646 h 713"/>
                  <a:gd name="T58" fmla="*/ 2147483646 w 609"/>
                  <a:gd name="T59" fmla="*/ 2147483646 h 713"/>
                  <a:gd name="T60" fmla="*/ 2147483646 w 609"/>
                  <a:gd name="T61" fmla="*/ 2147483646 h 713"/>
                  <a:gd name="T62" fmla="*/ 2147483646 w 609"/>
                  <a:gd name="T63" fmla="*/ 2147483646 h 713"/>
                  <a:gd name="T64" fmla="*/ 2147483646 w 609"/>
                  <a:gd name="T65" fmla="*/ 2147483646 h 713"/>
                  <a:gd name="T66" fmla="*/ 2147483646 w 609"/>
                  <a:gd name="T67" fmla="*/ 2147483646 h 713"/>
                  <a:gd name="T68" fmla="*/ 0 w 609"/>
                  <a:gd name="T69" fmla="*/ 2147483646 h 713"/>
                  <a:gd name="T70" fmla="*/ 0 w 609"/>
                  <a:gd name="T71" fmla="*/ 2147483646 h 713"/>
                  <a:gd name="T72" fmla="*/ 2147483646 w 609"/>
                  <a:gd name="T73" fmla="*/ 2147483646 h 713"/>
                  <a:gd name="T74" fmla="*/ 2147483646 w 609"/>
                  <a:gd name="T75" fmla="*/ 2147483646 h 713"/>
                  <a:gd name="T76" fmla="*/ 2147483646 w 609"/>
                  <a:gd name="T77" fmla="*/ 2147483646 h 713"/>
                  <a:gd name="T78" fmla="*/ 2147483646 w 609"/>
                  <a:gd name="T79" fmla="*/ 2147483646 h 713"/>
                  <a:gd name="T80" fmla="*/ 2147483646 w 609"/>
                  <a:gd name="T81" fmla="*/ 2147483646 h 713"/>
                  <a:gd name="T82" fmla="*/ 2147483646 w 609"/>
                  <a:gd name="T83" fmla="*/ 2147483646 h 713"/>
                  <a:gd name="T84" fmla="*/ 2147483646 w 609"/>
                  <a:gd name="T85" fmla="*/ 2147483646 h 713"/>
                  <a:gd name="T86" fmla="*/ 2147483646 w 609"/>
                  <a:gd name="T87" fmla="*/ 2147483646 h 713"/>
                  <a:gd name="T88" fmla="*/ 2147483646 w 609"/>
                  <a:gd name="T89" fmla="*/ 2147483646 h 713"/>
                  <a:gd name="T90" fmla="*/ 2147483646 w 609"/>
                  <a:gd name="T91" fmla="*/ 2147483646 h 7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9" h="713">
                    <a:moveTo>
                      <a:pt x="114" y="537"/>
                    </a:moveTo>
                    <a:lnTo>
                      <a:pt x="150" y="537"/>
                    </a:lnTo>
                    <a:lnTo>
                      <a:pt x="150" y="587"/>
                    </a:lnTo>
                    <a:lnTo>
                      <a:pt x="265" y="587"/>
                    </a:lnTo>
                    <a:lnTo>
                      <a:pt x="265" y="712"/>
                    </a:lnTo>
                    <a:lnTo>
                      <a:pt x="317" y="654"/>
                    </a:lnTo>
                    <a:lnTo>
                      <a:pt x="353" y="587"/>
                    </a:lnTo>
                    <a:lnTo>
                      <a:pt x="370" y="562"/>
                    </a:lnTo>
                    <a:lnTo>
                      <a:pt x="405" y="580"/>
                    </a:lnTo>
                    <a:lnTo>
                      <a:pt x="450" y="513"/>
                    </a:lnTo>
                    <a:lnTo>
                      <a:pt x="432" y="480"/>
                    </a:lnTo>
                    <a:lnTo>
                      <a:pt x="484" y="414"/>
                    </a:lnTo>
                    <a:lnTo>
                      <a:pt x="441" y="364"/>
                    </a:lnTo>
                    <a:lnTo>
                      <a:pt x="467" y="339"/>
                    </a:lnTo>
                    <a:lnTo>
                      <a:pt x="511" y="373"/>
                    </a:lnTo>
                    <a:lnTo>
                      <a:pt x="503" y="339"/>
                    </a:lnTo>
                    <a:lnTo>
                      <a:pt x="608" y="256"/>
                    </a:lnTo>
                    <a:lnTo>
                      <a:pt x="582" y="198"/>
                    </a:lnTo>
                    <a:lnTo>
                      <a:pt x="582" y="166"/>
                    </a:lnTo>
                    <a:lnTo>
                      <a:pt x="555" y="149"/>
                    </a:lnTo>
                    <a:lnTo>
                      <a:pt x="476" y="33"/>
                    </a:lnTo>
                    <a:lnTo>
                      <a:pt x="476" y="25"/>
                    </a:lnTo>
                    <a:lnTo>
                      <a:pt x="424" y="0"/>
                    </a:lnTo>
                    <a:lnTo>
                      <a:pt x="370" y="25"/>
                    </a:lnTo>
                    <a:lnTo>
                      <a:pt x="343" y="25"/>
                    </a:lnTo>
                    <a:lnTo>
                      <a:pt x="309" y="66"/>
                    </a:lnTo>
                    <a:lnTo>
                      <a:pt x="300" y="66"/>
                    </a:lnTo>
                    <a:lnTo>
                      <a:pt x="291" y="108"/>
                    </a:lnTo>
                    <a:lnTo>
                      <a:pt x="274" y="141"/>
                    </a:lnTo>
                    <a:lnTo>
                      <a:pt x="248" y="182"/>
                    </a:lnTo>
                    <a:lnTo>
                      <a:pt x="212" y="207"/>
                    </a:lnTo>
                    <a:lnTo>
                      <a:pt x="167" y="223"/>
                    </a:lnTo>
                    <a:lnTo>
                      <a:pt x="124" y="232"/>
                    </a:lnTo>
                    <a:lnTo>
                      <a:pt x="80" y="232"/>
                    </a:lnTo>
                    <a:lnTo>
                      <a:pt x="0" y="232"/>
                    </a:lnTo>
                    <a:lnTo>
                      <a:pt x="0" y="265"/>
                    </a:lnTo>
                    <a:lnTo>
                      <a:pt x="71" y="265"/>
                    </a:lnTo>
                    <a:lnTo>
                      <a:pt x="71" y="298"/>
                    </a:lnTo>
                    <a:lnTo>
                      <a:pt x="107" y="323"/>
                    </a:lnTo>
                    <a:lnTo>
                      <a:pt x="107" y="414"/>
                    </a:lnTo>
                    <a:lnTo>
                      <a:pt x="88" y="414"/>
                    </a:lnTo>
                    <a:lnTo>
                      <a:pt x="88" y="438"/>
                    </a:lnTo>
                    <a:lnTo>
                      <a:pt x="71" y="456"/>
                    </a:lnTo>
                    <a:lnTo>
                      <a:pt x="71" y="505"/>
                    </a:lnTo>
                    <a:lnTo>
                      <a:pt x="114" y="521"/>
                    </a:lnTo>
                    <a:lnTo>
                      <a:pt x="114" y="537"/>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40" name="Freeform 36">
                <a:extLst>
                  <a:ext uri="{FF2B5EF4-FFF2-40B4-BE49-F238E27FC236}">
                    <a16:creationId xmlns:a16="http://schemas.microsoft.com/office/drawing/2014/main" id="{0289D357-A155-4C94-AB0F-F6D979F407D1}"/>
                  </a:ext>
                </a:extLst>
              </p:cNvPr>
              <p:cNvSpPr>
                <a:spLocks/>
              </p:cNvSpPr>
              <p:nvPr/>
            </p:nvSpPr>
            <p:spPr bwMode="auto">
              <a:xfrm>
                <a:off x="2606675" y="2547938"/>
                <a:ext cx="1309688" cy="1073150"/>
              </a:xfrm>
              <a:custGeom>
                <a:avLst/>
                <a:gdLst>
                  <a:gd name="T0" fmla="*/ 2147483646 w 860"/>
                  <a:gd name="T1" fmla="*/ 2147483646 h 705"/>
                  <a:gd name="T2" fmla="*/ 2147483646 w 860"/>
                  <a:gd name="T3" fmla="*/ 2147483646 h 705"/>
                  <a:gd name="T4" fmla="*/ 2147483646 w 860"/>
                  <a:gd name="T5" fmla="*/ 2147483646 h 705"/>
                  <a:gd name="T6" fmla="*/ 2147483646 w 860"/>
                  <a:gd name="T7" fmla="*/ 2147483646 h 705"/>
                  <a:gd name="T8" fmla="*/ 2147483646 w 860"/>
                  <a:gd name="T9" fmla="*/ 2147483646 h 705"/>
                  <a:gd name="T10" fmla="*/ 2147483646 w 860"/>
                  <a:gd name="T11" fmla="*/ 2147483646 h 705"/>
                  <a:gd name="T12" fmla="*/ 2147483646 w 860"/>
                  <a:gd name="T13" fmla="*/ 2147483646 h 705"/>
                  <a:gd name="T14" fmla="*/ 2147483646 w 860"/>
                  <a:gd name="T15" fmla="*/ 2147483646 h 705"/>
                  <a:gd name="T16" fmla="*/ 2147483646 w 860"/>
                  <a:gd name="T17" fmla="*/ 2147483646 h 705"/>
                  <a:gd name="T18" fmla="*/ 2147483646 w 860"/>
                  <a:gd name="T19" fmla="*/ 2147483646 h 705"/>
                  <a:gd name="T20" fmla="*/ 2147483646 w 860"/>
                  <a:gd name="T21" fmla="*/ 2147483646 h 705"/>
                  <a:gd name="T22" fmla="*/ 2147483646 w 860"/>
                  <a:gd name="T23" fmla="*/ 2147483646 h 705"/>
                  <a:gd name="T24" fmla="*/ 2147483646 w 860"/>
                  <a:gd name="T25" fmla="*/ 2147483646 h 705"/>
                  <a:gd name="T26" fmla="*/ 2147483646 w 860"/>
                  <a:gd name="T27" fmla="*/ 2147483646 h 705"/>
                  <a:gd name="T28" fmla="*/ 2147483646 w 860"/>
                  <a:gd name="T29" fmla="*/ 2147483646 h 705"/>
                  <a:gd name="T30" fmla="*/ 2147483646 w 860"/>
                  <a:gd name="T31" fmla="*/ 2147483646 h 705"/>
                  <a:gd name="T32" fmla="*/ 2147483646 w 860"/>
                  <a:gd name="T33" fmla="*/ 2147483646 h 705"/>
                  <a:gd name="T34" fmla="*/ 2147483646 w 860"/>
                  <a:gd name="T35" fmla="*/ 2147483646 h 705"/>
                  <a:gd name="T36" fmla="*/ 2147483646 w 860"/>
                  <a:gd name="T37" fmla="*/ 2147483646 h 705"/>
                  <a:gd name="T38" fmla="*/ 2147483646 w 860"/>
                  <a:gd name="T39" fmla="*/ 2147483646 h 705"/>
                  <a:gd name="T40" fmla="*/ 2147483646 w 860"/>
                  <a:gd name="T41" fmla="*/ 0 h 705"/>
                  <a:gd name="T42" fmla="*/ 2147483646 w 860"/>
                  <a:gd name="T43" fmla="*/ 0 h 705"/>
                  <a:gd name="T44" fmla="*/ 2147483646 w 860"/>
                  <a:gd name="T45" fmla="*/ 2147483646 h 705"/>
                  <a:gd name="T46" fmla="*/ 2147483646 w 860"/>
                  <a:gd name="T47" fmla="*/ 2147483646 h 705"/>
                  <a:gd name="T48" fmla="*/ 2147483646 w 860"/>
                  <a:gd name="T49" fmla="*/ 2147483646 h 705"/>
                  <a:gd name="T50" fmla="*/ 2147483646 w 860"/>
                  <a:gd name="T51" fmla="*/ 2147483646 h 705"/>
                  <a:gd name="T52" fmla="*/ 2147483646 w 860"/>
                  <a:gd name="T53" fmla="*/ 2147483646 h 705"/>
                  <a:gd name="T54" fmla="*/ 2147483646 w 860"/>
                  <a:gd name="T55" fmla="*/ 2147483646 h 705"/>
                  <a:gd name="T56" fmla="*/ 2147483646 w 860"/>
                  <a:gd name="T57" fmla="*/ 2147483646 h 705"/>
                  <a:gd name="T58" fmla="*/ 2147483646 w 860"/>
                  <a:gd name="T59" fmla="*/ 2147483646 h 705"/>
                  <a:gd name="T60" fmla="*/ 2147483646 w 860"/>
                  <a:gd name="T61" fmla="*/ 2147483646 h 705"/>
                  <a:gd name="T62" fmla="*/ 2147483646 w 860"/>
                  <a:gd name="T63" fmla="*/ 2147483646 h 705"/>
                  <a:gd name="T64" fmla="*/ 2147483646 w 860"/>
                  <a:gd name="T65" fmla="*/ 2147483646 h 705"/>
                  <a:gd name="T66" fmla="*/ 2147483646 w 860"/>
                  <a:gd name="T67" fmla="*/ 2147483646 h 705"/>
                  <a:gd name="T68" fmla="*/ 0 w 860"/>
                  <a:gd name="T69" fmla="*/ 2147483646 h 705"/>
                  <a:gd name="T70" fmla="*/ 2147483646 w 860"/>
                  <a:gd name="T71" fmla="*/ 2147483646 h 705"/>
                  <a:gd name="T72" fmla="*/ 2147483646 w 860"/>
                  <a:gd name="T73" fmla="*/ 2147483646 h 705"/>
                  <a:gd name="T74" fmla="*/ 2147483646 w 860"/>
                  <a:gd name="T75" fmla="*/ 2147483646 h 705"/>
                  <a:gd name="T76" fmla="*/ 2147483646 w 860"/>
                  <a:gd name="T77" fmla="*/ 2147483646 h 705"/>
                  <a:gd name="T78" fmla="*/ 2147483646 w 860"/>
                  <a:gd name="T79" fmla="*/ 2147483646 h 705"/>
                  <a:gd name="T80" fmla="*/ 2147483646 w 860"/>
                  <a:gd name="T81" fmla="*/ 2147483646 h 705"/>
                  <a:gd name="T82" fmla="*/ 2147483646 w 860"/>
                  <a:gd name="T83" fmla="*/ 2147483646 h 705"/>
                  <a:gd name="T84" fmla="*/ 2147483646 w 860"/>
                  <a:gd name="T85" fmla="*/ 2147483646 h 705"/>
                  <a:gd name="T86" fmla="*/ 2147483646 w 860"/>
                  <a:gd name="T87" fmla="*/ 2147483646 h 7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0" h="705">
                    <a:moveTo>
                      <a:pt x="324" y="704"/>
                    </a:moveTo>
                    <a:lnTo>
                      <a:pt x="376" y="704"/>
                    </a:lnTo>
                    <a:lnTo>
                      <a:pt x="447" y="638"/>
                    </a:lnTo>
                    <a:lnTo>
                      <a:pt x="464" y="638"/>
                    </a:lnTo>
                    <a:lnTo>
                      <a:pt x="473" y="614"/>
                    </a:lnTo>
                    <a:lnTo>
                      <a:pt x="711" y="456"/>
                    </a:lnTo>
                    <a:lnTo>
                      <a:pt x="771" y="456"/>
                    </a:lnTo>
                    <a:lnTo>
                      <a:pt x="771" y="423"/>
                    </a:lnTo>
                    <a:lnTo>
                      <a:pt x="859" y="356"/>
                    </a:lnTo>
                    <a:lnTo>
                      <a:pt x="859" y="340"/>
                    </a:lnTo>
                    <a:lnTo>
                      <a:pt x="816" y="324"/>
                    </a:lnTo>
                    <a:lnTo>
                      <a:pt x="816" y="274"/>
                    </a:lnTo>
                    <a:lnTo>
                      <a:pt x="833" y="257"/>
                    </a:lnTo>
                    <a:lnTo>
                      <a:pt x="833" y="232"/>
                    </a:lnTo>
                    <a:lnTo>
                      <a:pt x="851" y="232"/>
                    </a:lnTo>
                    <a:lnTo>
                      <a:pt x="851" y="141"/>
                    </a:lnTo>
                    <a:lnTo>
                      <a:pt x="816" y="117"/>
                    </a:lnTo>
                    <a:lnTo>
                      <a:pt x="816" y="83"/>
                    </a:lnTo>
                    <a:lnTo>
                      <a:pt x="745" y="83"/>
                    </a:lnTo>
                    <a:lnTo>
                      <a:pt x="702" y="74"/>
                    </a:lnTo>
                    <a:lnTo>
                      <a:pt x="605" y="0"/>
                    </a:lnTo>
                    <a:lnTo>
                      <a:pt x="500" y="0"/>
                    </a:lnTo>
                    <a:lnTo>
                      <a:pt x="395" y="58"/>
                    </a:lnTo>
                    <a:lnTo>
                      <a:pt x="333" y="99"/>
                    </a:lnTo>
                    <a:lnTo>
                      <a:pt x="298" y="157"/>
                    </a:lnTo>
                    <a:lnTo>
                      <a:pt x="298" y="198"/>
                    </a:lnTo>
                    <a:lnTo>
                      <a:pt x="288" y="223"/>
                    </a:lnTo>
                    <a:lnTo>
                      <a:pt x="254" y="223"/>
                    </a:lnTo>
                    <a:lnTo>
                      <a:pt x="245" y="248"/>
                    </a:lnTo>
                    <a:lnTo>
                      <a:pt x="157" y="281"/>
                    </a:lnTo>
                    <a:lnTo>
                      <a:pt x="157" y="324"/>
                    </a:lnTo>
                    <a:lnTo>
                      <a:pt x="52" y="389"/>
                    </a:lnTo>
                    <a:lnTo>
                      <a:pt x="52" y="405"/>
                    </a:lnTo>
                    <a:lnTo>
                      <a:pt x="8" y="423"/>
                    </a:lnTo>
                    <a:lnTo>
                      <a:pt x="0" y="439"/>
                    </a:lnTo>
                    <a:lnTo>
                      <a:pt x="8" y="456"/>
                    </a:lnTo>
                    <a:lnTo>
                      <a:pt x="96" y="513"/>
                    </a:lnTo>
                    <a:lnTo>
                      <a:pt x="105" y="547"/>
                    </a:lnTo>
                    <a:lnTo>
                      <a:pt x="193" y="638"/>
                    </a:lnTo>
                    <a:lnTo>
                      <a:pt x="210" y="638"/>
                    </a:lnTo>
                    <a:lnTo>
                      <a:pt x="245" y="638"/>
                    </a:lnTo>
                    <a:lnTo>
                      <a:pt x="281" y="646"/>
                    </a:lnTo>
                    <a:lnTo>
                      <a:pt x="281" y="704"/>
                    </a:lnTo>
                    <a:lnTo>
                      <a:pt x="324" y="704"/>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41" name="Freeform 37">
                <a:extLst>
                  <a:ext uri="{FF2B5EF4-FFF2-40B4-BE49-F238E27FC236}">
                    <a16:creationId xmlns:a16="http://schemas.microsoft.com/office/drawing/2014/main" id="{88F059C4-D31A-4B6B-99DA-A7896ACBDB82}"/>
                  </a:ext>
                </a:extLst>
              </p:cNvPr>
              <p:cNvSpPr>
                <a:spLocks/>
              </p:cNvSpPr>
              <p:nvPr/>
            </p:nvSpPr>
            <p:spPr bwMode="auto">
              <a:xfrm>
                <a:off x="2136775" y="2257425"/>
                <a:ext cx="1074738" cy="884238"/>
              </a:xfrm>
              <a:custGeom>
                <a:avLst/>
                <a:gdLst>
                  <a:gd name="T0" fmla="*/ 2147483646 w 706"/>
                  <a:gd name="T1" fmla="*/ 2147483646 h 582"/>
                  <a:gd name="T2" fmla="*/ 2147483646 w 706"/>
                  <a:gd name="T3" fmla="*/ 2147483646 h 582"/>
                  <a:gd name="T4" fmla="*/ 2147483646 w 706"/>
                  <a:gd name="T5" fmla="*/ 2147483646 h 582"/>
                  <a:gd name="T6" fmla="*/ 2147483646 w 706"/>
                  <a:gd name="T7" fmla="*/ 2147483646 h 582"/>
                  <a:gd name="T8" fmla="*/ 2147483646 w 706"/>
                  <a:gd name="T9" fmla="*/ 2147483646 h 582"/>
                  <a:gd name="T10" fmla="*/ 2147483646 w 706"/>
                  <a:gd name="T11" fmla="*/ 2147483646 h 582"/>
                  <a:gd name="T12" fmla="*/ 2147483646 w 706"/>
                  <a:gd name="T13" fmla="*/ 2147483646 h 582"/>
                  <a:gd name="T14" fmla="*/ 2147483646 w 706"/>
                  <a:gd name="T15" fmla="*/ 2147483646 h 582"/>
                  <a:gd name="T16" fmla="*/ 2147483646 w 706"/>
                  <a:gd name="T17" fmla="*/ 2147483646 h 582"/>
                  <a:gd name="T18" fmla="*/ 2147483646 w 706"/>
                  <a:gd name="T19" fmla="*/ 2147483646 h 582"/>
                  <a:gd name="T20" fmla="*/ 2147483646 w 706"/>
                  <a:gd name="T21" fmla="*/ 2147483646 h 582"/>
                  <a:gd name="T22" fmla="*/ 2147483646 w 706"/>
                  <a:gd name="T23" fmla="*/ 2147483646 h 582"/>
                  <a:gd name="T24" fmla="*/ 2147483646 w 706"/>
                  <a:gd name="T25" fmla="*/ 2147483646 h 582"/>
                  <a:gd name="T26" fmla="*/ 2147483646 w 706"/>
                  <a:gd name="T27" fmla="*/ 2147483646 h 582"/>
                  <a:gd name="T28" fmla="*/ 2147483646 w 706"/>
                  <a:gd name="T29" fmla="*/ 2147483646 h 582"/>
                  <a:gd name="T30" fmla="*/ 2147483646 w 706"/>
                  <a:gd name="T31" fmla="*/ 2147483646 h 582"/>
                  <a:gd name="T32" fmla="*/ 2147483646 w 706"/>
                  <a:gd name="T33" fmla="*/ 2147483646 h 582"/>
                  <a:gd name="T34" fmla="*/ 2147483646 w 706"/>
                  <a:gd name="T35" fmla="*/ 2147483646 h 582"/>
                  <a:gd name="T36" fmla="*/ 2147483646 w 706"/>
                  <a:gd name="T37" fmla="*/ 0 h 582"/>
                  <a:gd name="T38" fmla="*/ 0 w 706"/>
                  <a:gd name="T39" fmla="*/ 0 h 582"/>
                  <a:gd name="T40" fmla="*/ 0 w 706"/>
                  <a:gd name="T41" fmla="*/ 2147483646 h 582"/>
                  <a:gd name="T42" fmla="*/ 0 w 706"/>
                  <a:gd name="T43" fmla="*/ 2147483646 h 582"/>
                  <a:gd name="T44" fmla="*/ 2147483646 w 706"/>
                  <a:gd name="T45" fmla="*/ 2147483646 h 582"/>
                  <a:gd name="T46" fmla="*/ 2147483646 w 706"/>
                  <a:gd name="T47" fmla="*/ 2147483646 h 582"/>
                  <a:gd name="T48" fmla="*/ 2147483646 w 706"/>
                  <a:gd name="T49" fmla="*/ 2147483646 h 582"/>
                  <a:gd name="T50" fmla="*/ 2147483646 w 706"/>
                  <a:gd name="T51" fmla="*/ 2147483646 h 582"/>
                  <a:gd name="T52" fmla="*/ 2147483646 w 706"/>
                  <a:gd name="T53" fmla="*/ 2147483646 h 582"/>
                  <a:gd name="T54" fmla="*/ 2147483646 w 706"/>
                  <a:gd name="T55" fmla="*/ 2147483646 h 582"/>
                  <a:gd name="T56" fmla="*/ 2147483646 w 706"/>
                  <a:gd name="T57" fmla="*/ 2147483646 h 5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6" h="582">
                    <a:moveTo>
                      <a:pt x="361" y="581"/>
                    </a:moveTo>
                    <a:lnTo>
                      <a:pt x="466" y="515"/>
                    </a:lnTo>
                    <a:lnTo>
                      <a:pt x="466" y="473"/>
                    </a:lnTo>
                    <a:lnTo>
                      <a:pt x="555" y="439"/>
                    </a:lnTo>
                    <a:lnTo>
                      <a:pt x="564" y="415"/>
                    </a:lnTo>
                    <a:lnTo>
                      <a:pt x="598" y="415"/>
                    </a:lnTo>
                    <a:lnTo>
                      <a:pt x="607" y="390"/>
                    </a:lnTo>
                    <a:lnTo>
                      <a:pt x="607" y="349"/>
                    </a:lnTo>
                    <a:lnTo>
                      <a:pt x="643" y="291"/>
                    </a:lnTo>
                    <a:lnTo>
                      <a:pt x="705" y="250"/>
                    </a:lnTo>
                    <a:lnTo>
                      <a:pt x="705" y="191"/>
                    </a:lnTo>
                    <a:lnTo>
                      <a:pt x="696" y="158"/>
                    </a:lnTo>
                    <a:lnTo>
                      <a:pt x="660" y="158"/>
                    </a:lnTo>
                    <a:lnTo>
                      <a:pt x="652" y="124"/>
                    </a:lnTo>
                    <a:lnTo>
                      <a:pt x="564" y="124"/>
                    </a:lnTo>
                    <a:lnTo>
                      <a:pt x="564" y="83"/>
                    </a:lnTo>
                    <a:lnTo>
                      <a:pt x="545" y="67"/>
                    </a:lnTo>
                    <a:lnTo>
                      <a:pt x="538" y="50"/>
                    </a:lnTo>
                    <a:lnTo>
                      <a:pt x="476" y="0"/>
                    </a:lnTo>
                    <a:lnTo>
                      <a:pt x="0" y="0"/>
                    </a:lnTo>
                    <a:lnTo>
                      <a:pt x="0" y="83"/>
                    </a:lnTo>
                    <a:lnTo>
                      <a:pt x="0" y="142"/>
                    </a:lnTo>
                    <a:lnTo>
                      <a:pt x="105" y="142"/>
                    </a:lnTo>
                    <a:lnTo>
                      <a:pt x="105" y="365"/>
                    </a:lnTo>
                    <a:lnTo>
                      <a:pt x="220" y="365"/>
                    </a:lnTo>
                    <a:lnTo>
                      <a:pt x="220" y="466"/>
                    </a:lnTo>
                    <a:lnTo>
                      <a:pt x="316" y="490"/>
                    </a:lnTo>
                    <a:lnTo>
                      <a:pt x="316" y="581"/>
                    </a:lnTo>
                    <a:lnTo>
                      <a:pt x="361" y="581"/>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2" name="Freeform 38">
                <a:extLst>
                  <a:ext uri="{FF2B5EF4-FFF2-40B4-BE49-F238E27FC236}">
                    <a16:creationId xmlns:a16="http://schemas.microsoft.com/office/drawing/2014/main" id="{81398217-9EB5-4567-8825-1E5A6EC884C3}"/>
                  </a:ext>
                </a:extLst>
              </p:cNvPr>
              <p:cNvSpPr>
                <a:spLocks/>
              </p:cNvSpPr>
              <p:nvPr/>
            </p:nvSpPr>
            <p:spPr bwMode="auto">
              <a:xfrm>
                <a:off x="1641475" y="2384425"/>
                <a:ext cx="831850" cy="719138"/>
              </a:xfrm>
              <a:custGeom>
                <a:avLst/>
                <a:gdLst>
                  <a:gd name="T0" fmla="*/ 2147483646 w 546"/>
                  <a:gd name="T1" fmla="*/ 2147483646 h 473"/>
                  <a:gd name="T2" fmla="*/ 2147483646 w 546"/>
                  <a:gd name="T3" fmla="*/ 2147483646 h 473"/>
                  <a:gd name="T4" fmla="*/ 2147483646 w 546"/>
                  <a:gd name="T5" fmla="*/ 2147483646 h 473"/>
                  <a:gd name="T6" fmla="*/ 2147483646 w 546"/>
                  <a:gd name="T7" fmla="*/ 2147483646 h 473"/>
                  <a:gd name="T8" fmla="*/ 2147483646 w 546"/>
                  <a:gd name="T9" fmla="*/ 2147483646 h 473"/>
                  <a:gd name="T10" fmla="*/ 2147483646 w 546"/>
                  <a:gd name="T11" fmla="*/ 0 h 473"/>
                  <a:gd name="T12" fmla="*/ 0 w 546"/>
                  <a:gd name="T13" fmla="*/ 0 h 473"/>
                  <a:gd name="T14" fmla="*/ 0 w 546"/>
                  <a:gd name="T15" fmla="*/ 2147483646 h 473"/>
                  <a:gd name="T16" fmla="*/ 2147483646 w 546"/>
                  <a:gd name="T17" fmla="*/ 2147483646 h 473"/>
                  <a:gd name="T18" fmla="*/ 2147483646 w 546"/>
                  <a:gd name="T19" fmla="*/ 2147483646 h 473"/>
                  <a:gd name="T20" fmla="*/ 2147483646 w 546"/>
                  <a:gd name="T21" fmla="*/ 2147483646 h 473"/>
                  <a:gd name="T22" fmla="*/ 2147483646 w 546"/>
                  <a:gd name="T23" fmla="*/ 2147483646 h 473"/>
                  <a:gd name="T24" fmla="*/ 2147483646 w 546"/>
                  <a:gd name="T25" fmla="*/ 2147483646 h 473"/>
                  <a:gd name="T26" fmla="*/ 2147483646 w 546"/>
                  <a:gd name="T27" fmla="*/ 2147483646 h 4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6" h="473">
                    <a:moveTo>
                      <a:pt x="545" y="382"/>
                    </a:moveTo>
                    <a:lnTo>
                      <a:pt x="545" y="281"/>
                    </a:lnTo>
                    <a:lnTo>
                      <a:pt x="431" y="281"/>
                    </a:lnTo>
                    <a:lnTo>
                      <a:pt x="431" y="58"/>
                    </a:lnTo>
                    <a:lnTo>
                      <a:pt x="326" y="58"/>
                    </a:lnTo>
                    <a:lnTo>
                      <a:pt x="326" y="0"/>
                    </a:lnTo>
                    <a:lnTo>
                      <a:pt x="0" y="0"/>
                    </a:lnTo>
                    <a:lnTo>
                      <a:pt x="0" y="472"/>
                    </a:lnTo>
                    <a:lnTo>
                      <a:pt x="105" y="472"/>
                    </a:lnTo>
                    <a:lnTo>
                      <a:pt x="281" y="472"/>
                    </a:lnTo>
                    <a:lnTo>
                      <a:pt x="281" y="422"/>
                    </a:lnTo>
                    <a:lnTo>
                      <a:pt x="326" y="422"/>
                    </a:lnTo>
                    <a:lnTo>
                      <a:pt x="326" y="382"/>
                    </a:lnTo>
                    <a:lnTo>
                      <a:pt x="545" y="382"/>
                    </a:lnTo>
                  </a:path>
                </a:pathLst>
              </a:custGeom>
              <a:solidFill>
                <a:srgbClr val="FFCCFF">
                  <a:alpha val="70195"/>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43" name="Freeform 39">
                <a:extLst>
                  <a:ext uri="{FF2B5EF4-FFF2-40B4-BE49-F238E27FC236}">
                    <a16:creationId xmlns:a16="http://schemas.microsoft.com/office/drawing/2014/main" id="{9DC84951-18F9-491E-9C0E-5FDE3C4B7454}"/>
                  </a:ext>
                </a:extLst>
              </p:cNvPr>
              <p:cNvSpPr>
                <a:spLocks/>
              </p:cNvSpPr>
              <p:nvPr/>
            </p:nvSpPr>
            <p:spPr bwMode="auto">
              <a:xfrm>
                <a:off x="1092200" y="2143125"/>
                <a:ext cx="549275" cy="960438"/>
              </a:xfrm>
              <a:custGeom>
                <a:avLst/>
                <a:gdLst>
                  <a:gd name="T0" fmla="*/ 2147483646 w 361"/>
                  <a:gd name="T1" fmla="*/ 2147483646 h 632"/>
                  <a:gd name="T2" fmla="*/ 2147483646 w 361"/>
                  <a:gd name="T3" fmla="*/ 2147483646 h 632"/>
                  <a:gd name="T4" fmla="*/ 2147483646 w 361"/>
                  <a:gd name="T5" fmla="*/ 2147483646 h 632"/>
                  <a:gd name="T6" fmla="*/ 2147483646 w 361"/>
                  <a:gd name="T7" fmla="*/ 2147483646 h 632"/>
                  <a:gd name="T8" fmla="*/ 2147483646 w 361"/>
                  <a:gd name="T9" fmla="*/ 0 h 632"/>
                  <a:gd name="T10" fmla="*/ 2147483646 w 361"/>
                  <a:gd name="T11" fmla="*/ 0 h 632"/>
                  <a:gd name="T12" fmla="*/ 0 w 361"/>
                  <a:gd name="T13" fmla="*/ 2147483646 h 632"/>
                  <a:gd name="T14" fmla="*/ 2147483646 w 361"/>
                  <a:gd name="T15" fmla="*/ 2147483646 h 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1" h="632">
                    <a:moveTo>
                      <a:pt x="360" y="631"/>
                    </a:moveTo>
                    <a:lnTo>
                      <a:pt x="360" y="158"/>
                    </a:lnTo>
                    <a:lnTo>
                      <a:pt x="360" y="34"/>
                    </a:lnTo>
                    <a:lnTo>
                      <a:pt x="317" y="34"/>
                    </a:lnTo>
                    <a:lnTo>
                      <a:pt x="317" y="0"/>
                    </a:lnTo>
                    <a:lnTo>
                      <a:pt x="79" y="0"/>
                    </a:lnTo>
                    <a:lnTo>
                      <a:pt x="0" y="631"/>
                    </a:lnTo>
                    <a:lnTo>
                      <a:pt x="360" y="631"/>
                    </a:lnTo>
                  </a:path>
                </a:pathLst>
              </a:custGeom>
              <a:solidFill>
                <a:srgbClr val="FFCCFF">
                  <a:alpha val="7019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4" name="Freeform 40">
                <a:extLst>
                  <a:ext uri="{FF2B5EF4-FFF2-40B4-BE49-F238E27FC236}">
                    <a16:creationId xmlns:a16="http://schemas.microsoft.com/office/drawing/2014/main" id="{188823EB-5EA4-48F1-A7AC-22CC4EDD3192}"/>
                  </a:ext>
                </a:extLst>
              </p:cNvPr>
              <p:cNvSpPr>
                <a:spLocks/>
              </p:cNvSpPr>
              <p:nvPr/>
            </p:nvSpPr>
            <p:spPr bwMode="auto">
              <a:xfrm>
                <a:off x="1214438" y="1679575"/>
                <a:ext cx="923925" cy="706438"/>
              </a:xfrm>
              <a:custGeom>
                <a:avLst/>
                <a:gdLst>
                  <a:gd name="T0" fmla="*/ 0 w 607"/>
                  <a:gd name="T1" fmla="*/ 2147483646 h 464"/>
                  <a:gd name="T2" fmla="*/ 2147483646 w 607"/>
                  <a:gd name="T3" fmla="*/ 2147483646 h 464"/>
                  <a:gd name="T4" fmla="*/ 2147483646 w 607"/>
                  <a:gd name="T5" fmla="*/ 2147483646 h 464"/>
                  <a:gd name="T6" fmla="*/ 2147483646 w 607"/>
                  <a:gd name="T7" fmla="*/ 2147483646 h 464"/>
                  <a:gd name="T8" fmla="*/ 2147483646 w 607"/>
                  <a:gd name="T9" fmla="*/ 2147483646 h 464"/>
                  <a:gd name="T10" fmla="*/ 2147483646 w 607"/>
                  <a:gd name="T11" fmla="*/ 2147483646 h 464"/>
                  <a:gd name="T12" fmla="*/ 2147483646 w 607"/>
                  <a:gd name="T13" fmla="*/ 2147483646 h 464"/>
                  <a:gd name="T14" fmla="*/ 2147483646 w 607"/>
                  <a:gd name="T15" fmla="*/ 2147483646 h 464"/>
                  <a:gd name="T16" fmla="*/ 2147483646 w 607"/>
                  <a:gd name="T17" fmla="*/ 0 h 464"/>
                  <a:gd name="T18" fmla="*/ 0 w 607"/>
                  <a:gd name="T19" fmla="*/ 2147483646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7" h="464">
                    <a:moveTo>
                      <a:pt x="0" y="306"/>
                    </a:moveTo>
                    <a:lnTo>
                      <a:pt x="237" y="306"/>
                    </a:lnTo>
                    <a:lnTo>
                      <a:pt x="237" y="339"/>
                    </a:lnTo>
                    <a:lnTo>
                      <a:pt x="281" y="339"/>
                    </a:lnTo>
                    <a:lnTo>
                      <a:pt x="281" y="463"/>
                    </a:lnTo>
                    <a:lnTo>
                      <a:pt x="606" y="463"/>
                    </a:lnTo>
                    <a:lnTo>
                      <a:pt x="606" y="380"/>
                    </a:lnTo>
                    <a:lnTo>
                      <a:pt x="606" y="16"/>
                    </a:lnTo>
                    <a:lnTo>
                      <a:pt x="35" y="0"/>
                    </a:lnTo>
                    <a:lnTo>
                      <a:pt x="0" y="306"/>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45" name="Freeform 41">
                <a:extLst>
                  <a:ext uri="{FF2B5EF4-FFF2-40B4-BE49-F238E27FC236}">
                    <a16:creationId xmlns:a16="http://schemas.microsoft.com/office/drawing/2014/main" id="{91E78BB9-0B9B-4297-B89E-99D78666B7CD}"/>
                  </a:ext>
                </a:extLst>
              </p:cNvPr>
              <p:cNvSpPr>
                <a:spLocks/>
              </p:cNvSpPr>
              <p:nvPr/>
            </p:nvSpPr>
            <p:spPr bwMode="auto">
              <a:xfrm>
                <a:off x="2862263" y="1692275"/>
                <a:ext cx="1146175" cy="806450"/>
              </a:xfrm>
              <a:custGeom>
                <a:avLst/>
                <a:gdLst>
                  <a:gd name="T0" fmla="*/ 0 w 753"/>
                  <a:gd name="T1" fmla="*/ 2147483646 h 531"/>
                  <a:gd name="T2" fmla="*/ 2147483646 w 753"/>
                  <a:gd name="T3" fmla="*/ 2147483646 h 531"/>
                  <a:gd name="T4" fmla="*/ 2147483646 w 753"/>
                  <a:gd name="T5" fmla="*/ 2147483646 h 531"/>
                  <a:gd name="T6" fmla="*/ 2147483646 w 753"/>
                  <a:gd name="T7" fmla="*/ 2147483646 h 531"/>
                  <a:gd name="T8" fmla="*/ 2147483646 w 753"/>
                  <a:gd name="T9" fmla="*/ 2147483646 h 531"/>
                  <a:gd name="T10" fmla="*/ 2147483646 w 753"/>
                  <a:gd name="T11" fmla="*/ 2147483646 h 531"/>
                  <a:gd name="T12" fmla="*/ 2147483646 w 753"/>
                  <a:gd name="T13" fmla="*/ 2147483646 h 531"/>
                  <a:gd name="T14" fmla="*/ 2147483646 w 753"/>
                  <a:gd name="T15" fmla="*/ 2147483646 h 531"/>
                  <a:gd name="T16" fmla="*/ 2147483646 w 753"/>
                  <a:gd name="T17" fmla="*/ 2147483646 h 531"/>
                  <a:gd name="T18" fmla="*/ 2147483646 w 753"/>
                  <a:gd name="T19" fmla="*/ 2147483646 h 531"/>
                  <a:gd name="T20" fmla="*/ 2147483646 w 753"/>
                  <a:gd name="T21" fmla="*/ 2147483646 h 531"/>
                  <a:gd name="T22" fmla="*/ 2147483646 w 753"/>
                  <a:gd name="T23" fmla="*/ 2147483646 h 531"/>
                  <a:gd name="T24" fmla="*/ 2147483646 w 753"/>
                  <a:gd name="T25" fmla="*/ 2147483646 h 531"/>
                  <a:gd name="T26" fmla="*/ 2147483646 w 753"/>
                  <a:gd name="T27" fmla="*/ 2147483646 h 531"/>
                  <a:gd name="T28" fmla="*/ 2147483646 w 753"/>
                  <a:gd name="T29" fmla="*/ 2147483646 h 531"/>
                  <a:gd name="T30" fmla="*/ 2147483646 w 753"/>
                  <a:gd name="T31" fmla="*/ 2147483646 h 531"/>
                  <a:gd name="T32" fmla="*/ 2147483646 w 753"/>
                  <a:gd name="T33" fmla="*/ 2147483646 h 531"/>
                  <a:gd name="T34" fmla="*/ 2147483646 w 753"/>
                  <a:gd name="T35" fmla="*/ 2147483646 h 531"/>
                  <a:gd name="T36" fmla="*/ 2147483646 w 753"/>
                  <a:gd name="T37" fmla="*/ 2147483646 h 531"/>
                  <a:gd name="T38" fmla="*/ 2147483646 w 753"/>
                  <a:gd name="T39" fmla="*/ 2147483646 h 531"/>
                  <a:gd name="T40" fmla="*/ 2147483646 w 753"/>
                  <a:gd name="T41" fmla="*/ 2147483646 h 531"/>
                  <a:gd name="T42" fmla="*/ 2147483646 w 753"/>
                  <a:gd name="T43" fmla="*/ 2147483646 h 531"/>
                  <a:gd name="T44" fmla="*/ 2147483646 w 753"/>
                  <a:gd name="T45" fmla="*/ 2147483646 h 531"/>
                  <a:gd name="T46" fmla="*/ 2147483646 w 753"/>
                  <a:gd name="T47" fmla="*/ 2147483646 h 531"/>
                  <a:gd name="T48" fmla="*/ 2147483646 w 753"/>
                  <a:gd name="T49" fmla="*/ 2147483646 h 531"/>
                  <a:gd name="T50" fmla="*/ 2147483646 w 753"/>
                  <a:gd name="T51" fmla="*/ 2147483646 h 531"/>
                  <a:gd name="T52" fmla="*/ 2147483646 w 753"/>
                  <a:gd name="T53" fmla="*/ 0 h 531"/>
                  <a:gd name="T54" fmla="*/ 2147483646 w 753"/>
                  <a:gd name="T55" fmla="*/ 2147483646 h 531"/>
                  <a:gd name="T56" fmla="*/ 2147483646 w 753"/>
                  <a:gd name="T57" fmla="*/ 2147483646 h 531"/>
                  <a:gd name="T58" fmla="*/ 2147483646 w 753"/>
                  <a:gd name="T59" fmla="*/ 2147483646 h 531"/>
                  <a:gd name="T60" fmla="*/ 2147483646 w 753"/>
                  <a:gd name="T61" fmla="*/ 2147483646 h 531"/>
                  <a:gd name="T62" fmla="*/ 0 w 753"/>
                  <a:gd name="T63" fmla="*/ 2147483646 h 5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3" h="531">
                    <a:moveTo>
                      <a:pt x="0" y="373"/>
                    </a:moveTo>
                    <a:lnTo>
                      <a:pt x="62" y="422"/>
                    </a:lnTo>
                    <a:lnTo>
                      <a:pt x="69" y="440"/>
                    </a:lnTo>
                    <a:lnTo>
                      <a:pt x="88" y="456"/>
                    </a:lnTo>
                    <a:lnTo>
                      <a:pt x="88" y="497"/>
                    </a:lnTo>
                    <a:lnTo>
                      <a:pt x="175" y="497"/>
                    </a:lnTo>
                    <a:lnTo>
                      <a:pt x="183" y="530"/>
                    </a:lnTo>
                    <a:lnTo>
                      <a:pt x="218" y="530"/>
                    </a:lnTo>
                    <a:lnTo>
                      <a:pt x="254" y="530"/>
                    </a:lnTo>
                    <a:lnTo>
                      <a:pt x="254" y="489"/>
                    </a:lnTo>
                    <a:lnTo>
                      <a:pt x="341" y="431"/>
                    </a:lnTo>
                    <a:lnTo>
                      <a:pt x="375" y="440"/>
                    </a:lnTo>
                    <a:lnTo>
                      <a:pt x="498" y="323"/>
                    </a:lnTo>
                    <a:lnTo>
                      <a:pt x="498" y="290"/>
                    </a:lnTo>
                    <a:lnTo>
                      <a:pt x="534" y="258"/>
                    </a:lnTo>
                    <a:lnTo>
                      <a:pt x="543" y="265"/>
                    </a:lnTo>
                    <a:lnTo>
                      <a:pt x="586" y="240"/>
                    </a:lnTo>
                    <a:lnTo>
                      <a:pt x="603" y="240"/>
                    </a:lnTo>
                    <a:lnTo>
                      <a:pt x="690" y="125"/>
                    </a:lnTo>
                    <a:lnTo>
                      <a:pt x="690" y="83"/>
                    </a:lnTo>
                    <a:lnTo>
                      <a:pt x="726" y="76"/>
                    </a:lnTo>
                    <a:lnTo>
                      <a:pt x="752" y="76"/>
                    </a:lnTo>
                    <a:lnTo>
                      <a:pt x="735" y="25"/>
                    </a:lnTo>
                    <a:lnTo>
                      <a:pt x="709" y="25"/>
                    </a:lnTo>
                    <a:lnTo>
                      <a:pt x="709" y="9"/>
                    </a:lnTo>
                    <a:lnTo>
                      <a:pt x="631" y="9"/>
                    </a:lnTo>
                    <a:lnTo>
                      <a:pt x="88" y="0"/>
                    </a:lnTo>
                    <a:lnTo>
                      <a:pt x="88" y="17"/>
                    </a:lnTo>
                    <a:lnTo>
                      <a:pt x="88" y="315"/>
                    </a:lnTo>
                    <a:lnTo>
                      <a:pt x="62" y="348"/>
                    </a:lnTo>
                    <a:lnTo>
                      <a:pt x="17" y="348"/>
                    </a:lnTo>
                    <a:lnTo>
                      <a:pt x="0" y="373"/>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6" name="Freeform 42">
                <a:extLst>
                  <a:ext uri="{FF2B5EF4-FFF2-40B4-BE49-F238E27FC236}">
                    <a16:creationId xmlns:a16="http://schemas.microsoft.com/office/drawing/2014/main" id="{DA2EA6EE-63FD-4D10-B5D5-CD28C9062E5D}"/>
                  </a:ext>
                </a:extLst>
              </p:cNvPr>
              <p:cNvSpPr>
                <a:spLocks/>
              </p:cNvSpPr>
              <p:nvPr/>
            </p:nvSpPr>
            <p:spPr bwMode="auto">
              <a:xfrm>
                <a:off x="4168775" y="1890713"/>
                <a:ext cx="1008063" cy="773112"/>
              </a:xfrm>
              <a:custGeom>
                <a:avLst/>
                <a:gdLst>
                  <a:gd name="T0" fmla="*/ 2147483646 w 662"/>
                  <a:gd name="T1" fmla="*/ 2147483646 h 508"/>
                  <a:gd name="T2" fmla="*/ 2147483646 w 662"/>
                  <a:gd name="T3" fmla="*/ 2147483646 h 508"/>
                  <a:gd name="T4" fmla="*/ 2147483646 w 662"/>
                  <a:gd name="T5" fmla="*/ 2147483646 h 508"/>
                  <a:gd name="T6" fmla="*/ 2147483646 w 662"/>
                  <a:gd name="T7" fmla="*/ 2147483646 h 508"/>
                  <a:gd name="T8" fmla="*/ 2147483646 w 662"/>
                  <a:gd name="T9" fmla="*/ 2147483646 h 508"/>
                  <a:gd name="T10" fmla="*/ 2147483646 w 662"/>
                  <a:gd name="T11" fmla="*/ 0 h 508"/>
                  <a:gd name="T12" fmla="*/ 2147483646 w 662"/>
                  <a:gd name="T13" fmla="*/ 0 h 508"/>
                  <a:gd name="T14" fmla="*/ 2147483646 w 662"/>
                  <a:gd name="T15" fmla="*/ 2147483646 h 508"/>
                  <a:gd name="T16" fmla="*/ 2147483646 w 662"/>
                  <a:gd name="T17" fmla="*/ 2147483646 h 508"/>
                  <a:gd name="T18" fmla="*/ 2147483646 w 662"/>
                  <a:gd name="T19" fmla="*/ 2147483646 h 508"/>
                  <a:gd name="T20" fmla="*/ 2147483646 w 662"/>
                  <a:gd name="T21" fmla="*/ 2147483646 h 508"/>
                  <a:gd name="T22" fmla="*/ 0 w 662"/>
                  <a:gd name="T23" fmla="*/ 2147483646 h 508"/>
                  <a:gd name="T24" fmla="*/ 2147483646 w 662"/>
                  <a:gd name="T25" fmla="*/ 2147483646 h 508"/>
                  <a:gd name="T26" fmla="*/ 2147483646 w 662"/>
                  <a:gd name="T27" fmla="*/ 2147483646 h 508"/>
                  <a:gd name="T28" fmla="*/ 2147483646 w 662"/>
                  <a:gd name="T29" fmla="*/ 2147483646 h 508"/>
                  <a:gd name="T30" fmla="*/ 2147483646 w 662"/>
                  <a:gd name="T31" fmla="*/ 2147483646 h 508"/>
                  <a:gd name="T32" fmla="*/ 2147483646 w 662"/>
                  <a:gd name="T33" fmla="*/ 2147483646 h 508"/>
                  <a:gd name="T34" fmla="*/ 2147483646 w 662"/>
                  <a:gd name="T35" fmla="*/ 2147483646 h 508"/>
                  <a:gd name="T36" fmla="*/ 2147483646 w 662"/>
                  <a:gd name="T37" fmla="*/ 2147483646 h 508"/>
                  <a:gd name="T38" fmla="*/ 2147483646 w 662"/>
                  <a:gd name="T39" fmla="*/ 2147483646 h 508"/>
                  <a:gd name="T40" fmla="*/ 2147483646 w 662"/>
                  <a:gd name="T41" fmla="*/ 2147483646 h 508"/>
                  <a:gd name="T42" fmla="*/ 2147483646 w 662"/>
                  <a:gd name="T43" fmla="*/ 2147483646 h 508"/>
                  <a:gd name="T44" fmla="*/ 2147483646 w 662"/>
                  <a:gd name="T45" fmla="*/ 2147483646 h 508"/>
                  <a:gd name="T46" fmla="*/ 2147483646 w 662"/>
                  <a:gd name="T47" fmla="*/ 2147483646 h 508"/>
                  <a:gd name="T48" fmla="*/ 2147483646 w 662"/>
                  <a:gd name="T49" fmla="*/ 2147483646 h 508"/>
                  <a:gd name="T50" fmla="*/ 2147483646 w 662"/>
                  <a:gd name="T51" fmla="*/ 2147483646 h 508"/>
                  <a:gd name="T52" fmla="*/ 2147483646 w 662"/>
                  <a:gd name="T53" fmla="*/ 2147483646 h 508"/>
                  <a:gd name="T54" fmla="*/ 2147483646 w 662"/>
                  <a:gd name="T55" fmla="*/ 2147483646 h 508"/>
                  <a:gd name="T56" fmla="*/ 2147483646 w 662"/>
                  <a:gd name="T57" fmla="*/ 2147483646 h 508"/>
                  <a:gd name="T58" fmla="*/ 2147483646 w 662"/>
                  <a:gd name="T59" fmla="*/ 2147483646 h 508"/>
                  <a:gd name="T60" fmla="*/ 2147483646 w 662"/>
                  <a:gd name="T61" fmla="*/ 2147483646 h 508"/>
                  <a:gd name="T62" fmla="*/ 2147483646 w 662"/>
                  <a:gd name="T63" fmla="*/ 2147483646 h 5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2" h="508">
                    <a:moveTo>
                      <a:pt x="661" y="283"/>
                    </a:moveTo>
                    <a:lnTo>
                      <a:pt x="644" y="241"/>
                    </a:lnTo>
                    <a:lnTo>
                      <a:pt x="608" y="167"/>
                    </a:lnTo>
                    <a:lnTo>
                      <a:pt x="591" y="83"/>
                    </a:lnTo>
                    <a:lnTo>
                      <a:pt x="539" y="108"/>
                    </a:lnTo>
                    <a:lnTo>
                      <a:pt x="539" y="0"/>
                    </a:lnTo>
                    <a:lnTo>
                      <a:pt x="274" y="0"/>
                    </a:lnTo>
                    <a:lnTo>
                      <a:pt x="150" y="42"/>
                    </a:lnTo>
                    <a:lnTo>
                      <a:pt x="45" y="126"/>
                    </a:lnTo>
                    <a:lnTo>
                      <a:pt x="28" y="142"/>
                    </a:lnTo>
                    <a:lnTo>
                      <a:pt x="28" y="259"/>
                    </a:lnTo>
                    <a:lnTo>
                      <a:pt x="0" y="308"/>
                    </a:lnTo>
                    <a:lnTo>
                      <a:pt x="19" y="316"/>
                    </a:lnTo>
                    <a:lnTo>
                      <a:pt x="28" y="316"/>
                    </a:lnTo>
                    <a:lnTo>
                      <a:pt x="62" y="275"/>
                    </a:lnTo>
                    <a:lnTo>
                      <a:pt x="88" y="275"/>
                    </a:lnTo>
                    <a:lnTo>
                      <a:pt x="142" y="250"/>
                    </a:lnTo>
                    <a:lnTo>
                      <a:pt x="195" y="275"/>
                    </a:lnTo>
                    <a:lnTo>
                      <a:pt x="195" y="283"/>
                    </a:lnTo>
                    <a:lnTo>
                      <a:pt x="274" y="399"/>
                    </a:lnTo>
                    <a:lnTo>
                      <a:pt x="300" y="416"/>
                    </a:lnTo>
                    <a:lnTo>
                      <a:pt x="300" y="449"/>
                    </a:lnTo>
                    <a:lnTo>
                      <a:pt x="327" y="507"/>
                    </a:lnTo>
                    <a:lnTo>
                      <a:pt x="327" y="432"/>
                    </a:lnTo>
                    <a:lnTo>
                      <a:pt x="370" y="399"/>
                    </a:lnTo>
                    <a:lnTo>
                      <a:pt x="424" y="333"/>
                    </a:lnTo>
                    <a:lnTo>
                      <a:pt x="441" y="349"/>
                    </a:lnTo>
                    <a:lnTo>
                      <a:pt x="494" y="349"/>
                    </a:lnTo>
                    <a:lnTo>
                      <a:pt x="494" y="300"/>
                    </a:lnTo>
                    <a:lnTo>
                      <a:pt x="573" y="300"/>
                    </a:lnTo>
                    <a:lnTo>
                      <a:pt x="653" y="324"/>
                    </a:lnTo>
                    <a:lnTo>
                      <a:pt x="661" y="283"/>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7" name="Freeform 43">
                <a:extLst>
                  <a:ext uri="{FF2B5EF4-FFF2-40B4-BE49-F238E27FC236}">
                    <a16:creationId xmlns:a16="http://schemas.microsoft.com/office/drawing/2014/main" id="{E4891AA7-1223-45B1-9D4B-53EF8AAE5863}"/>
                  </a:ext>
                </a:extLst>
              </p:cNvPr>
              <p:cNvSpPr>
                <a:spLocks/>
              </p:cNvSpPr>
              <p:nvPr/>
            </p:nvSpPr>
            <p:spPr bwMode="auto">
              <a:xfrm>
                <a:off x="3810000" y="1328738"/>
                <a:ext cx="801688" cy="757237"/>
              </a:xfrm>
              <a:custGeom>
                <a:avLst/>
                <a:gdLst>
                  <a:gd name="T0" fmla="*/ 2147483646 w 526"/>
                  <a:gd name="T1" fmla="*/ 2147483646 h 497"/>
                  <a:gd name="T2" fmla="*/ 2147483646 w 526"/>
                  <a:gd name="T3" fmla="*/ 2147483646 h 497"/>
                  <a:gd name="T4" fmla="*/ 2147483646 w 526"/>
                  <a:gd name="T5" fmla="*/ 2147483646 h 497"/>
                  <a:gd name="T6" fmla="*/ 2147483646 w 526"/>
                  <a:gd name="T7" fmla="*/ 2147483646 h 497"/>
                  <a:gd name="T8" fmla="*/ 2147483646 w 526"/>
                  <a:gd name="T9" fmla="*/ 2147483646 h 497"/>
                  <a:gd name="T10" fmla="*/ 2147483646 w 526"/>
                  <a:gd name="T11" fmla="*/ 2147483646 h 497"/>
                  <a:gd name="T12" fmla="*/ 2147483646 w 526"/>
                  <a:gd name="T13" fmla="*/ 2147483646 h 497"/>
                  <a:gd name="T14" fmla="*/ 2147483646 w 526"/>
                  <a:gd name="T15" fmla="*/ 2147483646 h 497"/>
                  <a:gd name="T16" fmla="*/ 2147483646 w 526"/>
                  <a:gd name="T17" fmla="*/ 2147483646 h 497"/>
                  <a:gd name="T18" fmla="*/ 2147483646 w 526"/>
                  <a:gd name="T19" fmla="*/ 2147483646 h 497"/>
                  <a:gd name="T20" fmla="*/ 2147483646 w 526"/>
                  <a:gd name="T21" fmla="*/ 2147483646 h 497"/>
                  <a:gd name="T22" fmla="*/ 2147483646 w 526"/>
                  <a:gd name="T23" fmla="*/ 2147483646 h 497"/>
                  <a:gd name="T24" fmla="*/ 2147483646 w 526"/>
                  <a:gd name="T25" fmla="*/ 2147483646 h 497"/>
                  <a:gd name="T26" fmla="*/ 2147483646 w 526"/>
                  <a:gd name="T27" fmla="*/ 2147483646 h 497"/>
                  <a:gd name="T28" fmla="*/ 2147483646 w 526"/>
                  <a:gd name="T29" fmla="*/ 2147483646 h 497"/>
                  <a:gd name="T30" fmla="*/ 2147483646 w 526"/>
                  <a:gd name="T31" fmla="*/ 2147483646 h 497"/>
                  <a:gd name="T32" fmla="*/ 2147483646 w 526"/>
                  <a:gd name="T33" fmla="*/ 2147483646 h 497"/>
                  <a:gd name="T34" fmla="*/ 2147483646 w 526"/>
                  <a:gd name="T35" fmla="*/ 2147483646 h 497"/>
                  <a:gd name="T36" fmla="*/ 2147483646 w 526"/>
                  <a:gd name="T37" fmla="*/ 2147483646 h 497"/>
                  <a:gd name="T38" fmla="*/ 2147483646 w 526"/>
                  <a:gd name="T39" fmla="*/ 2147483646 h 497"/>
                  <a:gd name="T40" fmla="*/ 2147483646 w 526"/>
                  <a:gd name="T41" fmla="*/ 2147483646 h 497"/>
                  <a:gd name="T42" fmla="*/ 2147483646 w 526"/>
                  <a:gd name="T43" fmla="*/ 2147483646 h 497"/>
                  <a:gd name="T44" fmla="*/ 2147483646 w 526"/>
                  <a:gd name="T45" fmla="*/ 2147483646 h 497"/>
                  <a:gd name="T46" fmla="*/ 2147483646 w 526"/>
                  <a:gd name="T47" fmla="*/ 2147483646 h 497"/>
                  <a:gd name="T48" fmla="*/ 2147483646 w 526"/>
                  <a:gd name="T49" fmla="*/ 2147483646 h 497"/>
                  <a:gd name="T50" fmla="*/ 2147483646 w 526"/>
                  <a:gd name="T51" fmla="*/ 2147483646 h 497"/>
                  <a:gd name="T52" fmla="*/ 2147483646 w 526"/>
                  <a:gd name="T53" fmla="*/ 2147483646 h 497"/>
                  <a:gd name="T54" fmla="*/ 2147483646 w 526"/>
                  <a:gd name="T55" fmla="*/ 2147483646 h 497"/>
                  <a:gd name="T56" fmla="*/ 2147483646 w 526"/>
                  <a:gd name="T57" fmla="*/ 2147483646 h 497"/>
                  <a:gd name="T58" fmla="*/ 2147483646 w 526"/>
                  <a:gd name="T59" fmla="*/ 2147483646 h 497"/>
                  <a:gd name="T60" fmla="*/ 2147483646 w 526"/>
                  <a:gd name="T61" fmla="*/ 2147483646 h 497"/>
                  <a:gd name="T62" fmla="*/ 2147483646 w 526"/>
                  <a:gd name="T63" fmla="*/ 2147483646 h 497"/>
                  <a:gd name="T64" fmla="*/ 2147483646 w 526"/>
                  <a:gd name="T65" fmla="*/ 2147483646 h 497"/>
                  <a:gd name="T66" fmla="*/ 2147483646 w 526"/>
                  <a:gd name="T67" fmla="*/ 2147483646 h 497"/>
                  <a:gd name="T68" fmla="*/ 2147483646 w 526"/>
                  <a:gd name="T69" fmla="*/ 2147483646 h 497"/>
                  <a:gd name="T70" fmla="*/ 2147483646 w 526"/>
                  <a:gd name="T71" fmla="*/ 0 h 497"/>
                  <a:gd name="T72" fmla="*/ 2147483646 w 526"/>
                  <a:gd name="T73" fmla="*/ 2147483646 h 497"/>
                  <a:gd name="T74" fmla="*/ 2147483646 w 526"/>
                  <a:gd name="T75" fmla="*/ 2147483646 h 497"/>
                  <a:gd name="T76" fmla="*/ 2147483646 w 526"/>
                  <a:gd name="T77" fmla="*/ 2147483646 h 497"/>
                  <a:gd name="T78" fmla="*/ 0 w 526"/>
                  <a:gd name="T79" fmla="*/ 2147483646 h 497"/>
                  <a:gd name="T80" fmla="*/ 2147483646 w 526"/>
                  <a:gd name="T81" fmla="*/ 2147483646 h 497"/>
                  <a:gd name="T82" fmla="*/ 2147483646 w 526"/>
                  <a:gd name="T83" fmla="*/ 2147483646 h 497"/>
                  <a:gd name="T84" fmla="*/ 2147483646 w 526"/>
                  <a:gd name="T85" fmla="*/ 2147483646 h 497"/>
                  <a:gd name="T86" fmla="*/ 2147483646 w 526"/>
                  <a:gd name="T87" fmla="*/ 2147483646 h 497"/>
                  <a:gd name="T88" fmla="*/ 2147483646 w 526"/>
                  <a:gd name="T89" fmla="*/ 2147483646 h 497"/>
                  <a:gd name="T90" fmla="*/ 2147483646 w 526"/>
                  <a:gd name="T91" fmla="*/ 2147483646 h 4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26" h="497">
                    <a:moveTo>
                      <a:pt x="280" y="496"/>
                    </a:moveTo>
                    <a:lnTo>
                      <a:pt x="385" y="413"/>
                    </a:lnTo>
                    <a:lnTo>
                      <a:pt x="508" y="371"/>
                    </a:lnTo>
                    <a:lnTo>
                      <a:pt x="508" y="124"/>
                    </a:lnTo>
                    <a:lnTo>
                      <a:pt x="525" y="65"/>
                    </a:lnTo>
                    <a:lnTo>
                      <a:pt x="508" y="57"/>
                    </a:lnTo>
                    <a:lnTo>
                      <a:pt x="482" y="49"/>
                    </a:lnTo>
                    <a:lnTo>
                      <a:pt x="490" y="41"/>
                    </a:lnTo>
                    <a:lnTo>
                      <a:pt x="482" y="25"/>
                    </a:lnTo>
                    <a:lnTo>
                      <a:pt x="463" y="16"/>
                    </a:lnTo>
                    <a:lnTo>
                      <a:pt x="420" y="65"/>
                    </a:lnTo>
                    <a:lnTo>
                      <a:pt x="394" y="115"/>
                    </a:lnTo>
                    <a:lnTo>
                      <a:pt x="385" y="140"/>
                    </a:lnTo>
                    <a:lnTo>
                      <a:pt x="446" y="124"/>
                    </a:lnTo>
                    <a:lnTo>
                      <a:pt x="430" y="157"/>
                    </a:lnTo>
                    <a:lnTo>
                      <a:pt x="403" y="173"/>
                    </a:lnTo>
                    <a:lnTo>
                      <a:pt x="420" y="198"/>
                    </a:lnTo>
                    <a:lnTo>
                      <a:pt x="368" y="182"/>
                    </a:lnTo>
                    <a:lnTo>
                      <a:pt x="306" y="231"/>
                    </a:lnTo>
                    <a:lnTo>
                      <a:pt x="263" y="231"/>
                    </a:lnTo>
                    <a:lnTo>
                      <a:pt x="289" y="198"/>
                    </a:lnTo>
                    <a:lnTo>
                      <a:pt x="263" y="231"/>
                    </a:lnTo>
                    <a:lnTo>
                      <a:pt x="228" y="263"/>
                    </a:lnTo>
                    <a:lnTo>
                      <a:pt x="209" y="256"/>
                    </a:lnTo>
                    <a:lnTo>
                      <a:pt x="228" y="223"/>
                    </a:lnTo>
                    <a:lnTo>
                      <a:pt x="245" y="198"/>
                    </a:lnTo>
                    <a:lnTo>
                      <a:pt x="254" y="182"/>
                    </a:lnTo>
                    <a:lnTo>
                      <a:pt x="263" y="173"/>
                    </a:lnTo>
                    <a:lnTo>
                      <a:pt x="254" y="124"/>
                    </a:lnTo>
                    <a:lnTo>
                      <a:pt x="228" y="131"/>
                    </a:lnTo>
                    <a:lnTo>
                      <a:pt x="192" y="124"/>
                    </a:lnTo>
                    <a:lnTo>
                      <a:pt x="114" y="65"/>
                    </a:lnTo>
                    <a:lnTo>
                      <a:pt x="105" y="57"/>
                    </a:lnTo>
                    <a:lnTo>
                      <a:pt x="79" y="49"/>
                    </a:lnTo>
                    <a:lnTo>
                      <a:pt x="52" y="25"/>
                    </a:lnTo>
                    <a:lnTo>
                      <a:pt x="35" y="0"/>
                    </a:lnTo>
                    <a:lnTo>
                      <a:pt x="17" y="41"/>
                    </a:lnTo>
                    <a:lnTo>
                      <a:pt x="17" y="81"/>
                    </a:lnTo>
                    <a:lnTo>
                      <a:pt x="9" y="131"/>
                    </a:lnTo>
                    <a:lnTo>
                      <a:pt x="0" y="189"/>
                    </a:lnTo>
                    <a:lnTo>
                      <a:pt x="9" y="247"/>
                    </a:lnTo>
                    <a:lnTo>
                      <a:pt x="88" y="247"/>
                    </a:lnTo>
                    <a:lnTo>
                      <a:pt x="88" y="263"/>
                    </a:lnTo>
                    <a:lnTo>
                      <a:pt x="114" y="263"/>
                    </a:lnTo>
                    <a:lnTo>
                      <a:pt x="131" y="314"/>
                    </a:lnTo>
                    <a:lnTo>
                      <a:pt x="280" y="496"/>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48" name="Freeform 44">
                <a:extLst>
                  <a:ext uri="{FF2B5EF4-FFF2-40B4-BE49-F238E27FC236}">
                    <a16:creationId xmlns:a16="http://schemas.microsoft.com/office/drawing/2014/main" id="{3F31934A-49FB-4333-BC47-1CABF199AC92}"/>
                  </a:ext>
                </a:extLst>
              </p:cNvPr>
              <p:cNvSpPr>
                <a:spLocks/>
              </p:cNvSpPr>
              <p:nvPr/>
            </p:nvSpPr>
            <p:spPr bwMode="auto">
              <a:xfrm>
                <a:off x="2992438" y="1074738"/>
                <a:ext cx="885825" cy="631825"/>
              </a:xfrm>
              <a:custGeom>
                <a:avLst/>
                <a:gdLst>
                  <a:gd name="T0" fmla="*/ 2147483646 w 581"/>
                  <a:gd name="T1" fmla="*/ 2147483646 h 415"/>
                  <a:gd name="T2" fmla="*/ 2147483646 w 581"/>
                  <a:gd name="T3" fmla="*/ 2147483646 h 415"/>
                  <a:gd name="T4" fmla="*/ 2147483646 w 581"/>
                  <a:gd name="T5" fmla="*/ 2147483646 h 415"/>
                  <a:gd name="T6" fmla="*/ 2147483646 w 581"/>
                  <a:gd name="T7" fmla="*/ 2147483646 h 415"/>
                  <a:gd name="T8" fmla="*/ 2147483646 w 581"/>
                  <a:gd name="T9" fmla="*/ 2147483646 h 415"/>
                  <a:gd name="T10" fmla="*/ 2147483646 w 581"/>
                  <a:gd name="T11" fmla="*/ 2147483646 h 415"/>
                  <a:gd name="T12" fmla="*/ 2147483646 w 581"/>
                  <a:gd name="T13" fmla="*/ 2147483646 h 415"/>
                  <a:gd name="T14" fmla="*/ 2147483646 w 581"/>
                  <a:gd name="T15" fmla="*/ 2147483646 h 415"/>
                  <a:gd name="T16" fmla="*/ 2147483646 w 581"/>
                  <a:gd name="T17" fmla="*/ 2147483646 h 415"/>
                  <a:gd name="T18" fmla="*/ 2147483646 w 581"/>
                  <a:gd name="T19" fmla="*/ 2147483646 h 415"/>
                  <a:gd name="T20" fmla="*/ 2147483646 w 581"/>
                  <a:gd name="T21" fmla="*/ 2147483646 h 415"/>
                  <a:gd name="T22" fmla="*/ 2147483646 w 581"/>
                  <a:gd name="T23" fmla="*/ 2147483646 h 415"/>
                  <a:gd name="T24" fmla="*/ 2147483646 w 581"/>
                  <a:gd name="T25" fmla="*/ 2147483646 h 415"/>
                  <a:gd name="T26" fmla="*/ 2147483646 w 581"/>
                  <a:gd name="T27" fmla="*/ 2147483646 h 415"/>
                  <a:gd name="T28" fmla="*/ 2147483646 w 581"/>
                  <a:gd name="T29" fmla="*/ 2147483646 h 415"/>
                  <a:gd name="T30" fmla="*/ 2147483646 w 581"/>
                  <a:gd name="T31" fmla="*/ 2147483646 h 415"/>
                  <a:gd name="T32" fmla="*/ 2147483646 w 581"/>
                  <a:gd name="T33" fmla="*/ 2147483646 h 415"/>
                  <a:gd name="T34" fmla="*/ 2147483646 w 581"/>
                  <a:gd name="T35" fmla="*/ 2147483646 h 415"/>
                  <a:gd name="T36" fmla="*/ 2147483646 w 581"/>
                  <a:gd name="T37" fmla="*/ 2147483646 h 415"/>
                  <a:gd name="T38" fmla="*/ 2147483646 w 581"/>
                  <a:gd name="T39" fmla="*/ 2147483646 h 415"/>
                  <a:gd name="T40" fmla="*/ 2147483646 w 581"/>
                  <a:gd name="T41" fmla="*/ 2147483646 h 415"/>
                  <a:gd name="T42" fmla="*/ 2147483646 w 581"/>
                  <a:gd name="T43" fmla="*/ 2147483646 h 415"/>
                  <a:gd name="T44" fmla="*/ 2147483646 w 581"/>
                  <a:gd name="T45" fmla="*/ 2147483646 h 415"/>
                  <a:gd name="T46" fmla="*/ 2147483646 w 581"/>
                  <a:gd name="T47" fmla="*/ 2147483646 h 415"/>
                  <a:gd name="T48" fmla="*/ 2147483646 w 581"/>
                  <a:gd name="T49" fmla="*/ 2147483646 h 415"/>
                  <a:gd name="T50" fmla="*/ 2147483646 w 581"/>
                  <a:gd name="T51" fmla="*/ 2147483646 h 415"/>
                  <a:gd name="T52" fmla="*/ 2147483646 w 581"/>
                  <a:gd name="T53" fmla="*/ 2147483646 h 415"/>
                  <a:gd name="T54" fmla="*/ 2147483646 w 581"/>
                  <a:gd name="T55" fmla="*/ 2147483646 h 415"/>
                  <a:gd name="T56" fmla="*/ 2147483646 w 581"/>
                  <a:gd name="T57" fmla="*/ 2147483646 h 415"/>
                  <a:gd name="T58" fmla="*/ 2147483646 w 581"/>
                  <a:gd name="T59" fmla="*/ 2147483646 h 415"/>
                  <a:gd name="T60" fmla="*/ 2147483646 w 581"/>
                  <a:gd name="T61" fmla="*/ 2147483646 h 415"/>
                  <a:gd name="T62" fmla="*/ 2147483646 w 581"/>
                  <a:gd name="T63" fmla="*/ 2147483646 h 415"/>
                  <a:gd name="T64" fmla="*/ 2147483646 w 581"/>
                  <a:gd name="T65" fmla="*/ 2147483646 h 415"/>
                  <a:gd name="T66" fmla="*/ 2147483646 w 581"/>
                  <a:gd name="T67" fmla="*/ 2147483646 h 415"/>
                  <a:gd name="T68" fmla="*/ 2147483646 w 581"/>
                  <a:gd name="T69" fmla="*/ 2147483646 h 415"/>
                  <a:gd name="T70" fmla="*/ 0 w 581"/>
                  <a:gd name="T71" fmla="*/ 0 h 415"/>
                  <a:gd name="T72" fmla="*/ 0 w 581"/>
                  <a:gd name="T73" fmla="*/ 2147483646 h 415"/>
                  <a:gd name="T74" fmla="*/ 2147483646 w 581"/>
                  <a:gd name="T75" fmla="*/ 2147483646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1" h="415">
                    <a:moveTo>
                      <a:pt x="546" y="414"/>
                    </a:moveTo>
                    <a:lnTo>
                      <a:pt x="537" y="356"/>
                    </a:lnTo>
                    <a:lnTo>
                      <a:pt x="546" y="297"/>
                    </a:lnTo>
                    <a:lnTo>
                      <a:pt x="554" y="248"/>
                    </a:lnTo>
                    <a:lnTo>
                      <a:pt x="554" y="207"/>
                    </a:lnTo>
                    <a:lnTo>
                      <a:pt x="572" y="166"/>
                    </a:lnTo>
                    <a:lnTo>
                      <a:pt x="580" y="149"/>
                    </a:lnTo>
                    <a:lnTo>
                      <a:pt x="572" y="124"/>
                    </a:lnTo>
                    <a:lnTo>
                      <a:pt x="537" y="99"/>
                    </a:lnTo>
                    <a:lnTo>
                      <a:pt x="466" y="133"/>
                    </a:lnTo>
                    <a:lnTo>
                      <a:pt x="458" y="140"/>
                    </a:lnTo>
                    <a:lnTo>
                      <a:pt x="449" y="157"/>
                    </a:lnTo>
                    <a:lnTo>
                      <a:pt x="439" y="140"/>
                    </a:lnTo>
                    <a:lnTo>
                      <a:pt x="439" y="115"/>
                    </a:lnTo>
                    <a:lnTo>
                      <a:pt x="396" y="115"/>
                    </a:lnTo>
                    <a:lnTo>
                      <a:pt x="387" y="133"/>
                    </a:lnTo>
                    <a:lnTo>
                      <a:pt x="422" y="173"/>
                    </a:lnTo>
                    <a:lnTo>
                      <a:pt x="404" y="191"/>
                    </a:lnTo>
                    <a:lnTo>
                      <a:pt x="360" y="149"/>
                    </a:lnTo>
                    <a:lnTo>
                      <a:pt x="272" y="149"/>
                    </a:lnTo>
                    <a:lnTo>
                      <a:pt x="184" y="133"/>
                    </a:lnTo>
                    <a:lnTo>
                      <a:pt x="176" y="140"/>
                    </a:lnTo>
                    <a:lnTo>
                      <a:pt x="167" y="157"/>
                    </a:lnTo>
                    <a:lnTo>
                      <a:pt x="167" y="182"/>
                    </a:lnTo>
                    <a:lnTo>
                      <a:pt x="148" y="207"/>
                    </a:lnTo>
                    <a:lnTo>
                      <a:pt x="131" y="216"/>
                    </a:lnTo>
                    <a:lnTo>
                      <a:pt x="131" y="198"/>
                    </a:lnTo>
                    <a:lnTo>
                      <a:pt x="141" y="173"/>
                    </a:lnTo>
                    <a:lnTo>
                      <a:pt x="131" y="149"/>
                    </a:lnTo>
                    <a:lnTo>
                      <a:pt x="131" y="140"/>
                    </a:lnTo>
                    <a:lnTo>
                      <a:pt x="148" y="108"/>
                    </a:lnTo>
                    <a:lnTo>
                      <a:pt x="122" y="58"/>
                    </a:lnTo>
                    <a:lnTo>
                      <a:pt x="96" y="50"/>
                    </a:lnTo>
                    <a:lnTo>
                      <a:pt x="53" y="58"/>
                    </a:lnTo>
                    <a:lnTo>
                      <a:pt x="53" y="25"/>
                    </a:lnTo>
                    <a:lnTo>
                      <a:pt x="0" y="0"/>
                    </a:lnTo>
                    <a:lnTo>
                      <a:pt x="0" y="405"/>
                    </a:lnTo>
                    <a:lnTo>
                      <a:pt x="546" y="414"/>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49" name="Freeform 45">
                <a:extLst>
                  <a:ext uri="{FF2B5EF4-FFF2-40B4-BE49-F238E27FC236}">
                    <a16:creationId xmlns:a16="http://schemas.microsoft.com/office/drawing/2014/main" id="{2675E556-2E3F-4FB1-988B-6D83604C19FF}"/>
                  </a:ext>
                </a:extLst>
              </p:cNvPr>
              <p:cNvSpPr>
                <a:spLocks/>
              </p:cNvSpPr>
              <p:nvPr/>
            </p:nvSpPr>
            <p:spPr bwMode="auto">
              <a:xfrm>
                <a:off x="2311400" y="835025"/>
                <a:ext cx="682625" cy="882650"/>
              </a:xfrm>
              <a:custGeom>
                <a:avLst/>
                <a:gdLst>
                  <a:gd name="T0" fmla="*/ 2147483646 w 449"/>
                  <a:gd name="T1" fmla="*/ 2147483646 h 580"/>
                  <a:gd name="T2" fmla="*/ 2147483646 w 449"/>
                  <a:gd name="T3" fmla="*/ 2147483646 h 580"/>
                  <a:gd name="T4" fmla="*/ 2147483646 w 449"/>
                  <a:gd name="T5" fmla="*/ 2147483646 h 580"/>
                  <a:gd name="T6" fmla="*/ 2147483646 w 449"/>
                  <a:gd name="T7" fmla="*/ 2147483646 h 580"/>
                  <a:gd name="T8" fmla="*/ 2147483646 w 449"/>
                  <a:gd name="T9" fmla="*/ 2147483646 h 580"/>
                  <a:gd name="T10" fmla="*/ 2147483646 w 449"/>
                  <a:gd name="T11" fmla="*/ 2147483646 h 580"/>
                  <a:gd name="T12" fmla="*/ 2147483646 w 449"/>
                  <a:gd name="T13" fmla="*/ 2147483646 h 580"/>
                  <a:gd name="T14" fmla="*/ 2147483646 w 449"/>
                  <a:gd name="T15" fmla="*/ 2147483646 h 580"/>
                  <a:gd name="T16" fmla="*/ 2147483646 w 449"/>
                  <a:gd name="T17" fmla="*/ 2147483646 h 580"/>
                  <a:gd name="T18" fmla="*/ 2147483646 w 449"/>
                  <a:gd name="T19" fmla="*/ 2147483646 h 580"/>
                  <a:gd name="T20" fmla="*/ 2147483646 w 449"/>
                  <a:gd name="T21" fmla="*/ 0 h 580"/>
                  <a:gd name="T22" fmla="*/ 2147483646 w 449"/>
                  <a:gd name="T23" fmla="*/ 2147483646 h 580"/>
                  <a:gd name="T24" fmla="*/ 2147483646 w 449"/>
                  <a:gd name="T25" fmla="*/ 2147483646 h 580"/>
                  <a:gd name="T26" fmla="*/ 2147483646 w 449"/>
                  <a:gd name="T27" fmla="*/ 2147483646 h 580"/>
                  <a:gd name="T28" fmla="*/ 2147483646 w 449"/>
                  <a:gd name="T29" fmla="*/ 2147483646 h 580"/>
                  <a:gd name="T30" fmla="*/ 2147483646 w 449"/>
                  <a:gd name="T31" fmla="*/ 2147483646 h 580"/>
                  <a:gd name="T32" fmla="*/ 0 w 449"/>
                  <a:gd name="T33" fmla="*/ 2147483646 h 580"/>
                  <a:gd name="T34" fmla="*/ 0 w 449"/>
                  <a:gd name="T35" fmla="*/ 2147483646 h 580"/>
                  <a:gd name="T36" fmla="*/ 2147483646 w 449"/>
                  <a:gd name="T37" fmla="*/ 2147483646 h 580"/>
                  <a:gd name="T38" fmla="*/ 2147483646 w 449"/>
                  <a:gd name="T39" fmla="*/ 2147483646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 h="580">
                    <a:moveTo>
                      <a:pt x="448" y="562"/>
                    </a:moveTo>
                    <a:lnTo>
                      <a:pt x="448" y="157"/>
                    </a:lnTo>
                    <a:lnTo>
                      <a:pt x="412" y="132"/>
                    </a:lnTo>
                    <a:lnTo>
                      <a:pt x="368" y="140"/>
                    </a:lnTo>
                    <a:lnTo>
                      <a:pt x="360" y="124"/>
                    </a:lnTo>
                    <a:lnTo>
                      <a:pt x="386" y="99"/>
                    </a:lnTo>
                    <a:lnTo>
                      <a:pt x="324" y="65"/>
                    </a:lnTo>
                    <a:lnTo>
                      <a:pt x="289" y="83"/>
                    </a:lnTo>
                    <a:lnTo>
                      <a:pt x="307" y="124"/>
                    </a:lnTo>
                    <a:lnTo>
                      <a:pt x="289" y="132"/>
                    </a:lnTo>
                    <a:lnTo>
                      <a:pt x="167" y="0"/>
                    </a:lnTo>
                    <a:lnTo>
                      <a:pt x="113" y="16"/>
                    </a:lnTo>
                    <a:lnTo>
                      <a:pt x="105" y="41"/>
                    </a:lnTo>
                    <a:lnTo>
                      <a:pt x="87" y="99"/>
                    </a:lnTo>
                    <a:lnTo>
                      <a:pt x="87" y="148"/>
                    </a:lnTo>
                    <a:lnTo>
                      <a:pt x="53" y="173"/>
                    </a:lnTo>
                    <a:lnTo>
                      <a:pt x="0" y="256"/>
                    </a:lnTo>
                    <a:lnTo>
                      <a:pt x="0" y="570"/>
                    </a:lnTo>
                    <a:lnTo>
                      <a:pt x="448" y="579"/>
                    </a:lnTo>
                    <a:lnTo>
                      <a:pt x="448" y="562"/>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0" name="Freeform 46">
                <a:extLst>
                  <a:ext uri="{FF2B5EF4-FFF2-40B4-BE49-F238E27FC236}">
                    <a16:creationId xmlns:a16="http://schemas.microsoft.com/office/drawing/2014/main" id="{1421839B-8A8C-402B-B83F-E838E818FA24}"/>
                  </a:ext>
                </a:extLst>
              </p:cNvPr>
              <p:cNvSpPr>
                <a:spLocks/>
              </p:cNvSpPr>
              <p:nvPr/>
            </p:nvSpPr>
            <p:spPr bwMode="auto">
              <a:xfrm>
                <a:off x="1266825" y="1200150"/>
                <a:ext cx="1046163" cy="506413"/>
              </a:xfrm>
              <a:custGeom>
                <a:avLst/>
                <a:gdLst>
                  <a:gd name="T0" fmla="*/ 2147483646 w 686"/>
                  <a:gd name="T1" fmla="*/ 2147483646 h 332"/>
                  <a:gd name="T2" fmla="*/ 2147483646 w 686"/>
                  <a:gd name="T3" fmla="*/ 2147483646 h 332"/>
                  <a:gd name="T4" fmla="*/ 2147483646 w 686"/>
                  <a:gd name="T5" fmla="*/ 2147483646 h 332"/>
                  <a:gd name="T6" fmla="*/ 2147483646 w 686"/>
                  <a:gd name="T7" fmla="*/ 0 h 332"/>
                  <a:gd name="T8" fmla="*/ 0 w 686"/>
                  <a:gd name="T9" fmla="*/ 2147483646 h 332"/>
                  <a:gd name="T10" fmla="*/ 2147483646 w 686"/>
                  <a:gd name="T11" fmla="*/ 2147483646 h 3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6" h="332">
                    <a:moveTo>
                      <a:pt x="571" y="331"/>
                    </a:moveTo>
                    <a:lnTo>
                      <a:pt x="685" y="331"/>
                    </a:lnTo>
                    <a:lnTo>
                      <a:pt x="685" y="16"/>
                    </a:lnTo>
                    <a:lnTo>
                      <a:pt x="43" y="0"/>
                    </a:lnTo>
                    <a:lnTo>
                      <a:pt x="0" y="315"/>
                    </a:lnTo>
                    <a:lnTo>
                      <a:pt x="571" y="331"/>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1" name="Freeform 47">
                <a:extLst>
                  <a:ext uri="{FF2B5EF4-FFF2-40B4-BE49-F238E27FC236}">
                    <a16:creationId xmlns:a16="http://schemas.microsoft.com/office/drawing/2014/main" id="{04C92C02-9511-44D6-A47E-31DD345945C0}"/>
                  </a:ext>
                </a:extLst>
              </p:cNvPr>
              <p:cNvSpPr>
                <a:spLocks/>
              </p:cNvSpPr>
              <p:nvPr/>
            </p:nvSpPr>
            <p:spPr bwMode="auto">
              <a:xfrm>
                <a:off x="4162425" y="488950"/>
                <a:ext cx="1030288" cy="806450"/>
              </a:xfrm>
              <a:custGeom>
                <a:avLst/>
                <a:gdLst>
                  <a:gd name="T0" fmla="*/ 2147483646 w 676"/>
                  <a:gd name="T1" fmla="*/ 2147483646 h 530"/>
                  <a:gd name="T2" fmla="*/ 2147483646 w 676"/>
                  <a:gd name="T3" fmla="*/ 0 h 530"/>
                  <a:gd name="T4" fmla="*/ 2147483646 w 676"/>
                  <a:gd name="T5" fmla="*/ 2147483646 h 530"/>
                  <a:gd name="T6" fmla="*/ 2147483646 w 676"/>
                  <a:gd name="T7" fmla="*/ 2147483646 h 530"/>
                  <a:gd name="T8" fmla="*/ 2147483646 w 676"/>
                  <a:gd name="T9" fmla="*/ 2147483646 h 530"/>
                  <a:gd name="T10" fmla="*/ 2147483646 w 676"/>
                  <a:gd name="T11" fmla="*/ 2147483646 h 530"/>
                  <a:gd name="T12" fmla="*/ 2147483646 w 676"/>
                  <a:gd name="T13" fmla="*/ 2147483646 h 530"/>
                  <a:gd name="T14" fmla="*/ 2147483646 w 676"/>
                  <a:gd name="T15" fmla="*/ 2147483646 h 530"/>
                  <a:gd name="T16" fmla="*/ 0 w 676"/>
                  <a:gd name="T17" fmla="*/ 2147483646 h 530"/>
                  <a:gd name="T18" fmla="*/ 2147483646 w 676"/>
                  <a:gd name="T19" fmla="*/ 2147483646 h 530"/>
                  <a:gd name="T20" fmla="*/ 2147483646 w 676"/>
                  <a:gd name="T21" fmla="*/ 2147483646 h 530"/>
                  <a:gd name="T22" fmla="*/ 2147483646 w 676"/>
                  <a:gd name="T23" fmla="*/ 2147483646 h 530"/>
                  <a:gd name="T24" fmla="*/ 2147483646 w 676"/>
                  <a:gd name="T25" fmla="*/ 2147483646 h 530"/>
                  <a:gd name="T26" fmla="*/ 2147483646 w 676"/>
                  <a:gd name="T27" fmla="*/ 2147483646 h 530"/>
                  <a:gd name="T28" fmla="*/ 0 w 676"/>
                  <a:gd name="T29" fmla="*/ 2147483646 h 530"/>
                  <a:gd name="T30" fmla="*/ 2147483646 w 676"/>
                  <a:gd name="T31" fmla="*/ 2147483646 h 530"/>
                  <a:gd name="T32" fmla="*/ 2147483646 w 676"/>
                  <a:gd name="T33" fmla="*/ 2147483646 h 530"/>
                  <a:gd name="T34" fmla="*/ 2147483646 w 676"/>
                  <a:gd name="T35" fmla="*/ 2147483646 h 530"/>
                  <a:gd name="T36" fmla="*/ 2147483646 w 676"/>
                  <a:gd name="T37" fmla="*/ 2147483646 h 530"/>
                  <a:gd name="T38" fmla="*/ 2147483646 w 676"/>
                  <a:gd name="T39" fmla="*/ 2147483646 h 530"/>
                  <a:gd name="T40" fmla="*/ 2147483646 w 676"/>
                  <a:gd name="T41" fmla="*/ 2147483646 h 530"/>
                  <a:gd name="T42" fmla="*/ 2147483646 w 676"/>
                  <a:gd name="T43" fmla="*/ 2147483646 h 530"/>
                  <a:gd name="T44" fmla="*/ 2147483646 w 676"/>
                  <a:gd name="T45" fmla="*/ 2147483646 h 530"/>
                  <a:gd name="T46" fmla="*/ 2147483646 w 676"/>
                  <a:gd name="T47" fmla="*/ 2147483646 h 530"/>
                  <a:gd name="T48" fmla="*/ 2147483646 w 676"/>
                  <a:gd name="T49" fmla="*/ 2147483646 h 530"/>
                  <a:gd name="T50" fmla="*/ 2147483646 w 676"/>
                  <a:gd name="T51" fmla="*/ 2147483646 h 530"/>
                  <a:gd name="T52" fmla="*/ 2147483646 w 676"/>
                  <a:gd name="T53" fmla="*/ 2147483646 h 530"/>
                  <a:gd name="T54" fmla="*/ 2147483646 w 676"/>
                  <a:gd name="T55" fmla="*/ 2147483646 h 530"/>
                  <a:gd name="T56" fmla="*/ 2147483646 w 676"/>
                  <a:gd name="T57" fmla="*/ 2147483646 h 530"/>
                  <a:gd name="T58" fmla="*/ 2147483646 w 676"/>
                  <a:gd name="T59" fmla="*/ 2147483646 h 530"/>
                  <a:gd name="T60" fmla="*/ 2147483646 w 676"/>
                  <a:gd name="T61" fmla="*/ 2147483646 h 530"/>
                  <a:gd name="T62" fmla="*/ 2147483646 w 676"/>
                  <a:gd name="T63" fmla="*/ 2147483646 h 530"/>
                  <a:gd name="T64" fmla="*/ 2147483646 w 676"/>
                  <a:gd name="T65" fmla="*/ 2147483646 h 530"/>
                  <a:gd name="T66" fmla="*/ 2147483646 w 676"/>
                  <a:gd name="T67" fmla="*/ 2147483646 h 530"/>
                  <a:gd name="T68" fmla="*/ 2147483646 w 676"/>
                  <a:gd name="T69" fmla="*/ 2147483646 h 530"/>
                  <a:gd name="T70" fmla="*/ 2147483646 w 676"/>
                  <a:gd name="T71" fmla="*/ 2147483646 h 530"/>
                  <a:gd name="T72" fmla="*/ 2147483646 w 676"/>
                  <a:gd name="T73" fmla="*/ 2147483646 h 530"/>
                  <a:gd name="T74" fmla="*/ 2147483646 w 676"/>
                  <a:gd name="T75" fmla="*/ 2147483646 h 530"/>
                  <a:gd name="T76" fmla="*/ 2147483646 w 676"/>
                  <a:gd name="T77" fmla="*/ 2147483646 h 530"/>
                  <a:gd name="T78" fmla="*/ 2147483646 w 676"/>
                  <a:gd name="T79" fmla="*/ 2147483646 h 530"/>
                  <a:gd name="T80" fmla="*/ 2147483646 w 676"/>
                  <a:gd name="T81" fmla="*/ 2147483646 h 530"/>
                  <a:gd name="T82" fmla="*/ 2147483646 w 676"/>
                  <a:gd name="T83" fmla="*/ 2147483646 h 530"/>
                  <a:gd name="T84" fmla="*/ 2147483646 w 676"/>
                  <a:gd name="T85" fmla="*/ 2147483646 h 530"/>
                  <a:gd name="T86" fmla="*/ 2147483646 w 676"/>
                  <a:gd name="T87" fmla="*/ 2147483646 h 530"/>
                  <a:gd name="T88" fmla="*/ 2147483646 w 676"/>
                  <a:gd name="T89" fmla="*/ 2147483646 h 530"/>
                  <a:gd name="T90" fmla="*/ 2147483646 w 676"/>
                  <a:gd name="T91" fmla="*/ 2147483646 h 530"/>
                  <a:gd name="T92" fmla="*/ 2147483646 w 676"/>
                  <a:gd name="T93" fmla="*/ 2147483646 h 530"/>
                  <a:gd name="T94" fmla="*/ 2147483646 w 676"/>
                  <a:gd name="T95" fmla="*/ 2147483646 h 530"/>
                  <a:gd name="T96" fmla="*/ 2147483646 w 676"/>
                  <a:gd name="T97" fmla="*/ 2147483646 h 530"/>
                  <a:gd name="T98" fmla="*/ 2147483646 w 676"/>
                  <a:gd name="T99" fmla="*/ 2147483646 h 530"/>
                  <a:gd name="T100" fmla="*/ 2147483646 w 676"/>
                  <a:gd name="T101" fmla="*/ 2147483646 h 530"/>
                  <a:gd name="T102" fmla="*/ 2147483646 w 676"/>
                  <a:gd name="T103" fmla="*/ 2147483646 h 530"/>
                  <a:gd name="T104" fmla="*/ 2147483646 w 676"/>
                  <a:gd name="T105" fmla="*/ 2147483646 h 530"/>
                  <a:gd name="T106" fmla="*/ 2147483646 w 676"/>
                  <a:gd name="T107" fmla="*/ 2147483646 h 530"/>
                  <a:gd name="T108" fmla="*/ 2147483646 w 676"/>
                  <a:gd name="T109" fmla="*/ 2147483646 h 530"/>
                  <a:gd name="T110" fmla="*/ 2147483646 w 676"/>
                  <a:gd name="T111" fmla="*/ 2147483646 h 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76" h="530">
                    <a:moveTo>
                      <a:pt x="675" y="7"/>
                    </a:moveTo>
                    <a:lnTo>
                      <a:pt x="17" y="0"/>
                    </a:lnTo>
                    <a:lnTo>
                      <a:pt x="96" y="66"/>
                    </a:lnTo>
                    <a:lnTo>
                      <a:pt x="88" y="90"/>
                    </a:lnTo>
                    <a:lnTo>
                      <a:pt x="69" y="66"/>
                    </a:lnTo>
                    <a:lnTo>
                      <a:pt x="35" y="82"/>
                    </a:lnTo>
                    <a:lnTo>
                      <a:pt x="35" y="99"/>
                    </a:lnTo>
                    <a:lnTo>
                      <a:pt x="17" y="124"/>
                    </a:lnTo>
                    <a:lnTo>
                      <a:pt x="0" y="157"/>
                    </a:lnTo>
                    <a:lnTo>
                      <a:pt x="17" y="157"/>
                    </a:lnTo>
                    <a:lnTo>
                      <a:pt x="35" y="207"/>
                    </a:lnTo>
                    <a:lnTo>
                      <a:pt x="17" y="232"/>
                    </a:lnTo>
                    <a:lnTo>
                      <a:pt x="26" y="297"/>
                    </a:lnTo>
                    <a:lnTo>
                      <a:pt x="8" y="322"/>
                    </a:lnTo>
                    <a:lnTo>
                      <a:pt x="0" y="423"/>
                    </a:lnTo>
                    <a:lnTo>
                      <a:pt x="26" y="439"/>
                    </a:lnTo>
                    <a:lnTo>
                      <a:pt x="52" y="463"/>
                    </a:lnTo>
                    <a:lnTo>
                      <a:pt x="210" y="463"/>
                    </a:lnTo>
                    <a:lnTo>
                      <a:pt x="236" y="529"/>
                    </a:lnTo>
                    <a:lnTo>
                      <a:pt x="245" y="522"/>
                    </a:lnTo>
                    <a:lnTo>
                      <a:pt x="245" y="497"/>
                    </a:lnTo>
                    <a:lnTo>
                      <a:pt x="254" y="497"/>
                    </a:lnTo>
                    <a:lnTo>
                      <a:pt x="262" y="472"/>
                    </a:lnTo>
                    <a:lnTo>
                      <a:pt x="236" y="447"/>
                    </a:lnTo>
                    <a:lnTo>
                      <a:pt x="210" y="423"/>
                    </a:lnTo>
                    <a:lnTo>
                      <a:pt x="193" y="414"/>
                    </a:lnTo>
                    <a:lnTo>
                      <a:pt x="254" y="398"/>
                    </a:lnTo>
                    <a:lnTo>
                      <a:pt x="290" y="472"/>
                    </a:lnTo>
                    <a:lnTo>
                      <a:pt x="316" y="455"/>
                    </a:lnTo>
                    <a:lnTo>
                      <a:pt x="316" y="405"/>
                    </a:lnTo>
                    <a:lnTo>
                      <a:pt x="307" y="389"/>
                    </a:lnTo>
                    <a:lnTo>
                      <a:pt x="307" y="372"/>
                    </a:lnTo>
                    <a:lnTo>
                      <a:pt x="350" y="398"/>
                    </a:lnTo>
                    <a:lnTo>
                      <a:pt x="385" y="340"/>
                    </a:lnTo>
                    <a:lnTo>
                      <a:pt x="395" y="347"/>
                    </a:lnTo>
                    <a:lnTo>
                      <a:pt x="404" y="372"/>
                    </a:lnTo>
                    <a:lnTo>
                      <a:pt x="395" y="389"/>
                    </a:lnTo>
                    <a:lnTo>
                      <a:pt x="368" y="430"/>
                    </a:lnTo>
                    <a:lnTo>
                      <a:pt x="473" y="306"/>
                    </a:lnTo>
                    <a:lnTo>
                      <a:pt x="464" y="306"/>
                    </a:lnTo>
                    <a:lnTo>
                      <a:pt x="447" y="281"/>
                    </a:lnTo>
                    <a:lnTo>
                      <a:pt x="421" y="281"/>
                    </a:lnTo>
                    <a:lnTo>
                      <a:pt x="421" y="248"/>
                    </a:lnTo>
                    <a:lnTo>
                      <a:pt x="464" y="240"/>
                    </a:lnTo>
                    <a:lnTo>
                      <a:pt x="482" y="290"/>
                    </a:lnTo>
                    <a:lnTo>
                      <a:pt x="535" y="223"/>
                    </a:lnTo>
                    <a:lnTo>
                      <a:pt x="526" y="182"/>
                    </a:lnTo>
                    <a:lnTo>
                      <a:pt x="535" y="140"/>
                    </a:lnTo>
                    <a:lnTo>
                      <a:pt x="552" y="173"/>
                    </a:lnTo>
                    <a:lnTo>
                      <a:pt x="596" y="124"/>
                    </a:lnTo>
                    <a:lnTo>
                      <a:pt x="613" y="90"/>
                    </a:lnTo>
                    <a:lnTo>
                      <a:pt x="630" y="108"/>
                    </a:lnTo>
                    <a:lnTo>
                      <a:pt x="658" y="82"/>
                    </a:lnTo>
                    <a:lnTo>
                      <a:pt x="675" y="57"/>
                    </a:lnTo>
                    <a:lnTo>
                      <a:pt x="675" y="25"/>
                    </a:lnTo>
                    <a:lnTo>
                      <a:pt x="675" y="7"/>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2" name="Freeform 48">
                <a:extLst>
                  <a:ext uri="{FF2B5EF4-FFF2-40B4-BE49-F238E27FC236}">
                    <a16:creationId xmlns:a16="http://schemas.microsoft.com/office/drawing/2014/main" id="{EFAE06FD-C0AF-47F3-984F-A94CBE36714C}"/>
                  </a:ext>
                </a:extLst>
              </p:cNvPr>
              <p:cNvSpPr>
                <a:spLocks/>
              </p:cNvSpPr>
              <p:nvPr/>
            </p:nvSpPr>
            <p:spPr bwMode="auto">
              <a:xfrm>
                <a:off x="3476625" y="468313"/>
                <a:ext cx="825500" cy="909637"/>
              </a:xfrm>
              <a:custGeom>
                <a:avLst/>
                <a:gdLst>
                  <a:gd name="T0" fmla="*/ 2147483646 w 543"/>
                  <a:gd name="T1" fmla="*/ 2147483646 h 597"/>
                  <a:gd name="T2" fmla="*/ 2147483646 w 543"/>
                  <a:gd name="T3" fmla="*/ 2147483646 h 597"/>
                  <a:gd name="T4" fmla="*/ 2147483646 w 543"/>
                  <a:gd name="T5" fmla="*/ 2147483646 h 597"/>
                  <a:gd name="T6" fmla="*/ 2147483646 w 543"/>
                  <a:gd name="T7" fmla="*/ 2147483646 h 597"/>
                  <a:gd name="T8" fmla="*/ 2147483646 w 543"/>
                  <a:gd name="T9" fmla="*/ 2147483646 h 597"/>
                  <a:gd name="T10" fmla="*/ 2147483646 w 543"/>
                  <a:gd name="T11" fmla="*/ 2147483646 h 597"/>
                  <a:gd name="T12" fmla="*/ 2147483646 w 543"/>
                  <a:gd name="T13" fmla="*/ 2147483646 h 597"/>
                  <a:gd name="T14" fmla="*/ 2147483646 w 543"/>
                  <a:gd name="T15" fmla="*/ 2147483646 h 597"/>
                  <a:gd name="T16" fmla="*/ 2147483646 w 543"/>
                  <a:gd name="T17" fmla="*/ 2147483646 h 597"/>
                  <a:gd name="T18" fmla="*/ 2147483646 w 543"/>
                  <a:gd name="T19" fmla="*/ 2147483646 h 597"/>
                  <a:gd name="T20" fmla="*/ 2147483646 w 543"/>
                  <a:gd name="T21" fmla="*/ 2147483646 h 597"/>
                  <a:gd name="T22" fmla="*/ 2147483646 w 543"/>
                  <a:gd name="T23" fmla="*/ 2147483646 h 597"/>
                  <a:gd name="T24" fmla="*/ 2147483646 w 543"/>
                  <a:gd name="T25" fmla="*/ 2147483646 h 597"/>
                  <a:gd name="T26" fmla="*/ 2147483646 w 543"/>
                  <a:gd name="T27" fmla="*/ 2147483646 h 597"/>
                  <a:gd name="T28" fmla="*/ 2147483646 w 543"/>
                  <a:gd name="T29" fmla="*/ 2147483646 h 597"/>
                  <a:gd name="T30" fmla="*/ 2147483646 w 543"/>
                  <a:gd name="T31" fmla="*/ 2147483646 h 597"/>
                  <a:gd name="T32" fmla="*/ 2147483646 w 543"/>
                  <a:gd name="T33" fmla="*/ 2147483646 h 597"/>
                  <a:gd name="T34" fmla="*/ 2147483646 w 543"/>
                  <a:gd name="T35" fmla="*/ 2147483646 h 597"/>
                  <a:gd name="T36" fmla="*/ 2147483646 w 543"/>
                  <a:gd name="T37" fmla="*/ 2147483646 h 597"/>
                  <a:gd name="T38" fmla="*/ 2147483646 w 543"/>
                  <a:gd name="T39" fmla="*/ 2147483646 h 597"/>
                  <a:gd name="T40" fmla="*/ 2147483646 w 543"/>
                  <a:gd name="T41" fmla="*/ 2147483646 h 597"/>
                  <a:gd name="T42" fmla="*/ 2147483646 w 543"/>
                  <a:gd name="T43" fmla="*/ 2147483646 h 597"/>
                  <a:gd name="T44" fmla="*/ 2147483646 w 543"/>
                  <a:gd name="T45" fmla="*/ 2147483646 h 597"/>
                  <a:gd name="T46" fmla="*/ 2147483646 w 543"/>
                  <a:gd name="T47" fmla="*/ 2147483646 h 597"/>
                  <a:gd name="T48" fmla="*/ 2147483646 w 543"/>
                  <a:gd name="T49" fmla="*/ 2147483646 h 597"/>
                  <a:gd name="T50" fmla="*/ 2147483646 w 543"/>
                  <a:gd name="T51" fmla="*/ 2147483646 h 597"/>
                  <a:gd name="T52" fmla="*/ 0 w 543"/>
                  <a:gd name="T53" fmla="*/ 0 h 597"/>
                  <a:gd name="T54" fmla="*/ 0 w 543"/>
                  <a:gd name="T55" fmla="*/ 2147483646 h 597"/>
                  <a:gd name="T56" fmla="*/ 2147483646 w 543"/>
                  <a:gd name="T57" fmla="*/ 2147483646 h 597"/>
                  <a:gd name="T58" fmla="*/ 2147483646 w 543"/>
                  <a:gd name="T59" fmla="*/ 2147483646 h 597"/>
                  <a:gd name="T60" fmla="*/ 2147483646 w 543"/>
                  <a:gd name="T61" fmla="*/ 2147483646 h 597"/>
                  <a:gd name="T62" fmla="*/ 2147483646 w 543"/>
                  <a:gd name="T63" fmla="*/ 2147483646 h 597"/>
                  <a:gd name="T64" fmla="*/ 2147483646 w 543"/>
                  <a:gd name="T65" fmla="*/ 2147483646 h 597"/>
                  <a:gd name="T66" fmla="*/ 2147483646 w 543"/>
                  <a:gd name="T67" fmla="*/ 2147483646 h 5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3" h="597">
                    <a:moveTo>
                      <a:pt x="262" y="546"/>
                    </a:moveTo>
                    <a:lnTo>
                      <a:pt x="288" y="571"/>
                    </a:lnTo>
                    <a:lnTo>
                      <a:pt x="314" y="589"/>
                    </a:lnTo>
                    <a:lnTo>
                      <a:pt x="350" y="596"/>
                    </a:lnTo>
                    <a:lnTo>
                      <a:pt x="385" y="596"/>
                    </a:lnTo>
                    <a:lnTo>
                      <a:pt x="420" y="580"/>
                    </a:lnTo>
                    <a:lnTo>
                      <a:pt x="482" y="571"/>
                    </a:lnTo>
                    <a:lnTo>
                      <a:pt x="508" y="538"/>
                    </a:lnTo>
                    <a:lnTo>
                      <a:pt x="490" y="488"/>
                    </a:lnTo>
                    <a:lnTo>
                      <a:pt x="499" y="481"/>
                    </a:lnTo>
                    <a:lnTo>
                      <a:pt x="499" y="472"/>
                    </a:lnTo>
                    <a:lnTo>
                      <a:pt x="473" y="447"/>
                    </a:lnTo>
                    <a:lnTo>
                      <a:pt x="447" y="431"/>
                    </a:lnTo>
                    <a:lnTo>
                      <a:pt x="454" y="331"/>
                    </a:lnTo>
                    <a:lnTo>
                      <a:pt x="473" y="306"/>
                    </a:lnTo>
                    <a:lnTo>
                      <a:pt x="463" y="240"/>
                    </a:lnTo>
                    <a:lnTo>
                      <a:pt x="482" y="216"/>
                    </a:lnTo>
                    <a:lnTo>
                      <a:pt x="463" y="166"/>
                    </a:lnTo>
                    <a:lnTo>
                      <a:pt x="447" y="166"/>
                    </a:lnTo>
                    <a:lnTo>
                      <a:pt x="463" y="133"/>
                    </a:lnTo>
                    <a:lnTo>
                      <a:pt x="482" y="108"/>
                    </a:lnTo>
                    <a:lnTo>
                      <a:pt x="482" y="90"/>
                    </a:lnTo>
                    <a:lnTo>
                      <a:pt x="516" y="74"/>
                    </a:lnTo>
                    <a:lnTo>
                      <a:pt x="534" y="99"/>
                    </a:lnTo>
                    <a:lnTo>
                      <a:pt x="542" y="74"/>
                    </a:lnTo>
                    <a:lnTo>
                      <a:pt x="463" y="9"/>
                    </a:lnTo>
                    <a:lnTo>
                      <a:pt x="0" y="0"/>
                    </a:lnTo>
                    <a:lnTo>
                      <a:pt x="0" y="506"/>
                    </a:lnTo>
                    <a:lnTo>
                      <a:pt x="34" y="522"/>
                    </a:lnTo>
                    <a:lnTo>
                      <a:pt x="86" y="472"/>
                    </a:lnTo>
                    <a:lnTo>
                      <a:pt x="148" y="530"/>
                    </a:lnTo>
                    <a:lnTo>
                      <a:pt x="219" y="497"/>
                    </a:lnTo>
                    <a:lnTo>
                      <a:pt x="254" y="522"/>
                    </a:lnTo>
                    <a:lnTo>
                      <a:pt x="262" y="546"/>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3" name="Freeform 49">
                <a:extLst>
                  <a:ext uri="{FF2B5EF4-FFF2-40B4-BE49-F238E27FC236}">
                    <a16:creationId xmlns:a16="http://schemas.microsoft.com/office/drawing/2014/main" id="{96F61697-3DE8-41CC-AC16-B908846038DC}"/>
                  </a:ext>
                </a:extLst>
              </p:cNvPr>
              <p:cNvSpPr>
                <a:spLocks/>
              </p:cNvSpPr>
              <p:nvPr/>
            </p:nvSpPr>
            <p:spPr bwMode="auto">
              <a:xfrm>
                <a:off x="2768600" y="455613"/>
                <a:ext cx="709613" cy="811212"/>
              </a:xfrm>
              <a:custGeom>
                <a:avLst/>
                <a:gdLst>
                  <a:gd name="T0" fmla="*/ 2147483646 w 466"/>
                  <a:gd name="T1" fmla="*/ 2147483646 h 533"/>
                  <a:gd name="T2" fmla="*/ 2147483646 w 466"/>
                  <a:gd name="T3" fmla="*/ 0 h 533"/>
                  <a:gd name="T4" fmla="*/ 2147483646 w 466"/>
                  <a:gd name="T5" fmla="*/ 2147483646 h 533"/>
                  <a:gd name="T6" fmla="*/ 2147483646 w 466"/>
                  <a:gd name="T7" fmla="*/ 2147483646 h 533"/>
                  <a:gd name="T8" fmla="*/ 0 w 466"/>
                  <a:gd name="T9" fmla="*/ 2147483646 h 533"/>
                  <a:gd name="T10" fmla="*/ 2147483646 w 466"/>
                  <a:gd name="T11" fmla="*/ 2147483646 h 533"/>
                  <a:gd name="T12" fmla="*/ 2147483646 w 466"/>
                  <a:gd name="T13" fmla="*/ 2147483646 h 533"/>
                  <a:gd name="T14" fmla="*/ 2147483646 w 466"/>
                  <a:gd name="T15" fmla="*/ 2147483646 h 533"/>
                  <a:gd name="T16" fmla="*/ 2147483646 w 466"/>
                  <a:gd name="T17" fmla="*/ 2147483646 h 533"/>
                  <a:gd name="T18" fmla="*/ 2147483646 w 466"/>
                  <a:gd name="T19" fmla="*/ 2147483646 h 533"/>
                  <a:gd name="T20" fmla="*/ 2147483646 w 466"/>
                  <a:gd name="T21" fmla="*/ 2147483646 h 533"/>
                  <a:gd name="T22" fmla="*/ 2147483646 w 466"/>
                  <a:gd name="T23" fmla="*/ 2147483646 h 533"/>
                  <a:gd name="T24" fmla="*/ 2147483646 w 466"/>
                  <a:gd name="T25" fmla="*/ 2147483646 h 533"/>
                  <a:gd name="T26" fmla="*/ 2147483646 w 466"/>
                  <a:gd name="T27" fmla="*/ 2147483646 h 533"/>
                  <a:gd name="T28" fmla="*/ 2147483646 w 466"/>
                  <a:gd name="T29" fmla="*/ 2147483646 h 533"/>
                  <a:gd name="T30" fmla="*/ 2147483646 w 466"/>
                  <a:gd name="T31" fmla="*/ 2147483646 h 533"/>
                  <a:gd name="T32" fmla="*/ 2147483646 w 466"/>
                  <a:gd name="T33" fmla="*/ 2147483646 h 533"/>
                  <a:gd name="T34" fmla="*/ 2147483646 w 466"/>
                  <a:gd name="T35" fmla="*/ 2147483646 h 533"/>
                  <a:gd name="T36" fmla="*/ 2147483646 w 466"/>
                  <a:gd name="T37" fmla="*/ 2147483646 h 533"/>
                  <a:gd name="T38" fmla="*/ 2147483646 w 466"/>
                  <a:gd name="T39" fmla="*/ 2147483646 h 533"/>
                  <a:gd name="T40" fmla="*/ 2147483646 w 466"/>
                  <a:gd name="T41" fmla="*/ 2147483646 h 533"/>
                  <a:gd name="T42" fmla="*/ 2147483646 w 466"/>
                  <a:gd name="T43" fmla="*/ 2147483646 h 533"/>
                  <a:gd name="T44" fmla="*/ 2147483646 w 466"/>
                  <a:gd name="T45" fmla="*/ 2147483646 h 533"/>
                  <a:gd name="T46" fmla="*/ 2147483646 w 466"/>
                  <a:gd name="T47" fmla="*/ 2147483646 h 5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6" h="533">
                    <a:moveTo>
                      <a:pt x="465" y="9"/>
                    </a:moveTo>
                    <a:lnTo>
                      <a:pt x="35" y="0"/>
                    </a:lnTo>
                    <a:lnTo>
                      <a:pt x="35" y="216"/>
                    </a:lnTo>
                    <a:lnTo>
                      <a:pt x="26" y="250"/>
                    </a:lnTo>
                    <a:lnTo>
                      <a:pt x="0" y="266"/>
                    </a:lnTo>
                    <a:lnTo>
                      <a:pt x="62" y="275"/>
                    </a:lnTo>
                    <a:lnTo>
                      <a:pt x="88" y="300"/>
                    </a:lnTo>
                    <a:lnTo>
                      <a:pt x="114" y="316"/>
                    </a:lnTo>
                    <a:lnTo>
                      <a:pt x="166" y="374"/>
                    </a:lnTo>
                    <a:lnTo>
                      <a:pt x="192" y="341"/>
                    </a:lnTo>
                    <a:lnTo>
                      <a:pt x="202" y="349"/>
                    </a:lnTo>
                    <a:lnTo>
                      <a:pt x="219" y="374"/>
                    </a:lnTo>
                    <a:lnTo>
                      <a:pt x="280" y="399"/>
                    </a:lnTo>
                    <a:lnTo>
                      <a:pt x="280" y="417"/>
                    </a:lnTo>
                    <a:lnTo>
                      <a:pt x="306" y="457"/>
                    </a:lnTo>
                    <a:lnTo>
                      <a:pt x="316" y="466"/>
                    </a:lnTo>
                    <a:lnTo>
                      <a:pt x="333" y="474"/>
                    </a:lnTo>
                    <a:lnTo>
                      <a:pt x="342" y="474"/>
                    </a:lnTo>
                    <a:lnTo>
                      <a:pt x="342" y="482"/>
                    </a:lnTo>
                    <a:lnTo>
                      <a:pt x="359" y="491"/>
                    </a:lnTo>
                    <a:lnTo>
                      <a:pt x="447" y="532"/>
                    </a:lnTo>
                    <a:lnTo>
                      <a:pt x="465" y="532"/>
                    </a:lnTo>
                    <a:lnTo>
                      <a:pt x="465" y="516"/>
                    </a:lnTo>
                    <a:lnTo>
                      <a:pt x="465" y="9"/>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4" name="Freeform 50">
                <a:extLst>
                  <a:ext uri="{FF2B5EF4-FFF2-40B4-BE49-F238E27FC236}">
                    <a16:creationId xmlns:a16="http://schemas.microsoft.com/office/drawing/2014/main" id="{1E26F50E-3003-4C2D-90E6-6C428F9630F3}"/>
                  </a:ext>
                </a:extLst>
              </p:cNvPr>
              <p:cNvSpPr>
                <a:spLocks/>
              </p:cNvSpPr>
              <p:nvPr/>
            </p:nvSpPr>
            <p:spPr bwMode="auto">
              <a:xfrm>
                <a:off x="1293813" y="444500"/>
                <a:ext cx="1525587" cy="452438"/>
              </a:xfrm>
              <a:custGeom>
                <a:avLst/>
                <a:gdLst>
                  <a:gd name="T0" fmla="*/ 2147483646 w 1002"/>
                  <a:gd name="T1" fmla="*/ 2147483646 h 298"/>
                  <a:gd name="T2" fmla="*/ 0 w 1002"/>
                  <a:gd name="T3" fmla="*/ 0 h 298"/>
                  <a:gd name="T4" fmla="*/ 0 w 1002"/>
                  <a:gd name="T5" fmla="*/ 2147483646 h 298"/>
                  <a:gd name="T6" fmla="*/ 0 w 1002"/>
                  <a:gd name="T7" fmla="*/ 2147483646 h 298"/>
                  <a:gd name="T8" fmla="*/ 2147483646 w 1002"/>
                  <a:gd name="T9" fmla="*/ 2147483646 h 298"/>
                  <a:gd name="T10" fmla="*/ 2147483646 w 1002"/>
                  <a:gd name="T11" fmla="*/ 2147483646 h 298"/>
                  <a:gd name="T12" fmla="*/ 2147483646 w 1002"/>
                  <a:gd name="T13" fmla="*/ 2147483646 h 298"/>
                  <a:gd name="T14" fmla="*/ 2147483646 w 1002"/>
                  <a:gd name="T15" fmla="*/ 2147483646 h 298"/>
                  <a:gd name="T16" fmla="*/ 2147483646 w 1002"/>
                  <a:gd name="T17" fmla="*/ 2147483646 h 298"/>
                  <a:gd name="T18" fmla="*/ 2147483646 w 1002"/>
                  <a:gd name="T19" fmla="*/ 2147483646 h 298"/>
                  <a:gd name="T20" fmla="*/ 2147483646 w 1002"/>
                  <a:gd name="T21" fmla="*/ 2147483646 h 298"/>
                  <a:gd name="T22" fmla="*/ 2147483646 w 1002"/>
                  <a:gd name="T23" fmla="*/ 2147483646 h 298"/>
                  <a:gd name="T24" fmla="*/ 2147483646 w 1002"/>
                  <a:gd name="T25" fmla="*/ 2147483646 h 298"/>
                  <a:gd name="T26" fmla="*/ 2147483646 w 1002"/>
                  <a:gd name="T27" fmla="*/ 2147483646 h 298"/>
                  <a:gd name="T28" fmla="*/ 2147483646 w 1002"/>
                  <a:gd name="T29" fmla="*/ 2147483646 h 298"/>
                  <a:gd name="T30" fmla="*/ 2147483646 w 1002"/>
                  <a:gd name="T31" fmla="*/ 2147483646 h 298"/>
                  <a:gd name="T32" fmla="*/ 2147483646 w 1002"/>
                  <a:gd name="T33" fmla="*/ 2147483646 h 298"/>
                  <a:gd name="T34" fmla="*/ 2147483646 w 1002"/>
                  <a:gd name="T35" fmla="*/ 2147483646 h 298"/>
                  <a:gd name="T36" fmla="*/ 2147483646 w 1002"/>
                  <a:gd name="T37" fmla="*/ 2147483646 h 298"/>
                  <a:gd name="T38" fmla="*/ 2147483646 w 1002"/>
                  <a:gd name="T39" fmla="*/ 2147483646 h 298"/>
                  <a:gd name="T40" fmla="*/ 2147483646 w 1002"/>
                  <a:gd name="T41" fmla="*/ 2147483646 h 298"/>
                  <a:gd name="T42" fmla="*/ 2147483646 w 1002"/>
                  <a:gd name="T43" fmla="*/ 2147483646 h 298"/>
                  <a:gd name="T44" fmla="*/ 2147483646 w 1002"/>
                  <a:gd name="T45" fmla="*/ 2147483646 h 298"/>
                  <a:gd name="T46" fmla="*/ 2147483646 w 1002"/>
                  <a:gd name="T47" fmla="*/ 2147483646 h 298"/>
                  <a:gd name="T48" fmla="*/ 2147483646 w 1002"/>
                  <a:gd name="T49" fmla="*/ 2147483646 h 298"/>
                  <a:gd name="T50" fmla="*/ 2147483646 w 1002"/>
                  <a:gd name="T51" fmla="*/ 2147483646 h 298"/>
                  <a:gd name="T52" fmla="*/ 2147483646 w 1002"/>
                  <a:gd name="T53" fmla="*/ 2147483646 h 298"/>
                  <a:gd name="T54" fmla="*/ 2147483646 w 1002"/>
                  <a:gd name="T55" fmla="*/ 2147483646 h 298"/>
                  <a:gd name="T56" fmla="*/ 2147483646 w 1002"/>
                  <a:gd name="T57" fmla="*/ 2147483646 h 298"/>
                  <a:gd name="T58" fmla="*/ 2147483646 w 1002"/>
                  <a:gd name="T59" fmla="*/ 2147483646 h 298"/>
                  <a:gd name="T60" fmla="*/ 2147483646 w 1002"/>
                  <a:gd name="T61" fmla="*/ 2147483646 h 298"/>
                  <a:gd name="T62" fmla="*/ 2147483646 w 1002"/>
                  <a:gd name="T63" fmla="*/ 2147483646 h 298"/>
                  <a:gd name="T64" fmla="*/ 2147483646 w 1002"/>
                  <a:gd name="T65" fmla="*/ 2147483646 h 298"/>
                  <a:gd name="T66" fmla="*/ 2147483646 w 1002"/>
                  <a:gd name="T67" fmla="*/ 2147483646 h 298"/>
                  <a:gd name="T68" fmla="*/ 2147483646 w 1002"/>
                  <a:gd name="T69" fmla="*/ 2147483646 h 298"/>
                  <a:gd name="T70" fmla="*/ 2147483646 w 1002"/>
                  <a:gd name="T71" fmla="*/ 2147483646 h 298"/>
                  <a:gd name="T72" fmla="*/ 2147483646 w 1002"/>
                  <a:gd name="T73" fmla="*/ 2147483646 h 298"/>
                  <a:gd name="T74" fmla="*/ 2147483646 w 1002"/>
                  <a:gd name="T75" fmla="*/ 2147483646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2" h="298">
                    <a:moveTo>
                      <a:pt x="1001" y="7"/>
                    </a:moveTo>
                    <a:lnTo>
                      <a:pt x="0" y="0"/>
                    </a:lnTo>
                    <a:lnTo>
                      <a:pt x="0" y="32"/>
                    </a:lnTo>
                    <a:lnTo>
                      <a:pt x="0" y="74"/>
                    </a:lnTo>
                    <a:lnTo>
                      <a:pt x="17" y="99"/>
                    </a:lnTo>
                    <a:lnTo>
                      <a:pt x="43" y="124"/>
                    </a:lnTo>
                    <a:lnTo>
                      <a:pt x="62" y="132"/>
                    </a:lnTo>
                    <a:lnTo>
                      <a:pt x="88" y="124"/>
                    </a:lnTo>
                    <a:lnTo>
                      <a:pt x="114" y="115"/>
                    </a:lnTo>
                    <a:lnTo>
                      <a:pt x="123" y="99"/>
                    </a:lnTo>
                    <a:lnTo>
                      <a:pt x="245" y="157"/>
                    </a:lnTo>
                    <a:lnTo>
                      <a:pt x="271" y="214"/>
                    </a:lnTo>
                    <a:lnTo>
                      <a:pt x="333" y="272"/>
                    </a:lnTo>
                    <a:lnTo>
                      <a:pt x="412" y="297"/>
                    </a:lnTo>
                    <a:lnTo>
                      <a:pt x="588" y="239"/>
                    </a:lnTo>
                    <a:lnTo>
                      <a:pt x="597" y="214"/>
                    </a:lnTo>
                    <a:lnTo>
                      <a:pt x="632" y="173"/>
                    </a:lnTo>
                    <a:lnTo>
                      <a:pt x="640" y="140"/>
                    </a:lnTo>
                    <a:lnTo>
                      <a:pt x="632" y="90"/>
                    </a:lnTo>
                    <a:lnTo>
                      <a:pt x="668" y="157"/>
                    </a:lnTo>
                    <a:lnTo>
                      <a:pt x="659" y="189"/>
                    </a:lnTo>
                    <a:lnTo>
                      <a:pt x="694" y="198"/>
                    </a:lnTo>
                    <a:lnTo>
                      <a:pt x="737" y="214"/>
                    </a:lnTo>
                    <a:lnTo>
                      <a:pt x="790" y="214"/>
                    </a:lnTo>
                    <a:lnTo>
                      <a:pt x="878" y="231"/>
                    </a:lnTo>
                    <a:lnTo>
                      <a:pt x="887" y="214"/>
                    </a:lnTo>
                    <a:lnTo>
                      <a:pt x="904" y="223"/>
                    </a:lnTo>
                    <a:lnTo>
                      <a:pt x="904" y="239"/>
                    </a:lnTo>
                    <a:lnTo>
                      <a:pt x="895" y="272"/>
                    </a:lnTo>
                    <a:lnTo>
                      <a:pt x="913" y="290"/>
                    </a:lnTo>
                    <a:lnTo>
                      <a:pt x="913" y="281"/>
                    </a:lnTo>
                    <a:lnTo>
                      <a:pt x="939" y="265"/>
                    </a:lnTo>
                    <a:lnTo>
                      <a:pt x="956" y="256"/>
                    </a:lnTo>
                    <a:lnTo>
                      <a:pt x="966" y="231"/>
                    </a:lnTo>
                    <a:lnTo>
                      <a:pt x="975" y="198"/>
                    </a:lnTo>
                    <a:lnTo>
                      <a:pt x="982" y="207"/>
                    </a:lnTo>
                    <a:lnTo>
                      <a:pt x="1001" y="223"/>
                    </a:lnTo>
                    <a:lnTo>
                      <a:pt x="1001" y="7"/>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5" name="Freeform 51">
                <a:extLst>
                  <a:ext uri="{FF2B5EF4-FFF2-40B4-BE49-F238E27FC236}">
                    <a16:creationId xmlns:a16="http://schemas.microsoft.com/office/drawing/2014/main" id="{8F7F737A-1058-4DA5-BA25-AA0BB41286B0}"/>
                  </a:ext>
                </a:extLst>
              </p:cNvPr>
              <p:cNvSpPr>
                <a:spLocks/>
              </p:cNvSpPr>
              <p:nvPr/>
            </p:nvSpPr>
            <p:spPr bwMode="auto">
              <a:xfrm>
                <a:off x="4022725" y="1187450"/>
                <a:ext cx="495300" cy="379413"/>
              </a:xfrm>
              <a:custGeom>
                <a:avLst/>
                <a:gdLst>
                  <a:gd name="T0" fmla="*/ 2147483646 w 326"/>
                  <a:gd name="T1" fmla="*/ 2147483646 h 249"/>
                  <a:gd name="T2" fmla="*/ 2147483646 w 326"/>
                  <a:gd name="T3" fmla="*/ 0 h 249"/>
                  <a:gd name="T4" fmla="*/ 2147483646 w 326"/>
                  <a:gd name="T5" fmla="*/ 0 h 249"/>
                  <a:gd name="T6" fmla="*/ 2147483646 w 326"/>
                  <a:gd name="T7" fmla="*/ 2147483646 h 249"/>
                  <a:gd name="T8" fmla="*/ 2147483646 w 326"/>
                  <a:gd name="T9" fmla="*/ 2147483646 h 249"/>
                  <a:gd name="T10" fmla="*/ 2147483646 w 326"/>
                  <a:gd name="T11" fmla="*/ 2147483646 h 249"/>
                  <a:gd name="T12" fmla="*/ 2147483646 w 326"/>
                  <a:gd name="T13" fmla="*/ 2147483646 h 249"/>
                  <a:gd name="T14" fmla="*/ 2147483646 w 326"/>
                  <a:gd name="T15" fmla="*/ 2147483646 h 249"/>
                  <a:gd name="T16" fmla="*/ 2147483646 w 326"/>
                  <a:gd name="T17" fmla="*/ 2147483646 h 249"/>
                  <a:gd name="T18" fmla="*/ 0 w 326"/>
                  <a:gd name="T19" fmla="*/ 2147483646 h 249"/>
                  <a:gd name="T20" fmla="*/ 2147483646 w 326"/>
                  <a:gd name="T21" fmla="*/ 2147483646 h 249"/>
                  <a:gd name="T22" fmla="*/ 2147483646 w 326"/>
                  <a:gd name="T23" fmla="*/ 2147483646 h 249"/>
                  <a:gd name="T24" fmla="*/ 2147483646 w 326"/>
                  <a:gd name="T25" fmla="*/ 2147483646 h 249"/>
                  <a:gd name="T26" fmla="*/ 2147483646 w 326"/>
                  <a:gd name="T27" fmla="*/ 2147483646 h 249"/>
                  <a:gd name="T28" fmla="*/ 2147483646 w 326"/>
                  <a:gd name="T29" fmla="*/ 2147483646 h 249"/>
                  <a:gd name="T30" fmla="*/ 2147483646 w 326"/>
                  <a:gd name="T31" fmla="*/ 2147483646 h 249"/>
                  <a:gd name="T32" fmla="*/ 2147483646 w 326"/>
                  <a:gd name="T33" fmla="*/ 2147483646 h 249"/>
                  <a:gd name="T34" fmla="*/ 2147483646 w 326"/>
                  <a:gd name="T35" fmla="*/ 2147483646 h 249"/>
                  <a:gd name="T36" fmla="*/ 2147483646 w 326"/>
                  <a:gd name="T37" fmla="*/ 2147483646 h 249"/>
                  <a:gd name="T38" fmla="*/ 2147483646 w 326"/>
                  <a:gd name="T39" fmla="*/ 2147483646 h 249"/>
                  <a:gd name="T40" fmla="*/ 2147483646 w 326"/>
                  <a:gd name="T41" fmla="*/ 2147483646 h 249"/>
                  <a:gd name="T42" fmla="*/ 2147483646 w 326"/>
                  <a:gd name="T43" fmla="*/ 2147483646 h 249"/>
                  <a:gd name="T44" fmla="*/ 2147483646 w 326"/>
                  <a:gd name="T45" fmla="*/ 2147483646 h 249"/>
                  <a:gd name="T46" fmla="*/ 2147483646 w 326"/>
                  <a:gd name="T47" fmla="*/ 2147483646 h 249"/>
                  <a:gd name="T48" fmla="*/ 2147483646 w 326"/>
                  <a:gd name="T49" fmla="*/ 214748364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6" h="249">
                    <a:moveTo>
                      <a:pt x="325" y="65"/>
                    </a:moveTo>
                    <a:lnTo>
                      <a:pt x="299" y="0"/>
                    </a:lnTo>
                    <a:lnTo>
                      <a:pt x="141" y="0"/>
                    </a:lnTo>
                    <a:lnTo>
                      <a:pt x="141" y="9"/>
                    </a:lnTo>
                    <a:lnTo>
                      <a:pt x="132" y="16"/>
                    </a:lnTo>
                    <a:lnTo>
                      <a:pt x="150" y="65"/>
                    </a:lnTo>
                    <a:lnTo>
                      <a:pt x="124" y="99"/>
                    </a:lnTo>
                    <a:lnTo>
                      <a:pt x="62" y="107"/>
                    </a:lnTo>
                    <a:lnTo>
                      <a:pt x="26" y="141"/>
                    </a:lnTo>
                    <a:lnTo>
                      <a:pt x="0" y="148"/>
                    </a:lnTo>
                    <a:lnTo>
                      <a:pt x="62" y="190"/>
                    </a:lnTo>
                    <a:lnTo>
                      <a:pt x="70" y="190"/>
                    </a:lnTo>
                    <a:lnTo>
                      <a:pt x="79" y="181"/>
                    </a:lnTo>
                    <a:lnTo>
                      <a:pt x="88" y="181"/>
                    </a:lnTo>
                    <a:lnTo>
                      <a:pt x="132" y="148"/>
                    </a:lnTo>
                    <a:lnTo>
                      <a:pt x="150" y="123"/>
                    </a:lnTo>
                    <a:lnTo>
                      <a:pt x="158" y="157"/>
                    </a:lnTo>
                    <a:lnTo>
                      <a:pt x="184" y="165"/>
                    </a:lnTo>
                    <a:lnTo>
                      <a:pt x="141" y="197"/>
                    </a:lnTo>
                    <a:lnTo>
                      <a:pt x="158" y="231"/>
                    </a:lnTo>
                    <a:lnTo>
                      <a:pt x="203" y="248"/>
                    </a:lnTo>
                    <a:lnTo>
                      <a:pt x="229" y="157"/>
                    </a:lnTo>
                    <a:lnTo>
                      <a:pt x="272" y="116"/>
                    </a:lnTo>
                    <a:lnTo>
                      <a:pt x="299" y="74"/>
                    </a:lnTo>
                    <a:lnTo>
                      <a:pt x="325" y="65"/>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6" name="Freeform 52">
                <a:extLst>
                  <a:ext uri="{FF2B5EF4-FFF2-40B4-BE49-F238E27FC236}">
                    <a16:creationId xmlns:a16="http://schemas.microsoft.com/office/drawing/2014/main" id="{5E3E8239-4551-4AB2-A740-452053FF8715}"/>
                  </a:ext>
                </a:extLst>
              </p:cNvPr>
              <p:cNvSpPr>
                <a:spLocks/>
              </p:cNvSpPr>
              <p:nvPr/>
            </p:nvSpPr>
            <p:spPr bwMode="auto">
              <a:xfrm>
                <a:off x="4554538" y="492125"/>
                <a:ext cx="831850" cy="920750"/>
              </a:xfrm>
              <a:custGeom>
                <a:avLst/>
                <a:gdLst>
                  <a:gd name="T0" fmla="*/ 2147483646 w 548"/>
                  <a:gd name="T1" fmla="*/ 2147483646 h 605"/>
                  <a:gd name="T2" fmla="*/ 2147483646 w 548"/>
                  <a:gd name="T3" fmla="*/ 2147483646 h 605"/>
                  <a:gd name="T4" fmla="*/ 2147483646 w 548"/>
                  <a:gd name="T5" fmla="*/ 2147483646 h 605"/>
                  <a:gd name="T6" fmla="*/ 2147483646 w 548"/>
                  <a:gd name="T7" fmla="*/ 2147483646 h 605"/>
                  <a:gd name="T8" fmla="*/ 2147483646 w 548"/>
                  <a:gd name="T9" fmla="*/ 2147483646 h 605"/>
                  <a:gd name="T10" fmla="*/ 2147483646 w 548"/>
                  <a:gd name="T11" fmla="*/ 2147483646 h 605"/>
                  <a:gd name="T12" fmla="*/ 2147483646 w 548"/>
                  <a:gd name="T13" fmla="*/ 2147483646 h 605"/>
                  <a:gd name="T14" fmla="*/ 2147483646 w 548"/>
                  <a:gd name="T15" fmla="*/ 0 h 605"/>
                  <a:gd name="T16" fmla="*/ 2147483646 w 548"/>
                  <a:gd name="T17" fmla="*/ 0 h 605"/>
                  <a:gd name="T18" fmla="*/ 2147483646 w 548"/>
                  <a:gd name="T19" fmla="*/ 2147483646 h 605"/>
                  <a:gd name="T20" fmla="*/ 2147483646 w 548"/>
                  <a:gd name="T21" fmla="*/ 2147483646 h 605"/>
                  <a:gd name="T22" fmla="*/ 2147483646 w 548"/>
                  <a:gd name="T23" fmla="*/ 2147483646 h 605"/>
                  <a:gd name="T24" fmla="*/ 2147483646 w 548"/>
                  <a:gd name="T25" fmla="*/ 2147483646 h 605"/>
                  <a:gd name="T26" fmla="*/ 2147483646 w 548"/>
                  <a:gd name="T27" fmla="*/ 2147483646 h 605"/>
                  <a:gd name="T28" fmla="*/ 2147483646 w 548"/>
                  <a:gd name="T29" fmla="*/ 2147483646 h 605"/>
                  <a:gd name="T30" fmla="*/ 2147483646 w 548"/>
                  <a:gd name="T31" fmla="*/ 2147483646 h 605"/>
                  <a:gd name="T32" fmla="*/ 2147483646 w 548"/>
                  <a:gd name="T33" fmla="*/ 2147483646 h 605"/>
                  <a:gd name="T34" fmla="*/ 2147483646 w 548"/>
                  <a:gd name="T35" fmla="*/ 2147483646 h 605"/>
                  <a:gd name="T36" fmla="*/ 2147483646 w 548"/>
                  <a:gd name="T37" fmla="*/ 2147483646 h 605"/>
                  <a:gd name="T38" fmla="*/ 2147483646 w 548"/>
                  <a:gd name="T39" fmla="*/ 2147483646 h 605"/>
                  <a:gd name="T40" fmla="*/ 0 w 548"/>
                  <a:gd name="T41" fmla="*/ 2147483646 h 605"/>
                  <a:gd name="T42" fmla="*/ 0 w 548"/>
                  <a:gd name="T43" fmla="*/ 2147483646 h 605"/>
                  <a:gd name="T44" fmla="*/ 2147483646 w 548"/>
                  <a:gd name="T45" fmla="*/ 2147483646 h 605"/>
                  <a:gd name="T46" fmla="*/ 2147483646 w 548"/>
                  <a:gd name="T47" fmla="*/ 2147483646 h 605"/>
                  <a:gd name="T48" fmla="*/ 2147483646 w 548"/>
                  <a:gd name="T49" fmla="*/ 2147483646 h 605"/>
                  <a:gd name="T50" fmla="*/ 2147483646 w 548"/>
                  <a:gd name="T51" fmla="*/ 2147483646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8" h="605">
                    <a:moveTo>
                      <a:pt x="88" y="604"/>
                    </a:moveTo>
                    <a:lnTo>
                      <a:pt x="212" y="521"/>
                    </a:lnTo>
                    <a:lnTo>
                      <a:pt x="291" y="456"/>
                    </a:lnTo>
                    <a:lnTo>
                      <a:pt x="442" y="265"/>
                    </a:lnTo>
                    <a:lnTo>
                      <a:pt x="485" y="233"/>
                    </a:lnTo>
                    <a:lnTo>
                      <a:pt x="485" y="182"/>
                    </a:lnTo>
                    <a:lnTo>
                      <a:pt x="547" y="125"/>
                    </a:lnTo>
                    <a:lnTo>
                      <a:pt x="530" y="0"/>
                    </a:lnTo>
                    <a:lnTo>
                      <a:pt x="442" y="0"/>
                    </a:lnTo>
                    <a:lnTo>
                      <a:pt x="442" y="33"/>
                    </a:lnTo>
                    <a:lnTo>
                      <a:pt x="432" y="58"/>
                    </a:lnTo>
                    <a:lnTo>
                      <a:pt x="415" y="83"/>
                    </a:lnTo>
                    <a:lnTo>
                      <a:pt x="442" y="116"/>
                    </a:lnTo>
                    <a:lnTo>
                      <a:pt x="406" y="116"/>
                    </a:lnTo>
                    <a:lnTo>
                      <a:pt x="336" y="157"/>
                    </a:lnTo>
                    <a:lnTo>
                      <a:pt x="274" y="265"/>
                    </a:lnTo>
                    <a:lnTo>
                      <a:pt x="291" y="274"/>
                    </a:lnTo>
                    <a:lnTo>
                      <a:pt x="310" y="298"/>
                    </a:lnTo>
                    <a:lnTo>
                      <a:pt x="256" y="298"/>
                    </a:lnTo>
                    <a:lnTo>
                      <a:pt x="54" y="505"/>
                    </a:lnTo>
                    <a:lnTo>
                      <a:pt x="0" y="514"/>
                    </a:lnTo>
                    <a:lnTo>
                      <a:pt x="0" y="539"/>
                    </a:lnTo>
                    <a:lnTo>
                      <a:pt x="28" y="539"/>
                    </a:lnTo>
                    <a:lnTo>
                      <a:pt x="54" y="588"/>
                    </a:lnTo>
                    <a:lnTo>
                      <a:pt x="88" y="588"/>
                    </a:lnTo>
                    <a:lnTo>
                      <a:pt x="88" y="604"/>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7" name="Freeform 53">
                <a:extLst>
                  <a:ext uri="{FF2B5EF4-FFF2-40B4-BE49-F238E27FC236}">
                    <a16:creationId xmlns:a16="http://schemas.microsoft.com/office/drawing/2014/main" id="{8CA1004F-F5F5-4FF9-8C35-9B9D73D94817}"/>
                  </a:ext>
                </a:extLst>
              </p:cNvPr>
              <p:cNvSpPr>
                <a:spLocks/>
              </p:cNvSpPr>
              <p:nvPr/>
            </p:nvSpPr>
            <p:spPr bwMode="auto">
              <a:xfrm>
                <a:off x="1331913" y="669925"/>
                <a:ext cx="1141412" cy="554038"/>
              </a:xfrm>
              <a:custGeom>
                <a:avLst/>
                <a:gdLst>
                  <a:gd name="T0" fmla="*/ 0 w 749"/>
                  <a:gd name="T1" fmla="*/ 2147483646 h 365"/>
                  <a:gd name="T2" fmla="*/ 2147483646 w 749"/>
                  <a:gd name="T3" fmla="*/ 2147483646 h 365"/>
                  <a:gd name="T4" fmla="*/ 2147483646 w 749"/>
                  <a:gd name="T5" fmla="*/ 2147483646 h 365"/>
                  <a:gd name="T6" fmla="*/ 2147483646 w 749"/>
                  <a:gd name="T7" fmla="*/ 2147483646 h 365"/>
                  <a:gd name="T8" fmla="*/ 2147483646 w 749"/>
                  <a:gd name="T9" fmla="*/ 2147483646 h 365"/>
                  <a:gd name="T10" fmla="*/ 2147483646 w 749"/>
                  <a:gd name="T11" fmla="*/ 2147483646 h 365"/>
                  <a:gd name="T12" fmla="*/ 2147483646 w 749"/>
                  <a:gd name="T13" fmla="*/ 2147483646 h 365"/>
                  <a:gd name="T14" fmla="*/ 2147483646 w 749"/>
                  <a:gd name="T15" fmla="*/ 2147483646 h 365"/>
                  <a:gd name="T16" fmla="*/ 2147483646 w 749"/>
                  <a:gd name="T17" fmla="*/ 2147483646 h 365"/>
                  <a:gd name="T18" fmla="*/ 2147483646 w 749"/>
                  <a:gd name="T19" fmla="*/ 2147483646 h 365"/>
                  <a:gd name="T20" fmla="*/ 2147483646 w 749"/>
                  <a:gd name="T21" fmla="*/ 2147483646 h 365"/>
                  <a:gd name="T22" fmla="*/ 2147483646 w 749"/>
                  <a:gd name="T23" fmla="*/ 2147483646 h 365"/>
                  <a:gd name="T24" fmla="*/ 2147483646 w 749"/>
                  <a:gd name="T25" fmla="*/ 2147483646 h 365"/>
                  <a:gd name="T26" fmla="*/ 2147483646 w 749"/>
                  <a:gd name="T27" fmla="*/ 2147483646 h 365"/>
                  <a:gd name="T28" fmla="*/ 2147483646 w 749"/>
                  <a:gd name="T29" fmla="*/ 2147483646 h 365"/>
                  <a:gd name="T30" fmla="*/ 2147483646 w 749"/>
                  <a:gd name="T31" fmla="*/ 2147483646 h 365"/>
                  <a:gd name="T32" fmla="*/ 2147483646 w 749"/>
                  <a:gd name="T33" fmla="*/ 2147483646 h 365"/>
                  <a:gd name="T34" fmla="*/ 2147483646 w 749"/>
                  <a:gd name="T35" fmla="*/ 2147483646 h 365"/>
                  <a:gd name="T36" fmla="*/ 2147483646 w 749"/>
                  <a:gd name="T37" fmla="*/ 2147483646 h 365"/>
                  <a:gd name="T38" fmla="*/ 2147483646 w 749"/>
                  <a:gd name="T39" fmla="*/ 2147483646 h 365"/>
                  <a:gd name="T40" fmla="*/ 2147483646 w 749"/>
                  <a:gd name="T41" fmla="*/ 0 h 365"/>
                  <a:gd name="T42" fmla="*/ 2147483646 w 749"/>
                  <a:gd name="T43" fmla="*/ 0 h 365"/>
                  <a:gd name="T44" fmla="*/ 2147483646 w 749"/>
                  <a:gd name="T45" fmla="*/ 2147483646 h 365"/>
                  <a:gd name="T46" fmla="*/ 2147483646 w 749"/>
                  <a:gd name="T47" fmla="*/ 2147483646 h 365"/>
                  <a:gd name="T48" fmla="*/ 2147483646 w 749"/>
                  <a:gd name="T49" fmla="*/ 2147483646 h 365"/>
                  <a:gd name="T50" fmla="*/ 2147483646 w 749"/>
                  <a:gd name="T51" fmla="*/ 2147483646 h 365"/>
                  <a:gd name="T52" fmla="*/ 2147483646 w 749"/>
                  <a:gd name="T53" fmla="*/ 2147483646 h 365"/>
                  <a:gd name="T54" fmla="*/ 2147483646 w 749"/>
                  <a:gd name="T55" fmla="*/ 2147483646 h 365"/>
                  <a:gd name="T56" fmla="*/ 2147483646 w 749"/>
                  <a:gd name="T57" fmla="*/ 2147483646 h 365"/>
                  <a:gd name="T58" fmla="*/ 2147483646 w 749"/>
                  <a:gd name="T59" fmla="*/ 2147483646 h 365"/>
                  <a:gd name="T60" fmla="*/ 2147483646 w 749"/>
                  <a:gd name="T61" fmla="*/ 2147483646 h 365"/>
                  <a:gd name="T62" fmla="*/ 2147483646 w 749"/>
                  <a:gd name="T63" fmla="*/ 2147483646 h 365"/>
                  <a:gd name="T64" fmla="*/ 2147483646 w 749"/>
                  <a:gd name="T65" fmla="*/ 2147483646 h 365"/>
                  <a:gd name="T66" fmla="*/ 2147483646 w 749"/>
                  <a:gd name="T67" fmla="*/ 2147483646 h 365"/>
                  <a:gd name="T68" fmla="*/ 2147483646 w 749"/>
                  <a:gd name="T69" fmla="*/ 2147483646 h 365"/>
                  <a:gd name="T70" fmla="*/ 2147483646 w 749"/>
                  <a:gd name="T71" fmla="*/ 2147483646 h 365"/>
                  <a:gd name="T72" fmla="*/ 2147483646 w 749"/>
                  <a:gd name="T73" fmla="*/ 2147483646 h 365"/>
                  <a:gd name="T74" fmla="*/ 2147483646 w 749"/>
                  <a:gd name="T75" fmla="*/ 2147483646 h 365"/>
                  <a:gd name="T76" fmla="*/ 2147483646 w 749"/>
                  <a:gd name="T77" fmla="*/ 2147483646 h 365"/>
                  <a:gd name="T78" fmla="*/ 0 w 749"/>
                  <a:gd name="T79" fmla="*/ 2147483646 h 3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365">
                    <a:moveTo>
                      <a:pt x="0" y="348"/>
                    </a:moveTo>
                    <a:lnTo>
                      <a:pt x="643" y="364"/>
                    </a:lnTo>
                    <a:lnTo>
                      <a:pt x="695" y="281"/>
                    </a:lnTo>
                    <a:lnTo>
                      <a:pt x="729" y="256"/>
                    </a:lnTo>
                    <a:lnTo>
                      <a:pt x="729" y="207"/>
                    </a:lnTo>
                    <a:lnTo>
                      <a:pt x="748" y="149"/>
                    </a:lnTo>
                    <a:lnTo>
                      <a:pt x="729" y="132"/>
                    </a:lnTo>
                    <a:lnTo>
                      <a:pt x="712" y="108"/>
                    </a:lnTo>
                    <a:lnTo>
                      <a:pt x="643" y="108"/>
                    </a:lnTo>
                    <a:lnTo>
                      <a:pt x="563" y="90"/>
                    </a:lnTo>
                    <a:lnTo>
                      <a:pt x="536" y="116"/>
                    </a:lnTo>
                    <a:lnTo>
                      <a:pt x="519" y="132"/>
                    </a:lnTo>
                    <a:lnTo>
                      <a:pt x="467" y="149"/>
                    </a:lnTo>
                    <a:lnTo>
                      <a:pt x="448" y="198"/>
                    </a:lnTo>
                    <a:lnTo>
                      <a:pt x="405" y="215"/>
                    </a:lnTo>
                    <a:lnTo>
                      <a:pt x="352" y="191"/>
                    </a:lnTo>
                    <a:lnTo>
                      <a:pt x="291" y="166"/>
                    </a:lnTo>
                    <a:lnTo>
                      <a:pt x="238" y="90"/>
                    </a:lnTo>
                    <a:lnTo>
                      <a:pt x="212" y="50"/>
                    </a:lnTo>
                    <a:lnTo>
                      <a:pt x="167" y="16"/>
                    </a:lnTo>
                    <a:lnTo>
                      <a:pt x="141" y="0"/>
                    </a:lnTo>
                    <a:lnTo>
                      <a:pt x="88" y="0"/>
                    </a:lnTo>
                    <a:lnTo>
                      <a:pt x="79" y="16"/>
                    </a:lnTo>
                    <a:lnTo>
                      <a:pt x="71" y="41"/>
                    </a:lnTo>
                    <a:lnTo>
                      <a:pt x="79" y="58"/>
                    </a:lnTo>
                    <a:lnTo>
                      <a:pt x="88" y="83"/>
                    </a:lnTo>
                    <a:lnTo>
                      <a:pt x="79" y="124"/>
                    </a:lnTo>
                    <a:lnTo>
                      <a:pt x="88" y="173"/>
                    </a:lnTo>
                    <a:lnTo>
                      <a:pt x="79" y="232"/>
                    </a:lnTo>
                    <a:lnTo>
                      <a:pt x="62" y="232"/>
                    </a:lnTo>
                    <a:lnTo>
                      <a:pt x="53" y="191"/>
                    </a:lnTo>
                    <a:lnTo>
                      <a:pt x="62" y="141"/>
                    </a:lnTo>
                    <a:lnTo>
                      <a:pt x="53" y="132"/>
                    </a:lnTo>
                    <a:lnTo>
                      <a:pt x="62" y="116"/>
                    </a:lnTo>
                    <a:lnTo>
                      <a:pt x="53" y="108"/>
                    </a:lnTo>
                    <a:lnTo>
                      <a:pt x="53" y="99"/>
                    </a:lnTo>
                    <a:lnTo>
                      <a:pt x="53" y="90"/>
                    </a:lnTo>
                    <a:lnTo>
                      <a:pt x="45" y="74"/>
                    </a:lnTo>
                    <a:lnTo>
                      <a:pt x="36" y="58"/>
                    </a:lnTo>
                    <a:lnTo>
                      <a:pt x="0" y="348"/>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8" name="Freeform 54">
                <a:extLst>
                  <a:ext uri="{FF2B5EF4-FFF2-40B4-BE49-F238E27FC236}">
                    <a16:creationId xmlns:a16="http://schemas.microsoft.com/office/drawing/2014/main" id="{665D3D01-4260-42E8-A2BC-D9D6860295C7}"/>
                  </a:ext>
                </a:extLst>
              </p:cNvPr>
              <p:cNvSpPr>
                <a:spLocks/>
              </p:cNvSpPr>
              <p:nvPr/>
            </p:nvSpPr>
            <p:spPr bwMode="auto">
              <a:xfrm>
                <a:off x="4581525" y="685800"/>
                <a:ext cx="900113" cy="1206500"/>
              </a:xfrm>
              <a:custGeom>
                <a:avLst/>
                <a:gdLst>
                  <a:gd name="T0" fmla="*/ 0 w 590"/>
                  <a:gd name="T1" fmla="*/ 2147483646 h 794"/>
                  <a:gd name="T2" fmla="*/ 2147483646 w 590"/>
                  <a:gd name="T3" fmla="*/ 2147483646 h 794"/>
                  <a:gd name="T4" fmla="*/ 2147483646 w 590"/>
                  <a:gd name="T5" fmla="*/ 2147483646 h 794"/>
                  <a:gd name="T6" fmla="*/ 2147483646 w 590"/>
                  <a:gd name="T7" fmla="*/ 2147483646 h 794"/>
                  <a:gd name="T8" fmla="*/ 2147483646 w 590"/>
                  <a:gd name="T9" fmla="*/ 2147483646 h 794"/>
                  <a:gd name="T10" fmla="*/ 2147483646 w 590"/>
                  <a:gd name="T11" fmla="*/ 2147483646 h 794"/>
                  <a:gd name="T12" fmla="*/ 2147483646 w 590"/>
                  <a:gd name="T13" fmla="*/ 2147483646 h 794"/>
                  <a:gd name="T14" fmla="*/ 2147483646 w 590"/>
                  <a:gd name="T15" fmla="*/ 2147483646 h 794"/>
                  <a:gd name="T16" fmla="*/ 2147483646 w 590"/>
                  <a:gd name="T17" fmla="*/ 2147483646 h 794"/>
                  <a:gd name="T18" fmla="*/ 2147483646 w 590"/>
                  <a:gd name="T19" fmla="*/ 0 h 794"/>
                  <a:gd name="T20" fmla="*/ 2147483646 w 590"/>
                  <a:gd name="T21" fmla="*/ 2147483646 h 794"/>
                  <a:gd name="T22" fmla="*/ 2147483646 w 590"/>
                  <a:gd name="T23" fmla="*/ 2147483646 h 794"/>
                  <a:gd name="T24" fmla="*/ 2147483646 w 590"/>
                  <a:gd name="T25" fmla="*/ 2147483646 h 794"/>
                  <a:gd name="T26" fmla="*/ 2147483646 w 590"/>
                  <a:gd name="T27" fmla="*/ 2147483646 h 794"/>
                  <a:gd name="T28" fmla="*/ 2147483646 w 590"/>
                  <a:gd name="T29" fmla="*/ 2147483646 h 794"/>
                  <a:gd name="T30" fmla="*/ 2147483646 w 590"/>
                  <a:gd name="T31" fmla="*/ 2147483646 h 794"/>
                  <a:gd name="T32" fmla="*/ 2147483646 w 590"/>
                  <a:gd name="T33" fmla="*/ 2147483646 h 794"/>
                  <a:gd name="T34" fmla="*/ 2147483646 w 590"/>
                  <a:gd name="T35" fmla="*/ 2147483646 h 794"/>
                  <a:gd name="T36" fmla="*/ 0 w 590"/>
                  <a:gd name="T37" fmla="*/ 2147483646 h 794"/>
                  <a:gd name="T38" fmla="*/ 0 w 590"/>
                  <a:gd name="T39" fmla="*/ 2147483646 h 7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0" h="794">
                    <a:moveTo>
                      <a:pt x="0" y="793"/>
                    </a:moveTo>
                    <a:lnTo>
                      <a:pt x="264" y="793"/>
                    </a:lnTo>
                    <a:lnTo>
                      <a:pt x="264" y="761"/>
                    </a:lnTo>
                    <a:lnTo>
                      <a:pt x="317" y="736"/>
                    </a:lnTo>
                    <a:lnTo>
                      <a:pt x="493" y="579"/>
                    </a:lnTo>
                    <a:lnTo>
                      <a:pt x="510" y="503"/>
                    </a:lnTo>
                    <a:lnTo>
                      <a:pt x="519" y="463"/>
                    </a:lnTo>
                    <a:lnTo>
                      <a:pt x="572" y="405"/>
                    </a:lnTo>
                    <a:lnTo>
                      <a:pt x="589" y="330"/>
                    </a:lnTo>
                    <a:lnTo>
                      <a:pt x="527" y="0"/>
                    </a:lnTo>
                    <a:lnTo>
                      <a:pt x="465" y="57"/>
                    </a:lnTo>
                    <a:lnTo>
                      <a:pt x="465" y="108"/>
                    </a:lnTo>
                    <a:lnTo>
                      <a:pt x="422" y="140"/>
                    </a:lnTo>
                    <a:lnTo>
                      <a:pt x="272" y="330"/>
                    </a:lnTo>
                    <a:lnTo>
                      <a:pt x="193" y="396"/>
                    </a:lnTo>
                    <a:lnTo>
                      <a:pt x="70" y="479"/>
                    </a:lnTo>
                    <a:lnTo>
                      <a:pt x="70" y="487"/>
                    </a:lnTo>
                    <a:lnTo>
                      <a:pt x="17" y="487"/>
                    </a:lnTo>
                    <a:lnTo>
                      <a:pt x="0" y="546"/>
                    </a:lnTo>
                    <a:lnTo>
                      <a:pt x="0" y="793"/>
                    </a:lnTo>
                  </a:path>
                </a:pathLst>
              </a:custGeom>
              <a:solidFill>
                <a:srgbClr val="FF9966">
                  <a:alpha val="59999"/>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59" name="Freeform 55">
                <a:extLst>
                  <a:ext uri="{FF2B5EF4-FFF2-40B4-BE49-F238E27FC236}">
                    <a16:creationId xmlns:a16="http://schemas.microsoft.com/office/drawing/2014/main" id="{6A91989C-6C47-4467-9451-6B6C64CAFBAD}"/>
                  </a:ext>
                </a:extLst>
              </p:cNvPr>
              <p:cNvSpPr>
                <a:spLocks/>
              </p:cNvSpPr>
              <p:nvPr/>
            </p:nvSpPr>
            <p:spPr bwMode="auto">
              <a:xfrm>
                <a:off x="2136775" y="1704975"/>
                <a:ext cx="857250" cy="554038"/>
              </a:xfrm>
              <a:custGeom>
                <a:avLst/>
                <a:gdLst>
                  <a:gd name="T0" fmla="*/ 0 w 563"/>
                  <a:gd name="T1" fmla="*/ 2147483646 h 365"/>
                  <a:gd name="T2" fmla="*/ 2147483646 w 563"/>
                  <a:gd name="T3" fmla="*/ 2147483646 h 365"/>
                  <a:gd name="T4" fmla="*/ 2147483646 w 563"/>
                  <a:gd name="T5" fmla="*/ 2147483646 h 365"/>
                  <a:gd name="T6" fmla="*/ 2147483646 w 563"/>
                  <a:gd name="T7" fmla="*/ 2147483646 h 365"/>
                  <a:gd name="T8" fmla="*/ 2147483646 w 563"/>
                  <a:gd name="T9" fmla="*/ 2147483646 h 365"/>
                  <a:gd name="T10" fmla="*/ 2147483646 w 563"/>
                  <a:gd name="T11" fmla="*/ 2147483646 h 365"/>
                  <a:gd name="T12" fmla="*/ 2147483646 w 563"/>
                  <a:gd name="T13" fmla="*/ 0 h 365"/>
                  <a:gd name="T14" fmla="*/ 0 w 563"/>
                  <a:gd name="T15" fmla="*/ 0 h 365"/>
                  <a:gd name="T16" fmla="*/ 0 w 563"/>
                  <a:gd name="T17" fmla="*/ 2147483646 h 3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3" h="365">
                    <a:moveTo>
                      <a:pt x="0" y="364"/>
                    </a:moveTo>
                    <a:lnTo>
                      <a:pt x="474" y="364"/>
                    </a:lnTo>
                    <a:lnTo>
                      <a:pt x="491" y="339"/>
                    </a:lnTo>
                    <a:lnTo>
                      <a:pt x="536" y="339"/>
                    </a:lnTo>
                    <a:lnTo>
                      <a:pt x="562" y="306"/>
                    </a:lnTo>
                    <a:lnTo>
                      <a:pt x="562" y="9"/>
                    </a:lnTo>
                    <a:lnTo>
                      <a:pt x="114" y="0"/>
                    </a:lnTo>
                    <a:lnTo>
                      <a:pt x="0" y="0"/>
                    </a:lnTo>
                    <a:lnTo>
                      <a:pt x="0" y="364"/>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60" name="Freeform 56">
                <a:extLst>
                  <a:ext uri="{FF2B5EF4-FFF2-40B4-BE49-F238E27FC236}">
                    <a16:creationId xmlns:a16="http://schemas.microsoft.com/office/drawing/2014/main" id="{50FC9209-7AD9-4A70-B771-037B4BC2C642}"/>
                  </a:ext>
                </a:extLst>
              </p:cNvPr>
              <p:cNvSpPr>
                <a:spLocks/>
              </p:cNvSpPr>
              <p:nvPr/>
            </p:nvSpPr>
            <p:spPr bwMode="auto">
              <a:xfrm>
                <a:off x="3192463" y="1804988"/>
                <a:ext cx="1046162" cy="873125"/>
              </a:xfrm>
              <a:custGeom>
                <a:avLst/>
                <a:gdLst>
                  <a:gd name="T0" fmla="*/ 0 w 688"/>
                  <a:gd name="T1" fmla="*/ 2147483646 h 573"/>
                  <a:gd name="T2" fmla="*/ 2147483646 w 688"/>
                  <a:gd name="T3" fmla="*/ 2147483646 h 573"/>
                  <a:gd name="T4" fmla="*/ 2147483646 w 688"/>
                  <a:gd name="T5" fmla="*/ 2147483646 h 573"/>
                  <a:gd name="T6" fmla="*/ 2147483646 w 688"/>
                  <a:gd name="T7" fmla="*/ 2147483646 h 573"/>
                  <a:gd name="T8" fmla="*/ 2147483646 w 688"/>
                  <a:gd name="T9" fmla="*/ 2147483646 h 573"/>
                  <a:gd name="T10" fmla="*/ 2147483646 w 688"/>
                  <a:gd name="T11" fmla="*/ 2147483646 h 573"/>
                  <a:gd name="T12" fmla="*/ 2147483646 w 688"/>
                  <a:gd name="T13" fmla="*/ 2147483646 h 573"/>
                  <a:gd name="T14" fmla="*/ 2147483646 w 688"/>
                  <a:gd name="T15" fmla="*/ 2147483646 h 573"/>
                  <a:gd name="T16" fmla="*/ 2147483646 w 688"/>
                  <a:gd name="T17" fmla="*/ 2147483646 h 573"/>
                  <a:gd name="T18" fmla="*/ 2147483646 w 688"/>
                  <a:gd name="T19" fmla="*/ 2147483646 h 573"/>
                  <a:gd name="T20" fmla="*/ 2147483646 w 688"/>
                  <a:gd name="T21" fmla="*/ 2147483646 h 573"/>
                  <a:gd name="T22" fmla="*/ 2147483646 w 688"/>
                  <a:gd name="T23" fmla="*/ 2147483646 h 573"/>
                  <a:gd name="T24" fmla="*/ 2147483646 w 688"/>
                  <a:gd name="T25" fmla="*/ 2147483646 h 573"/>
                  <a:gd name="T26" fmla="*/ 2147483646 w 688"/>
                  <a:gd name="T27" fmla="*/ 2147483646 h 573"/>
                  <a:gd name="T28" fmla="*/ 2147483646 w 688"/>
                  <a:gd name="T29" fmla="*/ 2147483646 h 573"/>
                  <a:gd name="T30" fmla="*/ 2147483646 w 688"/>
                  <a:gd name="T31" fmla="*/ 2147483646 h 573"/>
                  <a:gd name="T32" fmla="*/ 2147483646 w 688"/>
                  <a:gd name="T33" fmla="*/ 2147483646 h 573"/>
                  <a:gd name="T34" fmla="*/ 2147483646 w 688"/>
                  <a:gd name="T35" fmla="*/ 2147483646 h 573"/>
                  <a:gd name="T36" fmla="*/ 2147483646 w 688"/>
                  <a:gd name="T37" fmla="*/ 2147483646 h 573"/>
                  <a:gd name="T38" fmla="*/ 2147483646 w 688"/>
                  <a:gd name="T39" fmla="*/ 2147483646 h 573"/>
                  <a:gd name="T40" fmla="*/ 2147483646 w 688"/>
                  <a:gd name="T41" fmla="*/ 0 h 573"/>
                  <a:gd name="T42" fmla="*/ 2147483646 w 688"/>
                  <a:gd name="T43" fmla="*/ 0 h 573"/>
                  <a:gd name="T44" fmla="*/ 2147483646 w 688"/>
                  <a:gd name="T45" fmla="*/ 2147483646 h 573"/>
                  <a:gd name="T46" fmla="*/ 2147483646 w 688"/>
                  <a:gd name="T47" fmla="*/ 2147483646 h 573"/>
                  <a:gd name="T48" fmla="*/ 2147483646 w 688"/>
                  <a:gd name="T49" fmla="*/ 2147483646 h 573"/>
                  <a:gd name="T50" fmla="*/ 2147483646 w 688"/>
                  <a:gd name="T51" fmla="*/ 2147483646 h 573"/>
                  <a:gd name="T52" fmla="*/ 2147483646 w 688"/>
                  <a:gd name="T53" fmla="*/ 2147483646 h 573"/>
                  <a:gd name="T54" fmla="*/ 2147483646 w 688"/>
                  <a:gd name="T55" fmla="*/ 2147483646 h 573"/>
                  <a:gd name="T56" fmla="*/ 2147483646 w 688"/>
                  <a:gd name="T57" fmla="*/ 2147483646 h 573"/>
                  <a:gd name="T58" fmla="*/ 2147483646 w 688"/>
                  <a:gd name="T59" fmla="*/ 2147483646 h 573"/>
                  <a:gd name="T60" fmla="*/ 2147483646 w 688"/>
                  <a:gd name="T61" fmla="*/ 2147483646 h 573"/>
                  <a:gd name="T62" fmla="*/ 2147483646 w 688"/>
                  <a:gd name="T63" fmla="*/ 2147483646 h 573"/>
                  <a:gd name="T64" fmla="*/ 2147483646 w 688"/>
                  <a:gd name="T65" fmla="*/ 2147483646 h 573"/>
                  <a:gd name="T66" fmla="*/ 2147483646 w 688"/>
                  <a:gd name="T67" fmla="*/ 2147483646 h 573"/>
                  <a:gd name="T68" fmla="*/ 0 w 688"/>
                  <a:gd name="T69" fmla="*/ 2147483646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8" h="573">
                    <a:moveTo>
                      <a:pt x="0" y="455"/>
                    </a:moveTo>
                    <a:lnTo>
                      <a:pt x="9" y="489"/>
                    </a:lnTo>
                    <a:lnTo>
                      <a:pt x="9" y="547"/>
                    </a:lnTo>
                    <a:lnTo>
                      <a:pt x="115" y="489"/>
                    </a:lnTo>
                    <a:lnTo>
                      <a:pt x="220" y="489"/>
                    </a:lnTo>
                    <a:lnTo>
                      <a:pt x="317" y="563"/>
                    </a:lnTo>
                    <a:lnTo>
                      <a:pt x="361" y="572"/>
                    </a:lnTo>
                    <a:lnTo>
                      <a:pt x="361" y="538"/>
                    </a:lnTo>
                    <a:lnTo>
                      <a:pt x="441" y="538"/>
                    </a:lnTo>
                    <a:lnTo>
                      <a:pt x="484" y="538"/>
                    </a:lnTo>
                    <a:lnTo>
                      <a:pt x="528" y="530"/>
                    </a:lnTo>
                    <a:lnTo>
                      <a:pt x="573" y="514"/>
                    </a:lnTo>
                    <a:lnTo>
                      <a:pt x="608" y="489"/>
                    </a:lnTo>
                    <a:lnTo>
                      <a:pt x="634" y="448"/>
                    </a:lnTo>
                    <a:lnTo>
                      <a:pt x="651" y="414"/>
                    </a:lnTo>
                    <a:lnTo>
                      <a:pt x="661" y="372"/>
                    </a:lnTo>
                    <a:lnTo>
                      <a:pt x="642" y="365"/>
                    </a:lnTo>
                    <a:lnTo>
                      <a:pt x="670" y="315"/>
                    </a:lnTo>
                    <a:lnTo>
                      <a:pt x="670" y="198"/>
                    </a:lnTo>
                    <a:lnTo>
                      <a:pt x="687" y="182"/>
                    </a:lnTo>
                    <a:lnTo>
                      <a:pt x="537" y="0"/>
                    </a:lnTo>
                    <a:lnTo>
                      <a:pt x="511" y="0"/>
                    </a:lnTo>
                    <a:lnTo>
                      <a:pt x="475" y="7"/>
                    </a:lnTo>
                    <a:lnTo>
                      <a:pt x="475" y="50"/>
                    </a:lnTo>
                    <a:lnTo>
                      <a:pt x="387" y="165"/>
                    </a:lnTo>
                    <a:lnTo>
                      <a:pt x="370" y="165"/>
                    </a:lnTo>
                    <a:lnTo>
                      <a:pt x="326" y="190"/>
                    </a:lnTo>
                    <a:lnTo>
                      <a:pt x="317" y="182"/>
                    </a:lnTo>
                    <a:lnTo>
                      <a:pt x="282" y="215"/>
                    </a:lnTo>
                    <a:lnTo>
                      <a:pt x="282" y="248"/>
                    </a:lnTo>
                    <a:lnTo>
                      <a:pt x="158" y="365"/>
                    </a:lnTo>
                    <a:lnTo>
                      <a:pt x="124" y="356"/>
                    </a:lnTo>
                    <a:lnTo>
                      <a:pt x="36" y="414"/>
                    </a:lnTo>
                    <a:lnTo>
                      <a:pt x="36" y="455"/>
                    </a:lnTo>
                    <a:lnTo>
                      <a:pt x="0" y="455"/>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61" name="Freeform 57">
                <a:extLst>
                  <a:ext uri="{FF2B5EF4-FFF2-40B4-BE49-F238E27FC236}">
                    <a16:creationId xmlns:a16="http://schemas.microsoft.com/office/drawing/2014/main" id="{07904E15-9609-429E-97E7-E642F79816DD}"/>
                  </a:ext>
                </a:extLst>
              </p:cNvPr>
              <p:cNvSpPr>
                <a:spLocks/>
              </p:cNvSpPr>
              <p:nvPr/>
            </p:nvSpPr>
            <p:spPr bwMode="auto">
              <a:xfrm>
                <a:off x="4984750" y="1187450"/>
                <a:ext cx="709613" cy="1162050"/>
              </a:xfrm>
              <a:custGeom>
                <a:avLst/>
                <a:gdLst>
                  <a:gd name="T0" fmla="*/ 2147483646 w 466"/>
                  <a:gd name="T1" fmla="*/ 2147483646 h 763"/>
                  <a:gd name="T2" fmla="*/ 2147483646 w 466"/>
                  <a:gd name="T3" fmla="*/ 2147483646 h 763"/>
                  <a:gd name="T4" fmla="*/ 2147483646 w 466"/>
                  <a:gd name="T5" fmla="*/ 2147483646 h 763"/>
                  <a:gd name="T6" fmla="*/ 2147483646 w 466"/>
                  <a:gd name="T7" fmla="*/ 2147483646 h 763"/>
                  <a:gd name="T8" fmla="*/ 2147483646 w 466"/>
                  <a:gd name="T9" fmla="*/ 2147483646 h 763"/>
                  <a:gd name="T10" fmla="*/ 2147483646 w 466"/>
                  <a:gd name="T11" fmla="*/ 2147483646 h 763"/>
                  <a:gd name="T12" fmla="*/ 2147483646 w 466"/>
                  <a:gd name="T13" fmla="*/ 0 h 763"/>
                  <a:gd name="T14" fmla="*/ 2147483646 w 466"/>
                  <a:gd name="T15" fmla="*/ 2147483646 h 763"/>
                  <a:gd name="T16" fmla="*/ 2147483646 w 466"/>
                  <a:gd name="T17" fmla="*/ 2147483646 h 763"/>
                  <a:gd name="T18" fmla="*/ 2147483646 w 466"/>
                  <a:gd name="T19" fmla="*/ 2147483646 h 763"/>
                  <a:gd name="T20" fmla="*/ 2147483646 w 466"/>
                  <a:gd name="T21" fmla="*/ 2147483646 h 763"/>
                  <a:gd name="T22" fmla="*/ 2147483646 w 466"/>
                  <a:gd name="T23" fmla="*/ 2147483646 h 763"/>
                  <a:gd name="T24" fmla="*/ 0 w 466"/>
                  <a:gd name="T25" fmla="*/ 2147483646 h 763"/>
                  <a:gd name="T26" fmla="*/ 0 w 466"/>
                  <a:gd name="T27" fmla="*/ 2147483646 h 763"/>
                  <a:gd name="T28" fmla="*/ 0 w 466"/>
                  <a:gd name="T29" fmla="*/ 2147483646 h 763"/>
                  <a:gd name="T30" fmla="*/ 2147483646 w 466"/>
                  <a:gd name="T31" fmla="*/ 2147483646 h 763"/>
                  <a:gd name="T32" fmla="*/ 2147483646 w 466"/>
                  <a:gd name="T33" fmla="*/ 2147483646 h 763"/>
                  <a:gd name="T34" fmla="*/ 2147483646 w 466"/>
                  <a:gd name="T35" fmla="*/ 2147483646 h 763"/>
                  <a:gd name="T36" fmla="*/ 2147483646 w 466"/>
                  <a:gd name="T37" fmla="*/ 2147483646 h 763"/>
                  <a:gd name="T38" fmla="*/ 2147483646 w 466"/>
                  <a:gd name="T39" fmla="*/ 2147483646 h 7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6" h="763">
                    <a:moveTo>
                      <a:pt x="334" y="762"/>
                    </a:moveTo>
                    <a:lnTo>
                      <a:pt x="351" y="762"/>
                    </a:lnTo>
                    <a:lnTo>
                      <a:pt x="351" y="746"/>
                    </a:lnTo>
                    <a:lnTo>
                      <a:pt x="403" y="746"/>
                    </a:lnTo>
                    <a:lnTo>
                      <a:pt x="448" y="737"/>
                    </a:lnTo>
                    <a:lnTo>
                      <a:pt x="465" y="737"/>
                    </a:lnTo>
                    <a:lnTo>
                      <a:pt x="324" y="0"/>
                    </a:lnTo>
                    <a:lnTo>
                      <a:pt x="307" y="74"/>
                    </a:lnTo>
                    <a:lnTo>
                      <a:pt x="255" y="133"/>
                    </a:lnTo>
                    <a:lnTo>
                      <a:pt x="246" y="173"/>
                    </a:lnTo>
                    <a:lnTo>
                      <a:pt x="229" y="249"/>
                    </a:lnTo>
                    <a:lnTo>
                      <a:pt x="53" y="406"/>
                    </a:lnTo>
                    <a:lnTo>
                      <a:pt x="0" y="431"/>
                    </a:lnTo>
                    <a:lnTo>
                      <a:pt x="0" y="463"/>
                    </a:lnTo>
                    <a:lnTo>
                      <a:pt x="0" y="571"/>
                    </a:lnTo>
                    <a:lnTo>
                      <a:pt x="53" y="546"/>
                    </a:lnTo>
                    <a:lnTo>
                      <a:pt x="70" y="629"/>
                    </a:lnTo>
                    <a:lnTo>
                      <a:pt x="105" y="704"/>
                    </a:lnTo>
                    <a:lnTo>
                      <a:pt x="122" y="746"/>
                    </a:lnTo>
                    <a:lnTo>
                      <a:pt x="334" y="762"/>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2" name="Freeform 58">
                <a:extLst>
                  <a:ext uri="{FF2B5EF4-FFF2-40B4-BE49-F238E27FC236}">
                    <a16:creationId xmlns:a16="http://schemas.microsoft.com/office/drawing/2014/main" id="{E097B198-4D36-4592-B907-B1D11BC6027B}"/>
                  </a:ext>
                </a:extLst>
              </p:cNvPr>
              <p:cNvSpPr>
                <a:spLocks/>
              </p:cNvSpPr>
              <p:nvPr/>
            </p:nvSpPr>
            <p:spPr bwMode="auto">
              <a:xfrm>
                <a:off x="971550" y="3101975"/>
                <a:ext cx="830263" cy="984250"/>
              </a:xfrm>
              <a:custGeom>
                <a:avLst/>
                <a:gdLst>
                  <a:gd name="T0" fmla="*/ 0 w 545"/>
                  <a:gd name="T1" fmla="*/ 2147483646 h 647"/>
                  <a:gd name="T2" fmla="*/ 2147483646 w 545"/>
                  <a:gd name="T3" fmla="*/ 2147483646 h 647"/>
                  <a:gd name="T4" fmla="*/ 2147483646 w 545"/>
                  <a:gd name="T5" fmla="*/ 2147483646 h 647"/>
                  <a:gd name="T6" fmla="*/ 2147483646 w 545"/>
                  <a:gd name="T7" fmla="*/ 2147483646 h 647"/>
                  <a:gd name="T8" fmla="*/ 2147483646 w 545"/>
                  <a:gd name="T9" fmla="*/ 2147483646 h 647"/>
                  <a:gd name="T10" fmla="*/ 2147483646 w 545"/>
                  <a:gd name="T11" fmla="*/ 2147483646 h 647"/>
                  <a:gd name="T12" fmla="*/ 2147483646 w 545"/>
                  <a:gd name="T13" fmla="*/ 2147483646 h 647"/>
                  <a:gd name="T14" fmla="*/ 2147483646 w 545"/>
                  <a:gd name="T15" fmla="*/ 2147483646 h 647"/>
                  <a:gd name="T16" fmla="*/ 2147483646 w 545"/>
                  <a:gd name="T17" fmla="*/ 2147483646 h 647"/>
                  <a:gd name="T18" fmla="*/ 2147483646 w 545"/>
                  <a:gd name="T19" fmla="*/ 2147483646 h 647"/>
                  <a:gd name="T20" fmla="*/ 2147483646 w 545"/>
                  <a:gd name="T21" fmla="*/ 2147483646 h 647"/>
                  <a:gd name="T22" fmla="*/ 2147483646 w 545"/>
                  <a:gd name="T23" fmla="*/ 2147483646 h 647"/>
                  <a:gd name="T24" fmla="*/ 2147483646 w 545"/>
                  <a:gd name="T25" fmla="*/ 0 h 647"/>
                  <a:gd name="T26" fmla="*/ 2147483646 w 545"/>
                  <a:gd name="T27" fmla="*/ 0 h 647"/>
                  <a:gd name="T28" fmla="*/ 2147483646 w 545"/>
                  <a:gd name="T29" fmla="*/ 0 h 647"/>
                  <a:gd name="T30" fmla="*/ 0 w 545"/>
                  <a:gd name="T31" fmla="*/ 2147483646 h 6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647">
                    <a:moveTo>
                      <a:pt x="0" y="646"/>
                    </a:moveTo>
                    <a:lnTo>
                      <a:pt x="176" y="646"/>
                    </a:lnTo>
                    <a:lnTo>
                      <a:pt x="194" y="605"/>
                    </a:lnTo>
                    <a:lnTo>
                      <a:pt x="254" y="589"/>
                    </a:lnTo>
                    <a:lnTo>
                      <a:pt x="282" y="572"/>
                    </a:lnTo>
                    <a:lnTo>
                      <a:pt x="325" y="596"/>
                    </a:lnTo>
                    <a:lnTo>
                      <a:pt x="325" y="564"/>
                    </a:lnTo>
                    <a:lnTo>
                      <a:pt x="387" y="540"/>
                    </a:lnTo>
                    <a:lnTo>
                      <a:pt x="404" y="522"/>
                    </a:lnTo>
                    <a:lnTo>
                      <a:pt x="413" y="506"/>
                    </a:lnTo>
                    <a:lnTo>
                      <a:pt x="422" y="497"/>
                    </a:lnTo>
                    <a:lnTo>
                      <a:pt x="544" y="448"/>
                    </a:lnTo>
                    <a:lnTo>
                      <a:pt x="544" y="0"/>
                    </a:lnTo>
                    <a:lnTo>
                      <a:pt x="439" y="0"/>
                    </a:lnTo>
                    <a:lnTo>
                      <a:pt x="80" y="0"/>
                    </a:lnTo>
                    <a:lnTo>
                      <a:pt x="0" y="646"/>
                    </a:lnTo>
                  </a:path>
                </a:pathLst>
              </a:custGeom>
              <a:solidFill>
                <a:srgbClr val="FFCCFF">
                  <a:alpha val="5372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3" name="Freeform 59">
                <a:extLst>
                  <a:ext uri="{FF2B5EF4-FFF2-40B4-BE49-F238E27FC236}">
                    <a16:creationId xmlns:a16="http://schemas.microsoft.com/office/drawing/2014/main" id="{FD74C19C-7205-48C7-9022-BBAA8841789B}"/>
                  </a:ext>
                </a:extLst>
              </p:cNvPr>
              <p:cNvSpPr>
                <a:spLocks/>
              </p:cNvSpPr>
              <p:nvPr/>
            </p:nvSpPr>
            <p:spPr bwMode="auto">
              <a:xfrm>
                <a:off x="1801813" y="2965450"/>
                <a:ext cx="1231900" cy="1085850"/>
              </a:xfrm>
              <a:custGeom>
                <a:avLst/>
                <a:gdLst>
                  <a:gd name="T0" fmla="*/ 0 w 810"/>
                  <a:gd name="T1" fmla="*/ 2147483646 h 714"/>
                  <a:gd name="T2" fmla="*/ 0 w 810"/>
                  <a:gd name="T3" fmla="*/ 2147483646 h 714"/>
                  <a:gd name="T4" fmla="*/ 2147483646 w 810"/>
                  <a:gd name="T5" fmla="*/ 2147483646 h 714"/>
                  <a:gd name="T6" fmla="*/ 2147483646 w 810"/>
                  <a:gd name="T7" fmla="*/ 2147483646 h 714"/>
                  <a:gd name="T8" fmla="*/ 2147483646 w 810"/>
                  <a:gd name="T9" fmla="*/ 2147483646 h 714"/>
                  <a:gd name="T10" fmla="*/ 2147483646 w 810"/>
                  <a:gd name="T11" fmla="*/ 2147483646 h 714"/>
                  <a:gd name="T12" fmla="*/ 2147483646 w 810"/>
                  <a:gd name="T13" fmla="*/ 2147483646 h 714"/>
                  <a:gd name="T14" fmla="*/ 2147483646 w 810"/>
                  <a:gd name="T15" fmla="*/ 2147483646 h 714"/>
                  <a:gd name="T16" fmla="*/ 2147483646 w 810"/>
                  <a:gd name="T17" fmla="*/ 2147483646 h 714"/>
                  <a:gd name="T18" fmla="*/ 2147483646 w 810"/>
                  <a:gd name="T19" fmla="*/ 2147483646 h 714"/>
                  <a:gd name="T20" fmla="*/ 2147483646 w 810"/>
                  <a:gd name="T21" fmla="*/ 2147483646 h 714"/>
                  <a:gd name="T22" fmla="*/ 2147483646 w 810"/>
                  <a:gd name="T23" fmla="*/ 2147483646 h 714"/>
                  <a:gd name="T24" fmla="*/ 2147483646 w 810"/>
                  <a:gd name="T25" fmla="*/ 2147483646 h 714"/>
                  <a:gd name="T26" fmla="*/ 2147483646 w 810"/>
                  <a:gd name="T27" fmla="*/ 2147483646 h 714"/>
                  <a:gd name="T28" fmla="*/ 2147483646 w 810"/>
                  <a:gd name="T29" fmla="*/ 2147483646 h 714"/>
                  <a:gd name="T30" fmla="*/ 2147483646 w 810"/>
                  <a:gd name="T31" fmla="*/ 2147483646 h 714"/>
                  <a:gd name="T32" fmla="*/ 2147483646 w 810"/>
                  <a:gd name="T33" fmla="*/ 2147483646 h 714"/>
                  <a:gd name="T34" fmla="*/ 2147483646 w 810"/>
                  <a:gd name="T35" fmla="*/ 2147483646 h 714"/>
                  <a:gd name="T36" fmla="*/ 2147483646 w 810"/>
                  <a:gd name="T37" fmla="*/ 2147483646 h 714"/>
                  <a:gd name="T38" fmla="*/ 2147483646 w 810"/>
                  <a:gd name="T39" fmla="*/ 2147483646 h 714"/>
                  <a:gd name="T40" fmla="*/ 2147483646 w 810"/>
                  <a:gd name="T41" fmla="*/ 2147483646 h 714"/>
                  <a:gd name="T42" fmla="*/ 2147483646 w 810"/>
                  <a:gd name="T43" fmla="*/ 2147483646 h 714"/>
                  <a:gd name="T44" fmla="*/ 2147483646 w 810"/>
                  <a:gd name="T45" fmla="*/ 2147483646 h 714"/>
                  <a:gd name="T46" fmla="*/ 2147483646 w 810"/>
                  <a:gd name="T47" fmla="*/ 2147483646 h 714"/>
                  <a:gd name="T48" fmla="*/ 2147483646 w 810"/>
                  <a:gd name="T49" fmla="*/ 2147483646 h 714"/>
                  <a:gd name="T50" fmla="*/ 2147483646 w 810"/>
                  <a:gd name="T51" fmla="*/ 2147483646 h 714"/>
                  <a:gd name="T52" fmla="*/ 2147483646 w 810"/>
                  <a:gd name="T53" fmla="*/ 2147483646 h 714"/>
                  <a:gd name="T54" fmla="*/ 2147483646 w 810"/>
                  <a:gd name="T55" fmla="*/ 0 h 714"/>
                  <a:gd name="T56" fmla="*/ 2147483646 w 810"/>
                  <a:gd name="T57" fmla="*/ 0 h 714"/>
                  <a:gd name="T58" fmla="*/ 2147483646 w 810"/>
                  <a:gd name="T59" fmla="*/ 2147483646 h 714"/>
                  <a:gd name="T60" fmla="*/ 2147483646 w 810"/>
                  <a:gd name="T61" fmla="*/ 2147483646 h 714"/>
                  <a:gd name="T62" fmla="*/ 2147483646 w 810"/>
                  <a:gd name="T63" fmla="*/ 2147483646 h 714"/>
                  <a:gd name="T64" fmla="*/ 0 w 810"/>
                  <a:gd name="T65" fmla="*/ 2147483646 h 714"/>
                  <a:gd name="T66" fmla="*/ 0 w 810"/>
                  <a:gd name="T67" fmla="*/ 2147483646 h 7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10" h="714">
                    <a:moveTo>
                      <a:pt x="0" y="539"/>
                    </a:moveTo>
                    <a:lnTo>
                      <a:pt x="0" y="622"/>
                    </a:lnTo>
                    <a:lnTo>
                      <a:pt x="9" y="622"/>
                    </a:lnTo>
                    <a:lnTo>
                      <a:pt x="9" y="713"/>
                    </a:lnTo>
                    <a:lnTo>
                      <a:pt x="124" y="713"/>
                    </a:lnTo>
                    <a:lnTo>
                      <a:pt x="431" y="713"/>
                    </a:lnTo>
                    <a:lnTo>
                      <a:pt x="536" y="713"/>
                    </a:lnTo>
                    <a:lnTo>
                      <a:pt x="536" y="606"/>
                    </a:lnTo>
                    <a:lnTo>
                      <a:pt x="590" y="564"/>
                    </a:lnTo>
                    <a:lnTo>
                      <a:pt x="676" y="564"/>
                    </a:lnTo>
                    <a:lnTo>
                      <a:pt x="676" y="498"/>
                    </a:lnTo>
                    <a:lnTo>
                      <a:pt x="747" y="449"/>
                    </a:lnTo>
                    <a:lnTo>
                      <a:pt x="783" y="449"/>
                    </a:lnTo>
                    <a:lnTo>
                      <a:pt x="809" y="431"/>
                    </a:lnTo>
                    <a:lnTo>
                      <a:pt x="809" y="373"/>
                    </a:lnTo>
                    <a:lnTo>
                      <a:pt x="773" y="365"/>
                    </a:lnTo>
                    <a:lnTo>
                      <a:pt x="738" y="365"/>
                    </a:lnTo>
                    <a:lnTo>
                      <a:pt x="721" y="365"/>
                    </a:lnTo>
                    <a:lnTo>
                      <a:pt x="633" y="273"/>
                    </a:lnTo>
                    <a:lnTo>
                      <a:pt x="624" y="240"/>
                    </a:lnTo>
                    <a:lnTo>
                      <a:pt x="536" y="183"/>
                    </a:lnTo>
                    <a:lnTo>
                      <a:pt x="528" y="165"/>
                    </a:lnTo>
                    <a:lnTo>
                      <a:pt x="536" y="149"/>
                    </a:lnTo>
                    <a:lnTo>
                      <a:pt x="581" y="131"/>
                    </a:lnTo>
                    <a:lnTo>
                      <a:pt x="581" y="115"/>
                    </a:lnTo>
                    <a:lnTo>
                      <a:pt x="536" y="115"/>
                    </a:lnTo>
                    <a:lnTo>
                      <a:pt x="536" y="25"/>
                    </a:lnTo>
                    <a:lnTo>
                      <a:pt x="440" y="0"/>
                    </a:lnTo>
                    <a:lnTo>
                      <a:pt x="221" y="0"/>
                    </a:lnTo>
                    <a:lnTo>
                      <a:pt x="221" y="41"/>
                    </a:lnTo>
                    <a:lnTo>
                      <a:pt x="176" y="41"/>
                    </a:lnTo>
                    <a:lnTo>
                      <a:pt x="176" y="91"/>
                    </a:lnTo>
                    <a:lnTo>
                      <a:pt x="0" y="91"/>
                    </a:lnTo>
                    <a:lnTo>
                      <a:pt x="0" y="539"/>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4" name="Freeform 60">
                <a:extLst>
                  <a:ext uri="{FF2B5EF4-FFF2-40B4-BE49-F238E27FC236}">
                    <a16:creationId xmlns:a16="http://schemas.microsoft.com/office/drawing/2014/main" id="{3D517C12-771A-4AC8-80BA-708AEC2C8AE0}"/>
                  </a:ext>
                </a:extLst>
              </p:cNvPr>
              <p:cNvSpPr>
                <a:spLocks/>
              </p:cNvSpPr>
              <p:nvPr/>
            </p:nvSpPr>
            <p:spPr bwMode="auto">
              <a:xfrm>
                <a:off x="1752600" y="4049713"/>
                <a:ext cx="706438" cy="954087"/>
              </a:xfrm>
              <a:custGeom>
                <a:avLst/>
                <a:gdLst>
                  <a:gd name="T0" fmla="*/ 2147483646 w 463"/>
                  <a:gd name="T1" fmla="*/ 2147483646 h 628"/>
                  <a:gd name="T2" fmla="*/ 2147483646 w 463"/>
                  <a:gd name="T3" fmla="*/ 0 h 628"/>
                  <a:gd name="T4" fmla="*/ 2147483646 w 463"/>
                  <a:gd name="T5" fmla="*/ 0 h 628"/>
                  <a:gd name="T6" fmla="*/ 2147483646 w 463"/>
                  <a:gd name="T7" fmla="*/ 2147483646 h 628"/>
                  <a:gd name="T8" fmla="*/ 2147483646 w 463"/>
                  <a:gd name="T9" fmla="*/ 2147483646 h 628"/>
                  <a:gd name="T10" fmla="*/ 2147483646 w 463"/>
                  <a:gd name="T11" fmla="*/ 2147483646 h 628"/>
                  <a:gd name="T12" fmla="*/ 2147483646 w 463"/>
                  <a:gd name="T13" fmla="*/ 2147483646 h 628"/>
                  <a:gd name="T14" fmla="*/ 2147483646 w 463"/>
                  <a:gd name="T15" fmla="*/ 2147483646 h 628"/>
                  <a:gd name="T16" fmla="*/ 0 w 463"/>
                  <a:gd name="T17" fmla="*/ 2147483646 h 628"/>
                  <a:gd name="T18" fmla="*/ 2147483646 w 463"/>
                  <a:gd name="T19" fmla="*/ 2147483646 h 628"/>
                  <a:gd name="T20" fmla="*/ 2147483646 w 463"/>
                  <a:gd name="T21" fmla="*/ 2147483646 h 628"/>
                  <a:gd name="T22" fmla="*/ 2147483646 w 463"/>
                  <a:gd name="T23" fmla="*/ 2147483646 h 628"/>
                  <a:gd name="T24" fmla="*/ 2147483646 w 463"/>
                  <a:gd name="T25" fmla="*/ 2147483646 h 628"/>
                  <a:gd name="T26" fmla="*/ 2147483646 w 463"/>
                  <a:gd name="T27" fmla="*/ 2147483646 h 628"/>
                  <a:gd name="T28" fmla="*/ 2147483646 w 463"/>
                  <a:gd name="T29" fmla="*/ 2147483646 h 628"/>
                  <a:gd name="T30" fmla="*/ 2147483646 w 463"/>
                  <a:gd name="T31" fmla="*/ 2147483646 h 628"/>
                  <a:gd name="T32" fmla="*/ 2147483646 w 463"/>
                  <a:gd name="T33" fmla="*/ 2147483646 h 628"/>
                  <a:gd name="T34" fmla="*/ 2147483646 w 463"/>
                  <a:gd name="T35" fmla="*/ 2147483646 h 628"/>
                  <a:gd name="T36" fmla="*/ 2147483646 w 463"/>
                  <a:gd name="T37" fmla="*/ 2147483646 h 628"/>
                  <a:gd name="T38" fmla="*/ 2147483646 w 463"/>
                  <a:gd name="T39" fmla="*/ 2147483646 h 628"/>
                  <a:gd name="T40" fmla="*/ 2147483646 w 463"/>
                  <a:gd name="T41" fmla="*/ 2147483646 h 628"/>
                  <a:gd name="T42" fmla="*/ 2147483646 w 463"/>
                  <a:gd name="T43" fmla="*/ 2147483646 h 628"/>
                  <a:gd name="T44" fmla="*/ 2147483646 w 463"/>
                  <a:gd name="T45" fmla="*/ 2147483646 h 628"/>
                  <a:gd name="T46" fmla="*/ 2147483646 w 463"/>
                  <a:gd name="T47" fmla="*/ 2147483646 h 628"/>
                  <a:gd name="T48" fmla="*/ 2147483646 w 463"/>
                  <a:gd name="T49" fmla="*/ 2147483646 h 628"/>
                  <a:gd name="T50" fmla="*/ 2147483646 w 463"/>
                  <a:gd name="T51" fmla="*/ 2147483646 h 628"/>
                  <a:gd name="T52" fmla="*/ 2147483646 w 463"/>
                  <a:gd name="T53" fmla="*/ 2147483646 h 628"/>
                  <a:gd name="T54" fmla="*/ 2147483646 w 463"/>
                  <a:gd name="T55" fmla="*/ 2147483646 h 628"/>
                  <a:gd name="T56" fmla="*/ 2147483646 w 463"/>
                  <a:gd name="T57" fmla="*/ 2147483646 h 6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3" h="628">
                    <a:moveTo>
                      <a:pt x="462" y="157"/>
                    </a:moveTo>
                    <a:lnTo>
                      <a:pt x="462" y="0"/>
                    </a:lnTo>
                    <a:lnTo>
                      <a:pt x="157" y="0"/>
                    </a:lnTo>
                    <a:lnTo>
                      <a:pt x="112" y="100"/>
                    </a:lnTo>
                    <a:lnTo>
                      <a:pt x="43" y="157"/>
                    </a:lnTo>
                    <a:lnTo>
                      <a:pt x="26" y="181"/>
                    </a:lnTo>
                    <a:lnTo>
                      <a:pt x="17" y="215"/>
                    </a:lnTo>
                    <a:lnTo>
                      <a:pt x="17" y="248"/>
                    </a:lnTo>
                    <a:lnTo>
                      <a:pt x="0" y="306"/>
                    </a:lnTo>
                    <a:lnTo>
                      <a:pt x="34" y="298"/>
                    </a:lnTo>
                    <a:lnTo>
                      <a:pt x="52" y="322"/>
                    </a:lnTo>
                    <a:lnTo>
                      <a:pt x="26" y="364"/>
                    </a:lnTo>
                    <a:lnTo>
                      <a:pt x="52" y="364"/>
                    </a:lnTo>
                    <a:lnTo>
                      <a:pt x="69" y="405"/>
                    </a:lnTo>
                    <a:lnTo>
                      <a:pt x="95" y="438"/>
                    </a:lnTo>
                    <a:lnTo>
                      <a:pt x="60" y="438"/>
                    </a:lnTo>
                    <a:lnTo>
                      <a:pt x="60" y="479"/>
                    </a:lnTo>
                    <a:lnTo>
                      <a:pt x="121" y="479"/>
                    </a:lnTo>
                    <a:lnTo>
                      <a:pt x="121" y="488"/>
                    </a:lnTo>
                    <a:lnTo>
                      <a:pt x="69" y="537"/>
                    </a:lnTo>
                    <a:lnTo>
                      <a:pt x="78" y="595"/>
                    </a:lnTo>
                    <a:lnTo>
                      <a:pt x="140" y="595"/>
                    </a:lnTo>
                    <a:lnTo>
                      <a:pt x="166" y="627"/>
                    </a:lnTo>
                    <a:lnTo>
                      <a:pt x="348" y="627"/>
                    </a:lnTo>
                    <a:lnTo>
                      <a:pt x="348" y="414"/>
                    </a:lnTo>
                    <a:lnTo>
                      <a:pt x="401" y="414"/>
                    </a:lnTo>
                    <a:lnTo>
                      <a:pt x="401" y="215"/>
                    </a:lnTo>
                    <a:lnTo>
                      <a:pt x="462" y="215"/>
                    </a:lnTo>
                    <a:lnTo>
                      <a:pt x="462" y="157"/>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5" name="Freeform 61">
                <a:extLst>
                  <a:ext uri="{FF2B5EF4-FFF2-40B4-BE49-F238E27FC236}">
                    <a16:creationId xmlns:a16="http://schemas.microsoft.com/office/drawing/2014/main" id="{D10F3EEF-0593-4C23-B4E4-0DC0B70A8A9C}"/>
                  </a:ext>
                </a:extLst>
              </p:cNvPr>
              <p:cNvSpPr>
                <a:spLocks/>
              </p:cNvSpPr>
              <p:nvPr/>
            </p:nvSpPr>
            <p:spPr bwMode="auto">
              <a:xfrm>
                <a:off x="4730750" y="4808538"/>
                <a:ext cx="923925" cy="652462"/>
              </a:xfrm>
              <a:custGeom>
                <a:avLst/>
                <a:gdLst>
                  <a:gd name="T0" fmla="*/ 2147483646 w 606"/>
                  <a:gd name="T1" fmla="*/ 2147483646 h 430"/>
                  <a:gd name="T2" fmla="*/ 2147483646 w 606"/>
                  <a:gd name="T3" fmla="*/ 2147483646 h 430"/>
                  <a:gd name="T4" fmla="*/ 2147483646 w 606"/>
                  <a:gd name="T5" fmla="*/ 2147483646 h 430"/>
                  <a:gd name="T6" fmla="*/ 2147483646 w 606"/>
                  <a:gd name="T7" fmla="*/ 2147483646 h 430"/>
                  <a:gd name="T8" fmla="*/ 2147483646 w 606"/>
                  <a:gd name="T9" fmla="*/ 2147483646 h 430"/>
                  <a:gd name="T10" fmla="*/ 2147483646 w 606"/>
                  <a:gd name="T11" fmla="*/ 2147483646 h 430"/>
                  <a:gd name="T12" fmla="*/ 2147483646 w 606"/>
                  <a:gd name="T13" fmla="*/ 2147483646 h 430"/>
                  <a:gd name="T14" fmla="*/ 2147483646 w 606"/>
                  <a:gd name="T15" fmla="*/ 0 h 430"/>
                  <a:gd name="T16" fmla="*/ 2147483646 w 606"/>
                  <a:gd name="T17" fmla="*/ 0 h 430"/>
                  <a:gd name="T18" fmla="*/ 2147483646 w 606"/>
                  <a:gd name="T19" fmla="*/ 2147483646 h 430"/>
                  <a:gd name="T20" fmla="*/ 2147483646 w 606"/>
                  <a:gd name="T21" fmla="*/ 2147483646 h 430"/>
                  <a:gd name="T22" fmla="*/ 2147483646 w 606"/>
                  <a:gd name="T23" fmla="*/ 2147483646 h 430"/>
                  <a:gd name="T24" fmla="*/ 2147483646 w 606"/>
                  <a:gd name="T25" fmla="*/ 2147483646 h 430"/>
                  <a:gd name="T26" fmla="*/ 2147483646 w 606"/>
                  <a:gd name="T27" fmla="*/ 2147483646 h 430"/>
                  <a:gd name="T28" fmla="*/ 2147483646 w 606"/>
                  <a:gd name="T29" fmla="*/ 2147483646 h 430"/>
                  <a:gd name="T30" fmla="*/ 2147483646 w 606"/>
                  <a:gd name="T31" fmla="*/ 2147483646 h 430"/>
                  <a:gd name="T32" fmla="*/ 0 w 606"/>
                  <a:gd name="T33" fmla="*/ 2147483646 h 430"/>
                  <a:gd name="T34" fmla="*/ 2147483646 w 606"/>
                  <a:gd name="T35" fmla="*/ 2147483646 h 430"/>
                  <a:gd name="T36" fmla="*/ 2147483646 w 606"/>
                  <a:gd name="T37" fmla="*/ 2147483646 h 430"/>
                  <a:gd name="T38" fmla="*/ 2147483646 w 606"/>
                  <a:gd name="T39" fmla="*/ 2147483646 h 430"/>
                  <a:gd name="T40" fmla="*/ 2147483646 w 606"/>
                  <a:gd name="T41" fmla="*/ 2147483646 h 430"/>
                  <a:gd name="T42" fmla="*/ 2147483646 w 606"/>
                  <a:gd name="T43" fmla="*/ 2147483646 h 430"/>
                  <a:gd name="T44" fmla="*/ 2147483646 w 606"/>
                  <a:gd name="T45" fmla="*/ 2147483646 h 430"/>
                  <a:gd name="T46" fmla="*/ 2147483646 w 606"/>
                  <a:gd name="T47" fmla="*/ 2147483646 h 430"/>
                  <a:gd name="T48" fmla="*/ 2147483646 w 606"/>
                  <a:gd name="T49" fmla="*/ 2147483646 h 430"/>
                  <a:gd name="T50" fmla="*/ 2147483646 w 606"/>
                  <a:gd name="T51" fmla="*/ 2147483646 h 4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6" h="430">
                    <a:moveTo>
                      <a:pt x="605" y="429"/>
                    </a:moveTo>
                    <a:lnTo>
                      <a:pt x="605" y="231"/>
                    </a:lnTo>
                    <a:lnTo>
                      <a:pt x="605" y="124"/>
                    </a:lnTo>
                    <a:lnTo>
                      <a:pt x="543" y="124"/>
                    </a:lnTo>
                    <a:lnTo>
                      <a:pt x="377" y="32"/>
                    </a:lnTo>
                    <a:lnTo>
                      <a:pt x="377" y="16"/>
                    </a:lnTo>
                    <a:lnTo>
                      <a:pt x="351" y="16"/>
                    </a:lnTo>
                    <a:lnTo>
                      <a:pt x="351" y="0"/>
                    </a:lnTo>
                    <a:lnTo>
                      <a:pt x="325" y="0"/>
                    </a:lnTo>
                    <a:lnTo>
                      <a:pt x="325" y="16"/>
                    </a:lnTo>
                    <a:lnTo>
                      <a:pt x="228" y="16"/>
                    </a:lnTo>
                    <a:lnTo>
                      <a:pt x="228" y="124"/>
                    </a:lnTo>
                    <a:lnTo>
                      <a:pt x="123" y="124"/>
                    </a:lnTo>
                    <a:lnTo>
                      <a:pt x="159" y="148"/>
                    </a:lnTo>
                    <a:lnTo>
                      <a:pt x="132" y="182"/>
                    </a:lnTo>
                    <a:lnTo>
                      <a:pt x="62" y="182"/>
                    </a:lnTo>
                    <a:lnTo>
                      <a:pt x="0" y="214"/>
                    </a:lnTo>
                    <a:lnTo>
                      <a:pt x="28" y="288"/>
                    </a:lnTo>
                    <a:lnTo>
                      <a:pt x="35" y="288"/>
                    </a:lnTo>
                    <a:lnTo>
                      <a:pt x="80" y="380"/>
                    </a:lnTo>
                    <a:lnTo>
                      <a:pt x="123" y="380"/>
                    </a:lnTo>
                    <a:lnTo>
                      <a:pt x="123" y="355"/>
                    </a:lnTo>
                    <a:lnTo>
                      <a:pt x="140" y="364"/>
                    </a:lnTo>
                    <a:lnTo>
                      <a:pt x="159" y="420"/>
                    </a:lnTo>
                    <a:lnTo>
                      <a:pt x="168" y="429"/>
                    </a:lnTo>
                    <a:lnTo>
                      <a:pt x="605" y="4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6" name="Freeform 62">
                <a:extLst>
                  <a:ext uri="{FF2B5EF4-FFF2-40B4-BE49-F238E27FC236}">
                    <a16:creationId xmlns:a16="http://schemas.microsoft.com/office/drawing/2014/main" id="{8184879F-F3A1-4DEC-873E-65A6F15D2BB8}"/>
                  </a:ext>
                </a:extLst>
              </p:cNvPr>
              <p:cNvSpPr>
                <a:spLocks/>
              </p:cNvSpPr>
              <p:nvPr/>
            </p:nvSpPr>
            <p:spPr bwMode="auto">
              <a:xfrm>
                <a:off x="5267325" y="4502150"/>
                <a:ext cx="1139825" cy="658813"/>
              </a:xfrm>
              <a:custGeom>
                <a:avLst/>
                <a:gdLst>
                  <a:gd name="T0" fmla="*/ 2147483646 w 749"/>
                  <a:gd name="T1" fmla="*/ 2147483646 h 433"/>
                  <a:gd name="T2" fmla="*/ 2147483646 w 749"/>
                  <a:gd name="T3" fmla="*/ 2147483646 h 433"/>
                  <a:gd name="T4" fmla="*/ 2147483646 w 749"/>
                  <a:gd name="T5" fmla="*/ 2147483646 h 433"/>
                  <a:gd name="T6" fmla="*/ 2147483646 w 749"/>
                  <a:gd name="T7" fmla="*/ 2147483646 h 433"/>
                  <a:gd name="T8" fmla="*/ 2147483646 w 749"/>
                  <a:gd name="T9" fmla="*/ 2147483646 h 433"/>
                  <a:gd name="T10" fmla="*/ 2147483646 w 749"/>
                  <a:gd name="T11" fmla="*/ 2147483646 h 433"/>
                  <a:gd name="T12" fmla="*/ 2147483646 w 749"/>
                  <a:gd name="T13" fmla="*/ 2147483646 h 433"/>
                  <a:gd name="T14" fmla="*/ 2147483646 w 749"/>
                  <a:gd name="T15" fmla="*/ 2147483646 h 433"/>
                  <a:gd name="T16" fmla="*/ 2147483646 w 749"/>
                  <a:gd name="T17" fmla="*/ 2147483646 h 433"/>
                  <a:gd name="T18" fmla="*/ 2147483646 w 749"/>
                  <a:gd name="T19" fmla="*/ 2147483646 h 433"/>
                  <a:gd name="T20" fmla="*/ 2147483646 w 749"/>
                  <a:gd name="T21" fmla="*/ 2147483646 h 433"/>
                  <a:gd name="T22" fmla="*/ 2147483646 w 749"/>
                  <a:gd name="T23" fmla="*/ 2147483646 h 433"/>
                  <a:gd name="T24" fmla="*/ 2147483646 w 749"/>
                  <a:gd name="T25" fmla="*/ 2147483646 h 433"/>
                  <a:gd name="T26" fmla="*/ 2147483646 w 749"/>
                  <a:gd name="T27" fmla="*/ 2147483646 h 433"/>
                  <a:gd name="T28" fmla="*/ 2147483646 w 749"/>
                  <a:gd name="T29" fmla="*/ 2147483646 h 433"/>
                  <a:gd name="T30" fmla="*/ 2147483646 w 749"/>
                  <a:gd name="T31" fmla="*/ 2147483646 h 433"/>
                  <a:gd name="T32" fmla="*/ 2147483646 w 749"/>
                  <a:gd name="T33" fmla="*/ 2147483646 h 433"/>
                  <a:gd name="T34" fmla="*/ 2147483646 w 749"/>
                  <a:gd name="T35" fmla="*/ 2147483646 h 433"/>
                  <a:gd name="T36" fmla="*/ 2147483646 w 749"/>
                  <a:gd name="T37" fmla="*/ 2147483646 h 433"/>
                  <a:gd name="T38" fmla="*/ 2147483646 w 749"/>
                  <a:gd name="T39" fmla="*/ 2147483646 h 433"/>
                  <a:gd name="T40" fmla="*/ 2147483646 w 749"/>
                  <a:gd name="T41" fmla="*/ 0 h 433"/>
                  <a:gd name="T42" fmla="*/ 2147483646 w 749"/>
                  <a:gd name="T43" fmla="*/ 2147483646 h 433"/>
                  <a:gd name="T44" fmla="*/ 2147483646 w 749"/>
                  <a:gd name="T45" fmla="*/ 2147483646 h 433"/>
                  <a:gd name="T46" fmla="*/ 2147483646 w 749"/>
                  <a:gd name="T47" fmla="*/ 2147483646 h 433"/>
                  <a:gd name="T48" fmla="*/ 2147483646 w 749"/>
                  <a:gd name="T49" fmla="*/ 2147483646 h 433"/>
                  <a:gd name="T50" fmla="*/ 2147483646 w 749"/>
                  <a:gd name="T51" fmla="*/ 2147483646 h 433"/>
                  <a:gd name="T52" fmla="*/ 2147483646 w 749"/>
                  <a:gd name="T53" fmla="*/ 2147483646 h 433"/>
                  <a:gd name="T54" fmla="*/ 2147483646 w 749"/>
                  <a:gd name="T55" fmla="*/ 2147483646 h 433"/>
                  <a:gd name="T56" fmla="*/ 2147483646 w 749"/>
                  <a:gd name="T57" fmla="*/ 2147483646 h 433"/>
                  <a:gd name="T58" fmla="*/ 2147483646 w 749"/>
                  <a:gd name="T59" fmla="*/ 2147483646 h 433"/>
                  <a:gd name="T60" fmla="*/ 2147483646 w 749"/>
                  <a:gd name="T61" fmla="*/ 2147483646 h 433"/>
                  <a:gd name="T62" fmla="*/ 2147483646 w 749"/>
                  <a:gd name="T63" fmla="*/ 2147483646 h 433"/>
                  <a:gd name="T64" fmla="*/ 0 w 749"/>
                  <a:gd name="T65" fmla="*/ 2147483646 h 433"/>
                  <a:gd name="T66" fmla="*/ 0 w 749"/>
                  <a:gd name="T67" fmla="*/ 2147483646 h 433"/>
                  <a:gd name="T68" fmla="*/ 0 w 749"/>
                  <a:gd name="T69" fmla="*/ 2147483646 h 433"/>
                  <a:gd name="T70" fmla="*/ 2147483646 w 749"/>
                  <a:gd name="T71" fmla="*/ 2147483646 h 433"/>
                  <a:gd name="T72" fmla="*/ 2147483646 w 749"/>
                  <a:gd name="T73" fmla="*/ 2147483646 h 433"/>
                  <a:gd name="T74" fmla="*/ 2147483646 w 749"/>
                  <a:gd name="T75" fmla="*/ 2147483646 h 433"/>
                  <a:gd name="T76" fmla="*/ 2147483646 w 749"/>
                  <a:gd name="T77" fmla="*/ 2147483646 h 433"/>
                  <a:gd name="T78" fmla="*/ 2147483646 w 749"/>
                  <a:gd name="T79" fmla="*/ 2147483646 h 4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433">
                    <a:moveTo>
                      <a:pt x="255" y="432"/>
                    </a:moveTo>
                    <a:lnTo>
                      <a:pt x="379" y="432"/>
                    </a:lnTo>
                    <a:lnTo>
                      <a:pt x="379" y="349"/>
                    </a:lnTo>
                    <a:lnTo>
                      <a:pt x="641" y="349"/>
                    </a:lnTo>
                    <a:lnTo>
                      <a:pt x="641" y="306"/>
                    </a:lnTo>
                    <a:lnTo>
                      <a:pt x="748" y="306"/>
                    </a:lnTo>
                    <a:lnTo>
                      <a:pt x="712" y="257"/>
                    </a:lnTo>
                    <a:lnTo>
                      <a:pt x="669" y="216"/>
                    </a:lnTo>
                    <a:lnTo>
                      <a:pt x="651" y="200"/>
                    </a:lnTo>
                    <a:lnTo>
                      <a:pt x="651" y="166"/>
                    </a:lnTo>
                    <a:lnTo>
                      <a:pt x="634" y="142"/>
                    </a:lnTo>
                    <a:lnTo>
                      <a:pt x="641" y="124"/>
                    </a:lnTo>
                    <a:lnTo>
                      <a:pt x="641" y="108"/>
                    </a:lnTo>
                    <a:lnTo>
                      <a:pt x="624" y="108"/>
                    </a:lnTo>
                    <a:lnTo>
                      <a:pt x="624" y="9"/>
                    </a:lnTo>
                    <a:lnTo>
                      <a:pt x="607" y="16"/>
                    </a:lnTo>
                    <a:lnTo>
                      <a:pt x="598" y="9"/>
                    </a:lnTo>
                    <a:lnTo>
                      <a:pt x="440" y="9"/>
                    </a:lnTo>
                    <a:lnTo>
                      <a:pt x="440" y="34"/>
                    </a:lnTo>
                    <a:lnTo>
                      <a:pt x="308" y="34"/>
                    </a:lnTo>
                    <a:lnTo>
                      <a:pt x="264" y="0"/>
                    </a:lnTo>
                    <a:lnTo>
                      <a:pt x="264" y="25"/>
                    </a:lnTo>
                    <a:lnTo>
                      <a:pt x="212" y="25"/>
                    </a:lnTo>
                    <a:lnTo>
                      <a:pt x="212" y="16"/>
                    </a:lnTo>
                    <a:lnTo>
                      <a:pt x="185" y="16"/>
                    </a:lnTo>
                    <a:lnTo>
                      <a:pt x="185" y="25"/>
                    </a:lnTo>
                    <a:lnTo>
                      <a:pt x="88" y="25"/>
                    </a:lnTo>
                    <a:lnTo>
                      <a:pt x="71" y="50"/>
                    </a:lnTo>
                    <a:lnTo>
                      <a:pt x="36" y="50"/>
                    </a:lnTo>
                    <a:lnTo>
                      <a:pt x="36" y="41"/>
                    </a:lnTo>
                    <a:lnTo>
                      <a:pt x="17" y="50"/>
                    </a:lnTo>
                    <a:lnTo>
                      <a:pt x="17" y="67"/>
                    </a:lnTo>
                    <a:lnTo>
                      <a:pt x="0" y="67"/>
                    </a:lnTo>
                    <a:lnTo>
                      <a:pt x="0" y="200"/>
                    </a:lnTo>
                    <a:lnTo>
                      <a:pt x="0" y="216"/>
                    </a:lnTo>
                    <a:lnTo>
                      <a:pt x="26" y="216"/>
                    </a:lnTo>
                    <a:lnTo>
                      <a:pt x="26" y="232"/>
                    </a:lnTo>
                    <a:lnTo>
                      <a:pt x="193" y="324"/>
                    </a:lnTo>
                    <a:lnTo>
                      <a:pt x="255" y="324"/>
                    </a:lnTo>
                    <a:lnTo>
                      <a:pt x="255"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7" name="Freeform 63">
                <a:extLst>
                  <a:ext uri="{FF2B5EF4-FFF2-40B4-BE49-F238E27FC236}">
                    <a16:creationId xmlns:a16="http://schemas.microsoft.com/office/drawing/2014/main" id="{AA1F95B0-E300-4DEE-92F7-23E17EFF351A}"/>
                  </a:ext>
                </a:extLst>
              </p:cNvPr>
              <p:cNvSpPr>
                <a:spLocks/>
              </p:cNvSpPr>
              <p:nvPr/>
            </p:nvSpPr>
            <p:spPr bwMode="auto">
              <a:xfrm>
                <a:off x="5653088" y="4967288"/>
                <a:ext cx="912812" cy="800100"/>
              </a:xfrm>
              <a:custGeom>
                <a:avLst/>
                <a:gdLst>
                  <a:gd name="T0" fmla="*/ 0 w 600"/>
                  <a:gd name="T1" fmla="*/ 2147483646 h 525"/>
                  <a:gd name="T2" fmla="*/ 2147483646 w 600"/>
                  <a:gd name="T3" fmla="*/ 2147483646 h 525"/>
                  <a:gd name="T4" fmla="*/ 2147483646 w 600"/>
                  <a:gd name="T5" fmla="*/ 2147483646 h 525"/>
                  <a:gd name="T6" fmla="*/ 2147483646 w 600"/>
                  <a:gd name="T7" fmla="*/ 2147483646 h 525"/>
                  <a:gd name="T8" fmla="*/ 2147483646 w 600"/>
                  <a:gd name="T9" fmla="*/ 2147483646 h 525"/>
                  <a:gd name="T10" fmla="*/ 2147483646 w 600"/>
                  <a:gd name="T11" fmla="*/ 2147483646 h 525"/>
                  <a:gd name="T12" fmla="*/ 2147483646 w 600"/>
                  <a:gd name="T13" fmla="*/ 2147483646 h 525"/>
                  <a:gd name="T14" fmla="*/ 2147483646 w 600"/>
                  <a:gd name="T15" fmla="*/ 2147483646 h 525"/>
                  <a:gd name="T16" fmla="*/ 2147483646 w 600"/>
                  <a:gd name="T17" fmla="*/ 2147483646 h 525"/>
                  <a:gd name="T18" fmla="*/ 2147483646 w 600"/>
                  <a:gd name="T19" fmla="*/ 2147483646 h 525"/>
                  <a:gd name="T20" fmla="*/ 2147483646 w 600"/>
                  <a:gd name="T21" fmla="*/ 2147483646 h 525"/>
                  <a:gd name="T22" fmla="*/ 2147483646 w 600"/>
                  <a:gd name="T23" fmla="*/ 2147483646 h 525"/>
                  <a:gd name="T24" fmla="*/ 2147483646 w 600"/>
                  <a:gd name="T25" fmla="*/ 2147483646 h 525"/>
                  <a:gd name="T26" fmla="*/ 2147483646 w 600"/>
                  <a:gd name="T27" fmla="*/ 2147483646 h 525"/>
                  <a:gd name="T28" fmla="*/ 2147483646 w 600"/>
                  <a:gd name="T29" fmla="*/ 2147483646 h 525"/>
                  <a:gd name="T30" fmla="*/ 2147483646 w 600"/>
                  <a:gd name="T31" fmla="*/ 2147483646 h 525"/>
                  <a:gd name="T32" fmla="*/ 2147483646 w 600"/>
                  <a:gd name="T33" fmla="*/ 2147483646 h 525"/>
                  <a:gd name="T34" fmla="*/ 2147483646 w 600"/>
                  <a:gd name="T35" fmla="*/ 0 h 525"/>
                  <a:gd name="T36" fmla="*/ 2147483646 w 600"/>
                  <a:gd name="T37" fmla="*/ 0 h 525"/>
                  <a:gd name="T38" fmla="*/ 2147483646 w 600"/>
                  <a:gd name="T39" fmla="*/ 2147483646 h 525"/>
                  <a:gd name="T40" fmla="*/ 2147483646 w 600"/>
                  <a:gd name="T41" fmla="*/ 2147483646 h 525"/>
                  <a:gd name="T42" fmla="*/ 2147483646 w 600"/>
                  <a:gd name="T43" fmla="*/ 2147483646 h 525"/>
                  <a:gd name="T44" fmla="*/ 0 w 600"/>
                  <a:gd name="T45" fmla="*/ 2147483646 h 525"/>
                  <a:gd name="T46" fmla="*/ 0 w 600"/>
                  <a:gd name="T47" fmla="*/ 2147483646 h 525"/>
                  <a:gd name="T48" fmla="*/ 0 w 600"/>
                  <a:gd name="T49" fmla="*/ 2147483646 h 5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0" h="525">
                    <a:moveTo>
                      <a:pt x="0" y="432"/>
                    </a:moveTo>
                    <a:lnTo>
                      <a:pt x="220" y="432"/>
                    </a:lnTo>
                    <a:lnTo>
                      <a:pt x="300" y="524"/>
                    </a:lnTo>
                    <a:lnTo>
                      <a:pt x="432" y="524"/>
                    </a:lnTo>
                    <a:lnTo>
                      <a:pt x="423" y="432"/>
                    </a:lnTo>
                    <a:lnTo>
                      <a:pt x="494" y="366"/>
                    </a:lnTo>
                    <a:lnTo>
                      <a:pt x="494" y="358"/>
                    </a:lnTo>
                    <a:lnTo>
                      <a:pt x="529" y="340"/>
                    </a:lnTo>
                    <a:lnTo>
                      <a:pt x="556" y="315"/>
                    </a:lnTo>
                    <a:lnTo>
                      <a:pt x="582" y="299"/>
                    </a:lnTo>
                    <a:lnTo>
                      <a:pt x="599" y="274"/>
                    </a:lnTo>
                    <a:lnTo>
                      <a:pt x="520" y="209"/>
                    </a:lnTo>
                    <a:lnTo>
                      <a:pt x="467" y="191"/>
                    </a:lnTo>
                    <a:lnTo>
                      <a:pt x="501" y="150"/>
                    </a:lnTo>
                    <a:lnTo>
                      <a:pt x="501" y="126"/>
                    </a:lnTo>
                    <a:lnTo>
                      <a:pt x="529" y="67"/>
                    </a:lnTo>
                    <a:lnTo>
                      <a:pt x="494" y="42"/>
                    </a:lnTo>
                    <a:lnTo>
                      <a:pt x="494" y="0"/>
                    </a:lnTo>
                    <a:lnTo>
                      <a:pt x="387" y="0"/>
                    </a:lnTo>
                    <a:lnTo>
                      <a:pt x="387" y="42"/>
                    </a:lnTo>
                    <a:lnTo>
                      <a:pt x="124" y="42"/>
                    </a:lnTo>
                    <a:lnTo>
                      <a:pt x="124" y="126"/>
                    </a:lnTo>
                    <a:lnTo>
                      <a:pt x="0" y="126"/>
                    </a:lnTo>
                    <a:lnTo>
                      <a:pt x="0" y="324"/>
                    </a:lnTo>
                    <a:lnTo>
                      <a:pt x="0"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8" name="Freeform 64">
                <a:extLst>
                  <a:ext uri="{FF2B5EF4-FFF2-40B4-BE49-F238E27FC236}">
                    <a16:creationId xmlns:a16="http://schemas.microsoft.com/office/drawing/2014/main" id="{57C18133-362A-49BC-8F3D-953CCBF5287B}"/>
                  </a:ext>
                </a:extLst>
              </p:cNvPr>
              <p:cNvSpPr>
                <a:spLocks/>
              </p:cNvSpPr>
              <p:nvPr/>
            </p:nvSpPr>
            <p:spPr bwMode="auto">
              <a:xfrm>
                <a:off x="5151438" y="5622925"/>
                <a:ext cx="1152525" cy="962025"/>
              </a:xfrm>
              <a:custGeom>
                <a:avLst/>
                <a:gdLst>
                  <a:gd name="T0" fmla="*/ 2147483646 w 759"/>
                  <a:gd name="T1" fmla="*/ 2147483646 h 630"/>
                  <a:gd name="T2" fmla="*/ 2147483646 w 759"/>
                  <a:gd name="T3" fmla="*/ 2147483646 h 630"/>
                  <a:gd name="T4" fmla="*/ 2147483646 w 759"/>
                  <a:gd name="T5" fmla="*/ 2147483646 h 630"/>
                  <a:gd name="T6" fmla="*/ 2147483646 w 759"/>
                  <a:gd name="T7" fmla="*/ 2147483646 h 630"/>
                  <a:gd name="T8" fmla="*/ 2147483646 w 759"/>
                  <a:gd name="T9" fmla="*/ 2147483646 h 630"/>
                  <a:gd name="T10" fmla="*/ 2147483646 w 759"/>
                  <a:gd name="T11" fmla="*/ 2147483646 h 630"/>
                  <a:gd name="T12" fmla="*/ 2147483646 w 759"/>
                  <a:gd name="T13" fmla="*/ 2147483646 h 630"/>
                  <a:gd name="T14" fmla="*/ 2147483646 w 759"/>
                  <a:gd name="T15" fmla="*/ 2147483646 h 630"/>
                  <a:gd name="T16" fmla="*/ 2147483646 w 759"/>
                  <a:gd name="T17" fmla="*/ 2147483646 h 630"/>
                  <a:gd name="T18" fmla="*/ 2147483646 w 759"/>
                  <a:gd name="T19" fmla="*/ 2147483646 h 630"/>
                  <a:gd name="T20" fmla="*/ 2147483646 w 759"/>
                  <a:gd name="T21" fmla="*/ 2147483646 h 630"/>
                  <a:gd name="T22" fmla="*/ 2147483646 w 759"/>
                  <a:gd name="T23" fmla="*/ 2147483646 h 630"/>
                  <a:gd name="T24" fmla="*/ 2147483646 w 759"/>
                  <a:gd name="T25" fmla="*/ 2147483646 h 630"/>
                  <a:gd name="T26" fmla="*/ 2147483646 w 759"/>
                  <a:gd name="T27" fmla="*/ 2147483646 h 630"/>
                  <a:gd name="T28" fmla="*/ 2147483646 w 759"/>
                  <a:gd name="T29" fmla="*/ 0 h 630"/>
                  <a:gd name="T30" fmla="*/ 2147483646 w 759"/>
                  <a:gd name="T31" fmla="*/ 0 h 630"/>
                  <a:gd name="T32" fmla="*/ 2147483646 w 759"/>
                  <a:gd name="T33" fmla="*/ 2147483646 h 630"/>
                  <a:gd name="T34" fmla="*/ 2147483646 w 759"/>
                  <a:gd name="T35" fmla="*/ 2147483646 h 630"/>
                  <a:gd name="T36" fmla="*/ 2147483646 w 759"/>
                  <a:gd name="T37" fmla="*/ 2147483646 h 630"/>
                  <a:gd name="T38" fmla="*/ 2147483646 w 759"/>
                  <a:gd name="T39" fmla="*/ 2147483646 h 630"/>
                  <a:gd name="T40" fmla="*/ 2147483646 w 759"/>
                  <a:gd name="T41" fmla="*/ 2147483646 h 630"/>
                  <a:gd name="T42" fmla="*/ 2147483646 w 759"/>
                  <a:gd name="T43" fmla="*/ 2147483646 h 630"/>
                  <a:gd name="T44" fmla="*/ 2147483646 w 759"/>
                  <a:gd name="T45" fmla="*/ 2147483646 h 630"/>
                  <a:gd name="T46" fmla="*/ 2147483646 w 759"/>
                  <a:gd name="T47" fmla="*/ 2147483646 h 630"/>
                  <a:gd name="T48" fmla="*/ 2147483646 w 759"/>
                  <a:gd name="T49" fmla="*/ 2147483646 h 630"/>
                  <a:gd name="T50" fmla="*/ 0 w 759"/>
                  <a:gd name="T51" fmla="*/ 2147483646 h 630"/>
                  <a:gd name="T52" fmla="*/ 2147483646 w 759"/>
                  <a:gd name="T53" fmla="*/ 2147483646 h 6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59" h="630">
                    <a:moveTo>
                      <a:pt x="361" y="629"/>
                    </a:moveTo>
                    <a:lnTo>
                      <a:pt x="361" y="521"/>
                    </a:lnTo>
                    <a:lnTo>
                      <a:pt x="581" y="521"/>
                    </a:lnTo>
                    <a:lnTo>
                      <a:pt x="626" y="456"/>
                    </a:lnTo>
                    <a:lnTo>
                      <a:pt x="643" y="456"/>
                    </a:lnTo>
                    <a:lnTo>
                      <a:pt x="696" y="422"/>
                    </a:lnTo>
                    <a:lnTo>
                      <a:pt x="687" y="414"/>
                    </a:lnTo>
                    <a:lnTo>
                      <a:pt x="696" y="381"/>
                    </a:lnTo>
                    <a:lnTo>
                      <a:pt x="696" y="306"/>
                    </a:lnTo>
                    <a:lnTo>
                      <a:pt x="722" y="249"/>
                    </a:lnTo>
                    <a:lnTo>
                      <a:pt x="749" y="191"/>
                    </a:lnTo>
                    <a:lnTo>
                      <a:pt x="758" y="149"/>
                    </a:lnTo>
                    <a:lnTo>
                      <a:pt x="758" y="92"/>
                    </a:lnTo>
                    <a:lnTo>
                      <a:pt x="626" y="92"/>
                    </a:lnTo>
                    <a:lnTo>
                      <a:pt x="546" y="0"/>
                    </a:lnTo>
                    <a:lnTo>
                      <a:pt x="326" y="0"/>
                    </a:lnTo>
                    <a:lnTo>
                      <a:pt x="326" y="149"/>
                    </a:lnTo>
                    <a:lnTo>
                      <a:pt x="264" y="149"/>
                    </a:lnTo>
                    <a:lnTo>
                      <a:pt x="264" y="182"/>
                    </a:lnTo>
                    <a:lnTo>
                      <a:pt x="184" y="182"/>
                    </a:lnTo>
                    <a:lnTo>
                      <a:pt x="96" y="315"/>
                    </a:lnTo>
                    <a:lnTo>
                      <a:pt x="79" y="348"/>
                    </a:lnTo>
                    <a:lnTo>
                      <a:pt x="96" y="438"/>
                    </a:lnTo>
                    <a:lnTo>
                      <a:pt x="43" y="513"/>
                    </a:lnTo>
                    <a:lnTo>
                      <a:pt x="43" y="563"/>
                    </a:lnTo>
                    <a:lnTo>
                      <a:pt x="0" y="629"/>
                    </a:lnTo>
                    <a:lnTo>
                      <a:pt x="361" y="6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9" name="Freeform 65">
                <a:extLst>
                  <a:ext uri="{FF2B5EF4-FFF2-40B4-BE49-F238E27FC236}">
                    <a16:creationId xmlns:a16="http://schemas.microsoft.com/office/drawing/2014/main" id="{C4DE150B-9929-470D-92A1-6A4F4C1E2E4B}"/>
                  </a:ext>
                </a:extLst>
              </p:cNvPr>
              <p:cNvSpPr>
                <a:spLocks/>
              </p:cNvSpPr>
              <p:nvPr/>
            </p:nvSpPr>
            <p:spPr bwMode="auto">
              <a:xfrm>
                <a:off x="4433888" y="5800725"/>
                <a:ext cx="871537" cy="782638"/>
              </a:xfrm>
              <a:custGeom>
                <a:avLst/>
                <a:gdLst>
                  <a:gd name="T0" fmla="*/ 2147483646 w 572"/>
                  <a:gd name="T1" fmla="*/ 2147483646 h 515"/>
                  <a:gd name="T2" fmla="*/ 2147483646 w 572"/>
                  <a:gd name="T3" fmla="*/ 2147483646 h 515"/>
                  <a:gd name="T4" fmla="*/ 2147483646 w 572"/>
                  <a:gd name="T5" fmla="*/ 2147483646 h 515"/>
                  <a:gd name="T6" fmla="*/ 2147483646 w 572"/>
                  <a:gd name="T7" fmla="*/ 2147483646 h 515"/>
                  <a:gd name="T8" fmla="*/ 2147483646 w 572"/>
                  <a:gd name="T9" fmla="*/ 2147483646 h 515"/>
                  <a:gd name="T10" fmla="*/ 2147483646 w 572"/>
                  <a:gd name="T11" fmla="*/ 2147483646 h 515"/>
                  <a:gd name="T12" fmla="*/ 2147483646 w 572"/>
                  <a:gd name="T13" fmla="*/ 2147483646 h 515"/>
                  <a:gd name="T14" fmla="*/ 2147483646 w 572"/>
                  <a:gd name="T15" fmla="*/ 2147483646 h 515"/>
                  <a:gd name="T16" fmla="*/ 2147483646 w 572"/>
                  <a:gd name="T17" fmla="*/ 2147483646 h 515"/>
                  <a:gd name="T18" fmla="*/ 2147483646 w 572"/>
                  <a:gd name="T19" fmla="*/ 2147483646 h 515"/>
                  <a:gd name="T20" fmla="*/ 2147483646 w 572"/>
                  <a:gd name="T21" fmla="*/ 2147483646 h 515"/>
                  <a:gd name="T22" fmla="*/ 2147483646 w 572"/>
                  <a:gd name="T23" fmla="*/ 0 h 515"/>
                  <a:gd name="T24" fmla="*/ 2147483646 w 572"/>
                  <a:gd name="T25" fmla="*/ 0 h 515"/>
                  <a:gd name="T26" fmla="*/ 2147483646 w 572"/>
                  <a:gd name="T27" fmla="*/ 2147483646 h 515"/>
                  <a:gd name="T28" fmla="*/ 0 w 572"/>
                  <a:gd name="T29" fmla="*/ 2147483646 h 515"/>
                  <a:gd name="T30" fmla="*/ 2147483646 w 572"/>
                  <a:gd name="T31" fmla="*/ 2147483646 h 515"/>
                  <a:gd name="T32" fmla="*/ 2147483646 w 572"/>
                  <a:gd name="T33" fmla="*/ 2147483646 h 515"/>
                  <a:gd name="T34" fmla="*/ 0 w 572"/>
                  <a:gd name="T35" fmla="*/ 2147483646 h 515"/>
                  <a:gd name="T36" fmla="*/ 2147483646 w 572"/>
                  <a:gd name="T37" fmla="*/ 2147483646 h 515"/>
                  <a:gd name="T38" fmla="*/ 2147483646 w 572"/>
                  <a:gd name="T39" fmla="*/ 2147483646 h 515"/>
                  <a:gd name="T40" fmla="*/ 2147483646 w 572"/>
                  <a:gd name="T41" fmla="*/ 2147483646 h 515"/>
                  <a:gd name="T42" fmla="*/ 2147483646 w 572"/>
                  <a:gd name="T43" fmla="*/ 2147483646 h 515"/>
                  <a:gd name="T44" fmla="*/ 2147483646 w 572"/>
                  <a:gd name="T45" fmla="*/ 2147483646 h 515"/>
                  <a:gd name="T46" fmla="*/ 2147483646 w 572"/>
                  <a:gd name="T47" fmla="*/ 2147483646 h 515"/>
                  <a:gd name="T48" fmla="*/ 2147483646 w 572"/>
                  <a:gd name="T49" fmla="*/ 2147483646 h 5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2" h="515">
                    <a:moveTo>
                      <a:pt x="440" y="514"/>
                    </a:moveTo>
                    <a:lnTo>
                      <a:pt x="475" y="514"/>
                    </a:lnTo>
                    <a:lnTo>
                      <a:pt x="519" y="448"/>
                    </a:lnTo>
                    <a:lnTo>
                      <a:pt x="519" y="397"/>
                    </a:lnTo>
                    <a:lnTo>
                      <a:pt x="571" y="323"/>
                    </a:lnTo>
                    <a:lnTo>
                      <a:pt x="554" y="232"/>
                    </a:lnTo>
                    <a:lnTo>
                      <a:pt x="571" y="199"/>
                    </a:lnTo>
                    <a:lnTo>
                      <a:pt x="440" y="199"/>
                    </a:lnTo>
                    <a:lnTo>
                      <a:pt x="440" y="91"/>
                    </a:lnTo>
                    <a:lnTo>
                      <a:pt x="352" y="91"/>
                    </a:lnTo>
                    <a:lnTo>
                      <a:pt x="326" y="74"/>
                    </a:lnTo>
                    <a:lnTo>
                      <a:pt x="326" y="0"/>
                    </a:lnTo>
                    <a:lnTo>
                      <a:pt x="193" y="0"/>
                    </a:lnTo>
                    <a:lnTo>
                      <a:pt x="193" y="91"/>
                    </a:lnTo>
                    <a:lnTo>
                      <a:pt x="0" y="91"/>
                    </a:lnTo>
                    <a:lnTo>
                      <a:pt x="26" y="140"/>
                    </a:lnTo>
                    <a:lnTo>
                      <a:pt x="9" y="273"/>
                    </a:lnTo>
                    <a:lnTo>
                      <a:pt x="0" y="307"/>
                    </a:lnTo>
                    <a:lnTo>
                      <a:pt x="19" y="307"/>
                    </a:lnTo>
                    <a:lnTo>
                      <a:pt x="52" y="307"/>
                    </a:lnTo>
                    <a:lnTo>
                      <a:pt x="52" y="440"/>
                    </a:lnTo>
                    <a:lnTo>
                      <a:pt x="35" y="473"/>
                    </a:lnTo>
                    <a:lnTo>
                      <a:pt x="26" y="514"/>
                    </a:lnTo>
                    <a:lnTo>
                      <a:pt x="62" y="514"/>
                    </a:lnTo>
                    <a:lnTo>
                      <a:pt x="440" y="51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0" name="Freeform 66">
                <a:extLst>
                  <a:ext uri="{FF2B5EF4-FFF2-40B4-BE49-F238E27FC236}">
                    <a16:creationId xmlns:a16="http://schemas.microsoft.com/office/drawing/2014/main" id="{F13CB9E7-1625-4EAC-A554-F9CE40D67119}"/>
                  </a:ext>
                </a:extLst>
              </p:cNvPr>
              <p:cNvSpPr>
                <a:spLocks/>
              </p:cNvSpPr>
              <p:nvPr/>
            </p:nvSpPr>
            <p:spPr bwMode="auto">
              <a:xfrm>
                <a:off x="3943350" y="5788025"/>
                <a:ext cx="587375" cy="1109663"/>
              </a:xfrm>
              <a:custGeom>
                <a:avLst/>
                <a:gdLst>
                  <a:gd name="T0" fmla="*/ 0 w 386"/>
                  <a:gd name="T1" fmla="*/ 2147483646 h 729"/>
                  <a:gd name="T2" fmla="*/ 2147483646 w 386"/>
                  <a:gd name="T3" fmla="*/ 2147483646 h 729"/>
                  <a:gd name="T4" fmla="*/ 2147483646 w 386"/>
                  <a:gd name="T5" fmla="*/ 2147483646 h 729"/>
                  <a:gd name="T6" fmla="*/ 2147483646 w 386"/>
                  <a:gd name="T7" fmla="*/ 2147483646 h 729"/>
                  <a:gd name="T8" fmla="*/ 2147483646 w 386"/>
                  <a:gd name="T9" fmla="*/ 2147483646 h 729"/>
                  <a:gd name="T10" fmla="*/ 2147483646 w 386"/>
                  <a:gd name="T11" fmla="*/ 2147483646 h 729"/>
                  <a:gd name="T12" fmla="*/ 2147483646 w 386"/>
                  <a:gd name="T13" fmla="*/ 2147483646 h 729"/>
                  <a:gd name="T14" fmla="*/ 2147483646 w 386"/>
                  <a:gd name="T15" fmla="*/ 2147483646 h 729"/>
                  <a:gd name="T16" fmla="*/ 2147483646 w 386"/>
                  <a:gd name="T17" fmla="*/ 2147483646 h 729"/>
                  <a:gd name="T18" fmla="*/ 2147483646 w 386"/>
                  <a:gd name="T19" fmla="*/ 2147483646 h 729"/>
                  <a:gd name="T20" fmla="*/ 2147483646 w 386"/>
                  <a:gd name="T21" fmla="*/ 2147483646 h 729"/>
                  <a:gd name="T22" fmla="*/ 2147483646 w 386"/>
                  <a:gd name="T23" fmla="*/ 2147483646 h 729"/>
                  <a:gd name="T24" fmla="*/ 2147483646 w 386"/>
                  <a:gd name="T25" fmla="*/ 2147483646 h 729"/>
                  <a:gd name="T26" fmla="*/ 2147483646 w 386"/>
                  <a:gd name="T27" fmla="*/ 2147483646 h 729"/>
                  <a:gd name="T28" fmla="*/ 2147483646 w 386"/>
                  <a:gd name="T29" fmla="*/ 2147483646 h 729"/>
                  <a:gd name="T30" fmla="*/ 2147483646 w 386"/>
                  <a:gd name="T31" fmla="*/ 2147483646 h 729"/>
                  <a:gd name="T32" fmla="*/ 2147483646 w 386"/>
                  <a:gd name="T33" fmla="*/ 2147483646 h 729"/>
                  <a:gd name="T34" fmla="*/ 2147483646 w 386"/>
                  <a:gd name="T35" fmla="*/ 2147483646 h 729"/>
                  <a:gd name="T36" fmla="*/ 2147483646 w 386"/>
                  <a:gd name="T37" fmla="*/ 2147483646 h 729"/>
                  <a:gd name="T38" fmla="*/ 2147483646 w 386"/>
                  <a:gd name="T39" fmla="*/ 2147483646 h 729"/>
                  <a:gd name="T40" fmla="*/ 2147483646 w 386"/>
                  <a:gd name="T41" fmla="*/ 2147483646 h 729"/>
                  <a:gd name="T42" fmla="*/ 2147483646 w 386"/>
                  <a:gd name="T43" fmla="*/ 2147483646 h 729"/>
                  <a:gd name="T44" fmla="*/ 2147483646 w 386"/>
                  <a:gd name="T45" fmla="*/ 2147483646 h 729"/>
                  <a:gd name="T46" fmla="*/ 2147483646 w 386"/>
                  <a:gd name="T47" fmla="*/ 0 h 729"/>
                  <a:gd name="T48" fmla="*/ 2147483646 w 386"/>
                  <a:gd name="T49" fmla="*/ 0 h 729"/>
                  <a:gd name="T50" fmla="*/ 2147483646 w 386"/>
                  <a:gd name="T51" fmla="*/ 2147483646 h 729"/>
                  <a:gd name="T52" fmla="*/ 2147483646 w 386"/>
                  <a:gd name="T53" fmla="*/ 2147483646 h 729"/>
                  <a:gd name="T54" fmla="*/ 2147483646 w 386"/>
                  <a:gd name="T55" fmla="*/ 2147483646 h 729"/>
                  <a:gd name="T56" fmla="*/ 0 w 386"/>
                  <a:gd name="T57" fmla="*/ 2147483646 h 729"/>
                  <a:gd name="T58" fmla="*/ 0 w 386"/>
                  <a:gd name="T59" fmla="*/ 2147483646 h 7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6" h="729">
                    <a:moveTo>
                      <a:pt x="0" y="620"/>
                    </a:moveTo>
                    <a:lnTo>
                      <a:pt x="105" y="620"/>
                    </a:lnTo>
                    <a:lnTo>
                      <a:pt x="105" y="703"/>
                    </a:lnTo>
                    <a:lnTo>
                      <a:pt x="166" y="678"/>
                    </a:lnTo>
                    <a:lnTo>
                      <a:pt x="219" y="638"/>
                    </a:lnTo>
                    <a:lnTo>
                      <a:pt x="236" y="620"/>
                    </a:lnTo>
                    <a:lnTo>
                      <a:pt x="236" y="712"/>
                    </a:lnTo>
                    <a:lnTo>
                      <a:pt x="254" y="712"/>
                    </a:lnTo>
                    <a:lnTo>
                      <a:pt x="254" y="728"/>
                    </a:lnTo>
                    <a:lnTo>
                      <a:pt x="333" y="728"/>
                    </a:lnTo>
                    <a:lnTo>
                      <a:pt x="333" y="638"/>
                    </a:lnTo>
                    <a:lnTo>
                      <a:pt x="385" y="638"/>
                    </a:lnTo>
                    <a:lnTo>
                      <a:pt x="385" y="521"/>
                    </a:lnTo>
                    <a:lnTo>
                      <a:pt x="350" y="521"/>
                    </a:lnTo>
                    <a:lnTo>
                      <a:pt x="359" y="480"/>
                    </a:lnTo>
                    <a:lnTo>
                      <a:pt x="376" y="447"/>
                    </a:lnTo>
                    <a:lnTo>
                      <a:pt x="376" y="314"/>
                    </a:lnTo>
                    <a:lnTo>
                      <a:pt x="342" y="314"/>
                    </a:lnTo>
                    <a:lnTo>
                      <a:pt x="323" y="314"/>
                    </a:lnTo>
                    <a:lnTo>
                      <a:pt x="333" y="281"/>
                    </a:lnTo>
                    <a:lnTo>
                      <a:pt x="350" y="149"/>
                    </a:lnTo>
                    <a:lnTo>
                      <a:pt x="323" y="99"/>
                    </a:lnTo>
                    <a:lnTo>
                      <a:pt x="219" y="99"/>
                    </a:lnTo>
                    <a:lnTo>
                      <a:pt x="219" y="0"/>
                    </a:lnTo>
                    <a:lnTo>
                      <a:pt x="95" y="0"/>
                    </a:lnTo>
                    <a:lnTo>
                      <a:pt x="95" y="99"/>
                    </a:lnTo>
                    <a:lnTo>
                      <a:pt x="52" y="99"/>
                    </a:lnTo>
                    <a:lnTo>
                      <a:pt x="52" y="472"/>
                    </a:lnTo>
                    <a:lnTo>
                      <a:pt x="0" y="472"/>
                    </a:lnTo>
                    <a:lnTo>
                      <a:pt x="0"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1" name="Freeform 67">
                <a:extLst>
                  <a:ext uri="{FF2B5EF4-FFF2-40B4-BE49-F238E27FC236}">
                    <a16:creationId xmlns:a16="http://schemas.microsoft.com/office/drawing/2014/main" id="{DA4F29B3-6D05-4AFE-B8F1-19AE10501D36}"/>
                  </a:ext>
                </a:extLst>
              </p:cNvPr>
              <p:cNvSpPr>
                <a:spLocks/>
              </p:cNvSpPr>
              <p:nvPr/>
            </p:nvSpPr>
            <p:spPr bwMode="auto">
              <a:xfrm>
                <a:off x="3259138" y="5938838"/>
                <a:ext cx="765175" cy="795337"/>
              </a:xfrm>
              <a:custGeom>
                <a:avLst/>
                <a:gdLst>
                  <a:gd name="T0" fmla="*/ 2147483646 w 502"/>
                  <a:gd name="T1" fmla="*/ 2147483646 h 523"/>
                  <a:gd name="T2" fmla="*/ 2147483646 w 502"/>
                  <a:gd name="T3" fmla="*/ 2147483646 h 523"/>
                  <a:gd name="T4" fmla="*/ 2147483646 w 502"/>
                  <a:gd name="T5" fmla="*/ 2147483646 h 523"/>
                  <a:gd name="T6" fmla="*/ 2147483646 w 502"/>
                  <a:gd name="T7" fmla="*/ 2147483646 h 523"/>
                  <a:gd name="T8" fmla="*/ 2147483646 w 502"/>
                  <a:gd name="T9" fmla="*/ 0 h 523"/>
                  <a:gd name="T10" fmla="*/ 2147483646 w 502"/>
                  <a:gd name="T11" fmla="*/ 0 h 523"/>
                  <a:gd name="T12" fmla="*/ 0 w 502"/>
                  <a:gd name="T13" fmla="*/ 0 h 523"/>
                  <a:gd name="T14" fmla="*/ 0 w 502"/>
                  <a:gd name="T15" fmla="*/ 2147483646 h 523"/>
                  <a:gd name="T16" fmla="*/ 0 w 502"/>
                  <a:gd name="T17" fmla="*/ 2147483646 h 523"/>
                  <a:gd name="T18" fmla="*/ 0 w 502"/>
                  <a:gd name="T19" fmla="*/ 2147483646 h 523"/>
                  <a:gd name="T20" fmla="*/ 2147483646 w 502"/>
                  <a:gd name="T21" fmla="*/ 2147483646 h 523"/>
                  <a:gd name="T22" fmla="*/ 2147483646 w 502"/>
                  <a:gd name="T23" fmla="*/ 2147483646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2" h="523">
                    <a:moveTo>
                      <a:pt x="220" y="522"/>
                    </a:moveTo>
                    <a:lnTo>
                      <a:pt x="448" y="522"/>
                    </a:lnTo>
                    <a:lnTo>
                      <a:pt x="448" y="373"/>
                    </a:lnTo>
                    <a:lnTo>
                      <a:pt x="501" y="373"/>
                    </a:lnTo>
                    <a:lnTo>
                      <a:pt x="501" y="0"/>
                    </a:lnTo>
                    <a:lnTo>
                      <a:pt x="60" y="0"/>
                    </a:lnTo>
                    <a:lnTo>
                      <a:pt x="0" y="0"/>
                    </a:lnTo>
                    <a:lnTo>
                      <a:pt x="0" y="166"/>
                    </a:lnTo>
                    <a:lnTo>
                      <a:pt x="0" y="265"/>
                    </a:lnTo>
                    <a:lnTo>
                      <a:pt x="0" y="373"/>
                    </a:lnTo>
                    <a:lnTo>
                      <a:pt x="96" y="522"/>
                    </a:lnTo>
                    <a:lnTo>
                      <a:pt x="220" y="5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2" name="Freeform 68">
                <a:extLst>
                  <a:ext uri="{FF2B5EF4-FFF2-40B4-BE49-F238E27FC236}">
                    <a16:creationId xmlns:a16="http://schemas.microsoft.com/office/drawing/2014/main" id="{E8931A46-9128-4DC8-B19E-18E6BB4421E9}"/>
                  </a:ext>
                </a:extLst>
              </p:cNvPr>
              <p:cNvSpPr>
                <a:spLocks/>
              </p:cNvSpPr>
              <p:nvPr/>
            </p:nvSpPr>
            <p:spPr bwMode="auto">
              <a:xfrm>
                <a:off x="1801813" y="6194425"/>
                <a:ext cx="1458912" cy="1068388"/>
              </a:xfrm>
              <a:custGeom>
                <a:avLst/>
                <a:gdLst>
                  <a:gd name="T0" fmla="*/ 2147483646 w 959"/>
                  <a:gd name="T1" fmla="*/ 2147483646 h 704"/>
                  <a:gd name="T2" fmla="*/ 2147483646 w 959"/>
                  <a:gd name="T3" fmla="*/ 2147483646 h 704"/>
                  <a:gd name="T4" fmla="*/ 2147483646 w 959"/>
                  <a:gd name="T5" fmla="*/ 2147483646 h 704"/>
                  <a:gd name="T6" fmla="*/ 2147483646 w 959"/>
                  <a:gd name="T7" fmla="*/ 2147483646 h 704"/>
                  <a:gd name="T8" fmla="*/ 2147483646 w 959"/>
                  <a:gd name="T9" fmla="*/ 2147483646 h 704"/>
                  <a:gd name="T10" fmla="*/ 2147483646 w 959"/>
                  <a:gd name="T11" fmla="*/ 2147483646 h 704"/>
                  <a:gd name="T12" fmla="*/ 2147483646 w 959"/>
                  <a:gd name="T13" fmla="*/ 2147483646 h 704"/>
                  <a:gd name="T14" fmla="*/ 2147483646 w 959"/>
                  <a:gd name="T15" fmla="*/ 2147483646 h 704"/>
                  <a:gd name="T16" fmla="*/ 2147483646 w 959"/>
                  <a:gd name="T17" fmla="*/ 2147483646 h 704"/>
                  <a:gd name="T18" fmla="*/ 2147483646 w 959"/>
                  <a:gd name="T19" fmla="*/ 2147483646 h 704"/>
                  <a:gd name="T20" fmla="*/ 2147483646 w 959"/>
                  <a:gd name="T21" fmla="*/ 2147483646 h 704"/>
                  <a:gd name="T22" fmla="*/ 2147483646 w 959"/>
                  <a:gd name="T23" fmla="*/ 2147483646 h 704"/>
                  <a:gd name="T24" fmla="*/ 2147483646 w 959"/>
                  <a:gd name="T25" fmla="*/ 2147483646 h 704"/>
                  <a:gd name="T26" fmla="*/ 2147483646 w 959"/>
                  <a:gd name="T27" fmla="*/ 2147483646 h 704"/>
                  <a:gd name="T28" fmla="*/ 2147483646 w 959"/>
                  <a:gd name="T29" fmla="*/ 2147483646 h 704"/>
                  <a:gd name="T30" fmla="*/ 2147483646 w 959"/>
                  <a:gd name="T31" fmla="*/ 2147483646 h 704"/>
                  <a:gd name="T32" fmla="*/ 2147483646 w 959"/>
                  <a:gd name="T33" fmla="*/ 2147483646 h 704"/>
                  <a:gd name="T34" fmla="*/ 2147483646 w 959"/>
                  <a:gd name="T35" fmla="*/ 0 h 704"/>
                  <a:gd name="T36" fmla="*/ 2147483646 w 959"/>
                  <a:gd name="T37" fmla="*/ 0 h 704"/>
                  <a:gd name="T38" fmla="*/ 2147483646 w 959"/>
                  <a:gd name="T39" fmla="*/ 2147483646 h 704"/>
                  <a:gd name="T40" fmla="*/ 2147483646 w 959"/>
                  <a:gd name="T41" fmla="*/ 2147483646 h 704"/>
                  <a:gd name="T42" fmla="*/ 2147483646 w 959"/>
                  <a:gd name="T43" fmla="*/ 2147483646 h 704"/>
                  <a:gd name="T44" fmla="*/ 2147483646 w 959"/>
                  <a:gd name="T45" fmla="*/ 2147483646 h 704"/>
                  <a:gd name="T46" fmla="*/ 2147483646 w 959"/>
                  <a:gd name="T47" fmla="*/ 2147483646 h 704"/>
                  <a:gd name="T48" fmla="*/ 2147483646 w 959"/>
                  <a:gd name="T49" fmla="*/ 2147483646 h 704"/>
                  <a:gd name="T50" fmla="*/ 2147483646 w 959"/>
                  <a:gd name="T51" fmla="*/ 2147483646 h 704"/>
                  <a:gd name="T52" fmla="*/ 2147483646 w 959"/>
                  <a:gd name="T53" fmla="*/ 2147483646 h 704"/>
                  <a:gd name="T54" fmla="*/ 2147483646 w 959"/>
                  <a:gd name="T55" fmla="*/ 2147483646 h 704"/>
                  <a:gd name="T56" fmla="*/ 2147483646 w 959"/>
                  <a:gd name="T57" fmla="*/ 2147483646 h 704"/>
                  <a:gd name="T58" fmla="*/ 0 w 959"/>
                  <a:gd name="T59" fmla="*/ 2147483646 h 704"/>
                  <a:gd name="T60" fmla="*/ 2147483646 w 959"/>
                  <a:gd name="T61" fmla="*/ 2147483646 h 7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59" h="704">
                    <a:moveTo>
                      <a:pt x="26" y="620"/>
                    </a:moveTo>
                    <a:lnTo>
                      <a:pt x="79" y="620"/>
                    </a:lnTo>
                    <a:lnTo>
                      <a:pt x="150" y="687"/>
                    </a:lnTo>
                    <a:lnTo>
                      <a:pt x="193" y="694"/>
                    </a:lnTo>
                    <a:lnTo>
                      <a:pt x="228" y="694"/>
                    </a:lnTo>
                    <a:lnTo>
                      <a:pt x="273" y="703"/>
                    </a:lnTo>
                    <a:lnTo>
                      <a:pt x="352" y="670"/>
                    </a:lnTo>
                    <a:lnTo>
                      <a:pt x="404" y="670"/>
                    </a:lnTo>
                    <a:lnTo>
                      <a:pt x="580" y="480"/>
                    </a:lnTo>
                    <a:lnTo>
                      <a:pt x="642" y="447"/>
                    </a:lnTo>
                    <a:lnTo>
                      <a:pt x="711" y="265"/>
                    </a:lnTo>
                    <a:lnTo>
                      <a:pt x="711" y="231"/>
                    </a:lnTo>
                    <a:lnTo>
                      <a:pt x="782" y="207"/>
                    </a:lnTo>
                    <a:lnTo>
                      <a:pt x="799" y="148"/>
                    </a:lnTo>
                    <a:lnTo>
                      <a:pt x="852" y="132"/>
                    </a:lnTo>
                    <a:lnTo>
                      <a:pt x="913" y="115"/>
                    </a:lnTo>
                    <a:lnTo>
                      <a:pt x="958" y="99"/>
                    </a:lnTo>
                    <a:lnTo>
                      <a:pt x="958" y="0"/>
                    </a:lnTo>
                    <a:lnTo>
                      <a:pt x="316" y="0"/>
                    </a:lnTo>
                    <a:lnTo>
                      <a:pt x="316" y="148"/>
                    </a:lnTo>
                    <a:lnTo>
                      <a:pt x="255" y="148"/>
                    </a:lnTo>
                    <a:lnTo>
                      <a:pt x="255" y="314"/>
                    </a:lnTo>
                    <a:lnTo>
                      <a:pt x="185" y="355"/>
                    </a:lnTo>
                    <a:lnTo>
                      <a:pt x="247" y="413"/>
                    </a:lnTo>
                    <a:lnTo>
                      <a:pt x="211" y="480"/>
                    </a:lnTo>
                    <a:lnTo>
                      <a:pt x="159" y="463"/>
                    </a:lnTo>
                    <a:lnTo>
                      <a:pt x="79" y="530"/>
                    </a:lnTo>
                    <a:lnTo>
                      <a:pt x="79" y="579"/>
                    </a:lnTo>
                    <a:lnTo>
                      <a:pt x="45" y="546"/>
                    </a:lnTo>
                    <a:lnTo>
                      <a:pt x="0" y="595"/>
                    </a:lnTo>
                    <a:lnTo>
                      <a:pt x="26"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3" name="Freeform 69">
                <a:extLst>
                  <a:ext uri="{FF2B5EF4-FFF2-40B4-BE49-F238E27FC236}">
                    <a16:creationId xmlns:a16="http://schemas.microsoft.com/office/drawing/2014/main" id="{187546F9-B198-4E59-91F9-A8EAD2DF0648}"/>
                  </a:ext>
                </a:extLst>
              </p:cNvPr>
              <p:cNvSpPr>
                <a:spLocks/>
              </p:cNvSpPr>
              <p:nvPr/>
            </p:nvSpPr>
            <p:spPr bwMode="auto">
              <a:xfrm>
                <a:off x="2420938" y="6343650"/>
                <a:ext cx="1239837" cy="1009650"/>
              </a:xfrm>
              <a:custGeom>
                <a:avLst/>
                <a:gdLst>
                  <a:gd name="T0" fmla="*/ 0 w 815"/>
                  <a:gd name="T1" fmla="*/ 2147483646 h 664"/>
                  <a:gd name="T2" fmla="*/ 2147483646 w 815"/>
                  <a:gd name="T3" fmla="*/ 2147483646 h 664"/>
                  <a:gd name="T4" fmla="*/ 2147483646 w 815"/>
                  <a:gd name="T5" fmla="*/ 2147483646 h 664"/>
                  <a:gd name="T6" fmla="*/ 2147483646 w 815"/>
                  <a:gd name="T7" fmla="*/ 2147483646 h 664"/>
                  <a:gd name="T8" fmla="*/ 2147483646 w 815"/>
                  <a:gd name="T9" fmla="*/ 2147483646 h 664"/>
                  <a:gd name="T10" fmla="*/ 2147483646 w 815"/>
                  <a:gd name="T11" fmla="*/ 2147483646 h 664"/>
                  <a:gd name="T12" fmla="*/ 2147483646 w 815"/>
                  <a:gd name="T13" fmla="*/ 2147483646 h 664"/>
                  <a:gd name="T14" fmla="*/ 2147483646 w 815"/>
                  <a:gd name="T15" fmla="*/ 2147483646 h 664"/>
                  <a:gd name="T16" fmla="*/ 2147483646 w 815"/>
                  <a:gd name="T17" fmla="*/ 2147483646 h 664"/>
                  <a:gd name="T18" fmla="*/ 2147483646 w 815"/>
                  <a:gd name="T19" fmla="*/ 2147483646 h 664"/>
                  <a:gd name="T20" fmla="*/ 2147483646 w 815"/>
                  <a:gd name="T21" fmla="*/ 2147483646 h 664"/>
                  <a:gd name="T22" fmla="*/ 2147483646 w 815"/>
                  <a:gd name="T23" fmla="*/ 0 h 664"/>
                  <a:gd name="T24" fmla="*/ 2147483646 w 815"/>
                  <a:gd name="T25" fmla="*/ 2147483646 h 664"/>
                  <a:gd name="T26" fmla="*/ 2147483646 w 815"/>
                  <a:gd name="T27" fmla="*/ 2147483646 h 664"/>
                  <a:gd name="T28" fmla="*/ 2147483646 w 815"/>
                  <a:gd name="T29" fmla="*/ 2147483646 h 664"/>
                  <a:gd name="T30" fmla="*/ 2147483646 w 815"/>
                  <a:gd name="T31" fmla="*/ 2147483646 h 664"/>
                  <a:gd name="T32" fmla="*/ 2147483646 w 815"/>
                  <a:gd name="T33" fmla="*/ 2147483646 h 664"/>
                  <a:gd name="T34" fmla="*/ 2147483646 w 815"/>
                  <a:gd name="T35" fmla="*/ 2147483646 h 664"/>
                  <a:gd name="T36" fmla="*/ 2147483646 w 815"/>
                  <a:gd name="T37" fmla="*/ 2147483646 h 664"/>
                  <a:gd name="T38" fmla="*/ 2147483646 w 815"/>
                  <a:gd name="T39" fmla="*/ 2147483646 h 664"/>
                  <a:gd name="T40" fmla="*/ 0 w 815"/>
                  <a:gd name="T41" fmla="*/ 2147483646 h 6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5" h="664">
                    <a:moveTo>
                      <a:pt x="0" y="571"/>
                    </a:moveTo>
                    <a:lnTo>
                      <a:pt x="709" y="571"/>
                    </a:lnTo>
                    <a:lnTo>
                      <a:pt x="709" y="663"/>
                    </a:lnTo>
                    <a:lnTo>
                      <a:pt x="771" y="663"/>
                    </a:lnTo>
                    <a:lnTo>
                      <a:pt x="771" y="481"/>
                    </a:lnTo>
                    <a:lnTo>
                      <a:pt x="814" y="423"/>
                    </a:lnTo>
                    <a:lnTo>
                      <a:pt x="814" y="340"/>
                    </a:lnTo>
                    <a:lnTo>
                      <a:pt x="771" y="340"/>
                    </a:lnTo>
                    <a:lnTo>
                      <a:pt x="771" y="256"/>
                    </a:lnTo>
                    <a:lnTo>
                      <a:pt x="648" y="256"/>
                    </a:lnTo>
                    <a:lnTo>
                      <a:pt x="552" y="108"/>
                    </a:lnTo>
                    <a:lnTo>
                      <a:pt x="552" y="0"/>
                    </a:lnTo>
                    <a:lnTo>
                      <a:pt x="508" y="16"/>
                    </a:lnTo>
                    <a:lnTo>
                      <a:pt x="446" y="34"/>
                    </a:lnTo>
                    <a:lnTo>
                      <a:pt x="394" y="50"/>
                    </a:lnTo>
                    <a:lnTo>
                      <a:pt x="377" y="108"/>
                    </a:lnTo>
                    <a:lnTo>
                      <a:pt x="306" y="133"/>
                    </a:lnTo>
                    <a:lnTo>
                      <a:pt x="306" y="166"/>
                    </a:lnTo>
                    <a:lnTo>
                      <a:pt x="237" y="348"/>
                    </a:lnTo>
                    <a:lnTo>
                      <a:pt x="175" y="382"/>
                    </a:lnTo>
                    <a:lnTo>
                      <a:pt x="0" y="57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4" name="Freeform 70">
                <a:extLst>
                  <a:ext uri="{FF2B5EF4-FFF2-40B4-BE49-F238E27FC236}">
                    <a16:creationId xmlns:a16="http://schemas.microsoft.com/office/drawing/2014/main" id="{5BD2F2C7-FA2C-4773-8FEB-74D2D1E518E0}"/>
                  </a:ext>
                </a:extLst>
              </p:cNvPr>
              <p:cNvSpPr>
                <a:spLocks/>
              </p:cNvSpPr>
              <p:nvPr/>
            </p:nvSpPr>
            <p:spPr bwMode="auto">
              <a:xfrm>
                <a:off x="5708650" y="6269038"/>
                <a:ext cx="627063" cy="846137"/>
              </a:xfrm>
              <a:custGeom>
                <a:avLst/>
                <a:gdLst>
                  <a:gd name="T0" fmla="*/ 0 w 412"/>
                  <a:gd name="T1" fmla="*/ 2147483646 h 556"/>
                  <a:gd name="T2" fmla="*/ 2147483646 w 412"/>
                  <a:gd name="T3" fmla="*/ 2147483646 h 556"/>
                  <a:gd name="T4" fmla="*/ 2147483646 w 412"/>
                  <a:gd name="T5" fmla="*/ 2147483646 h 556"/>
                  <a:gd name="T6" fmla="*/ 2147483646 w 412"/>
                  <a:gd name="T7" fmla="*/ 2147483646 h 556"/>
                  <a:gd name="T8" fmla="*/ 2147483646 w 412"/>
                  <a:gd name="T9" fmla="*/ 2147483646 h 556"/>
                  <a:gd name="T10" fmla="*/ 2147483646 w 412"/>
                  <a:gd name="T11" fmla="*/ 2147483646 h 556"/>
                  <a:gd name="T12" fmla="*/ 2147483646 w 412"/>
                  <a:gd name="T13" fmla="*/ 2147483646 h 556"/>
                  <a:gd name="T14" fmla="*/ 2147483646 w 412"/>
                  <a:gd name="T15" fmla="*/ 2147483646 h 556"/>
                  <a:gd name="T16" fmla="*/ 2147483646 w 412"/>
                  <a:gd name="T17" fmla="*/ 2147483646 h 556"/>
                  <a:gd name="T18" fmla="*/ 2147483646 w 412"/>
                  <a:gd name="T19" fmla="*/ 2147483646 h 556"/>
                  <a:gd name="T20" fmla="*/ 2147483646 w 412"/>
                  <a:gd name="T21" fmla="*/ 2147483646 h 556"/>
                  <a:gd name="T22" fmla="*/ 2147483646 w 412"/>
                  <a:gd name="T23" fmla="*/ 2147483646 h 556"/>
                  <a:gd name="T24" fmla="*/ 2147483646 w 412"/>
                  <a:gd name="T25" fmla="*/ 0 h 556"/>
                  <a:gd name="T26" fmla="*/ 2147483646 w 412"/>
                  <a:gd name="T27" fmla="*/ 2147483646 h 556"/>
                  <a:gd name="T28" fmla="*/ 2147483646 w 412"/>
                  <a:gd name="T29" fmla="*/ 2147483646 h 556"/>
                  <a:gd name="T30" fmla="*/ 2147483646 w 412"/>
                  <a:gd name="T31" fmla="*/ 2147483646 h 556"/>
                  <a:gd name="T32" fmla="*/ 0 w 412"/>
                  <a:gd name="T33" fmla="*/ 2147483646 h 556"/>
                  <a:gd name="T34" fmla="*/ 0 w 412"/>
                  <a:gd name="T35" fmla="*/ 2147483646 h 556"/>
                  <a:gd name="T36" fmla="*/ 0 w 412"/>
                  <a:gd name="T37" fmla="*/ 2147483646 h 5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2" h="556">
                    <a:moveTo>
                      <a:pt x="0" y="555"/>
                    </a:moveTo>
                    <a:lnTo>
                      <a:pt x="368" y="555"/>
                    </a:lnTo>
                    <a:lnTo>
                      <a:pt x="359" y="505"/>
                    </a:lnTo>
                    <a:lnTo>
                      <a:pt x="411" y="389"/>
                    </a:lnTo>
                    <a:lnTo>
                      <a:pt x="385" y="348"/>
                    </a:lnTo>
                    <a:lnTo>
                      <a:pt x="411" y="306"/>
                    </a:lnTo>
                    <a:lnTo>
                      <a:pt x="377" y="182"/>
                    </a:lnTo>
                    <a:lnTo>
                      <a:pt x="377" y="166"/>
                    </a:lnTo>
                    <a:lnTo>
                      <a:pt x="394" y="133"/>
                    </a:lnTo>
                    <a:lnTo>
                      <a:pt x="368" y="90"/>
                    </a:lnTo>
                    <a:lnTo>
                      <a:pt x="411" y="34"/>
                    </a:lnTo>
                    <a:lnTo>
                      <a:pt x="368" y="41"/>
                    </a:lnTo>
                    <a:lnTo>
                      <a:pt x="332" y="0"/>
                    </a:lnTo>
                    <a:lnTo>
                      <a:pt x="280" y="34"/>
                    </a:lnTo>
                    <a:lnTo>
                      <a:pt x="263" y="34"/>
                    </a:lnTo>
                    <a:lnTo>
                      <a:pt x="219" y="99"/>
                    </a:lnTo>
                    <a:lnTo>
                      <a:pt x="0" y="99"/>
                    </a:lnTo>
                    <a:lnTo>
                      <a:pt x="0" y="207"/>
                    </a:lnTo>
                    <a:lnTo>
                      <a:pt x="0" y="55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5" name="Freeform 71">
                <a:extLst>
                  <a:ext uri="{FF2B5EF4-FFF2-40B4-BE49-F238E27FC236}">
                    <a16:creationId xmlns:a16="http://schemas.microsoft.com/office/drawing/2014/main" id="{40E4C5F5-1150-4B37-86FB-E1C5494C16DA}"/>
                  </a:ext>
                </a:extLst>
              </p:cNvPr>
              <p:cNvSpPr>
                <a:spLocks/>
              </p:cNvSpPr>
              <p:nvPr/>
            </p:nvSpPr>
            <p:spPr bwMode="auto">
              <a:xfrm>
                <a:off x="5267325" y="7113588"/>
                <a:ext cx="1190625" cy="579437"/>
              </a:xfrm>
              <a:custGeom>
                <a:avLst/>
                <a:gdLst>
                  <a:gd name="T0" fmla="*/ 0 w 782"/>
                  <a:gd name="T1" fmla="*/ 2147483646 h 381"/>
                  <a:gd name="T2" fmla="*/ 2147483646 w 782"/>
                  <a:gd name="T3" fmla="*/ 2147483646 h 381"/>
                  <a:gd name="T4" fmla="*/ 2147483646 w 782"/>
                  <a:gd name="T5" fmla="*/ 2147483646 h 381"/>
                  <a:gd name="T6" fmla="*/ 2147483646 w 782"/>
                  <a:gd name="T7" fmla="*/ 2147483646 h 381"/>
                  <a:gd name="T8" fmla="*/ 2147483646 w 782"/>
                  <a:gd name="T9" fmla="*/ 2147483646 h 381"/>
                  <a:gd name="T10" fmla="*/ 2147483646 w 782"/>
                  <a:gd name="T11" fmla="*/ 2147483646 h 381"/>
                  <a:gd name="T12" fmla="*/ 2147483646 w 782"/>
                  <a:gd name="T13" fmla="*/ 2147483646 h 381"/>
                  <a:gd name="T14" fmla="*/ 2147483646 w 782"/>
                  <a:gd name="T15" fmla="*/ 2147483646 h 381"/>
                  <a:gd name="T16" fmla="*/ 2147483646 w 782"/>
                  <a:gd name="T17" fmla="*/ 0 h 381"/>
                  <a:gd name="T18" fmla="*/ 2147483646 w 782"/>
                  <a:gd name="T19" fmla="*/ 0 h 381"/>
                  <a:gd name="T20" fmla="*/ 2147483646 w 782"/>
                  <a:gd name="T21" fmla="*/ 2147483646 h 381"/>
                  <a:gd name="T22" fmla="*/ 2147483646 w 782"/>
                  <a:gd name="T23" fmla="*/ 2147483646 h 381"/>
                  <a:gd name="T24" fmla="*/ 2147483646 w 782"/>
                  <a:gd name="T25" fmla="*/ 2147483646 h 381"/>
                  <a:gd name="T26" fmla="*/ 2147483646 w 782"/>
                  <a:gd name="T27" fmla="*/ 2147483646 h 381"/>
                  <a:gd name="T28" fmla="*/ 2147483646 w 782"/>
                  <a:gd name="T29" fmla="*/ 2147483646 h 381"/>
                  <a:gd name="T30" fmla="*/ 2147483646 w 782"/>
                  <a:gd name="T31" fmla="*/ 2147483646 h 381"/>
                  <a:gd name="T32" fmla="*/ 2147483646 w 782"/>
                  <a:gd name="T33" fmla="*/ 2147483646 h 381"/>
                  <a:gd name="T34" fmla="*/ 2147483646 w 782"/>
                  <a:gd name="T35" fmla="*/ 2147483646 h 381"/>
                  <a:gd name="T36" fmla="*/ 2147483646 w 782"/>
                  <a:gd name="T37" fmla="*/ 2147483646 h 381"/>
                  <a:gd name="T38" fmla="*/ 0 w 782"/>
                  <a:gd name="T39" fmla="*/ 2147483646 h 3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82" h="381">
                    <a:moveTo>
                      <a:pt x="0" y="149"/>
                    </a:moveTo>
                    <a:lnTo>
                      <a:pt x="219" y="149"/>
                    </a:lnTo>
                    <a:lnTo>
                      <a:pt x="219" y="380"/>
                    </a:lnTo>
                    <a:lnTo>
                      <a:pt x="781" y="380"/>
                    </a:lnTo>
                    <a:lnTo>
                      <a:pt x="719" y="231"/>
                    </a:lnTo>
                    <a:lnTo>
                      <a:pt x="649" y="149"/>
                    </a:lnTo>
                    <a:lnTo>
                      <a:pt x="649" y="66"/>
                    </a:lnTo>
                    <a:lnTo>
                      <a:pt x="632" y="41"/>
                    </a:lnTo>
                    <a:lnTo>
                      <a:pt x="658" y="0"/>
                    </a:lnTo>
                    <a:lnTo>
                      <a:pt x="290" y="0"/>
                    </a:lnTo>
                    <a:lnTo>
                      <a:pt x="290" y="41"/>
                    </a:lnTo>
                    <a:lnTo>
                      <a:pt x="219" y="41"/>
                    </a:lnTo>
                    <a:lnTo>
                      <a:pt x="219" y="83"/>
                    </a:lnTo>
                    <a:lnTo>
                      <a:pt x="176" y="83"/>
                    </a:lnTo>
                    <a:lnTo>
                      <a:pt x="123" y="58"/>
                    </a:lnTo>
                    <a:lnTo>
                      <a:pt x="71" y="50"/>
                    </a:lnTo>
                    <a:lnTo>
                      <a:pt x="62" y="50"/>
                    </a:lnTo>
                    <a:lnTo>
                      <a:pt x="26" y="83"/>
                    </a:lnTo>
                    <a:lnTo>
                      <a:pt x="9" y="124"/>
                    </a:lnTo>
                    <a:lnTo>
                      <a:pt x="0" y="1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6" name="Freeform 72">
                <a:extLst>
                  <a:ext uri="{FF2B5EF4-FFF2-40B4-BE49-F238E27FC236}">
                    <a16:creationId xmlns:a16="http://schemas.microsoft.com/office/drawing/2014/main" id="{7A4F9617-BB2F-41EE-B46D-317EE290BFD2}"/>
                  </a:ext>
                </a:extLst>
              </p:cNvPr>
              <p:cNvSpPr>
                <a:spLocks/>
              </p:cNvSpPr>
              <p:nvPr/>
            </p:nvSpPr>
            <p:spPr bwMode="auto">
              <a:xfrm>
                <a:off x="1120775" y="304800"/>
                <a:ext cx="1068388" cy="722313"/>
              </a:xfrm>
              <a:custGeom>
                <a:avLst/>
                <a:gdLst>
                  <a:gd name="T0" fmla="*/ 2147483646 w 701"/>
                  <a:gd name="T1" fmla="*/ 2147483646 h 474"/>
                  <a:gd name="T2" fmla="*/ 2147483646 w 701"/>
                  <a:gd name="T3" fmla="*/ 2147483646 h 474"/>
                  <a:gd name="T4" fmla="*/ 2147483646 w 701"/>
                  <a:gd name="T5" fmla="*/ 2147483646 h 474"/>
                  <a:gd name="T6" fmla="*/ 2147483646 w 701"/>
                  <a:gd name="T7" fmla="*/ 2147483646 h 474"/>
                  <a:gd name="T8" fmla="*/ 2147483646 w 701"/>
                  <a:gd name="T9" fmla="*/ 2147483646 h 474"/>
                  <a:gd name="T10" fmla="*/ 2147483646 w 701"/>
                  <a:gd name="T11" fmla="*/ 2147483646 h 474"/>
                  <a:gd name="T12" fmla="*/ 2147483646 w 701"/>
                  <a:gd name="T13" fmla="*/ 2147483646 h 474"/>
                  <a:gd name="T14" fmla="*/ 2147483646 w 701"/>
                  <a:gd name="T15" fmla="*/ 2147483646 h 474"/>
                  <a:gd name="T16" fmla="*/ 2147483646 w 701"/>
                  <a:gd name="T17" fmla="*/ 2147483646 h 474"/>
                  <a:gd name="T18" fmla="*/ 2147483646 w 701"/>
                  <a:gd name="T19" fmla="*/ 2147483646 h 474"/>
                  <a:gd name="T20" fmla="*/ 2147483646 w 701"/>
                  <a:gd name="T21" fmla="*/ 2147483646 h 474"/>
                  <a:gd name="T22" fmla="*/ 2147483646 w 701"/>
                  <a:gd name="T23" fmla="*/ 2147483646 h 474"/>
                  <a:gd name="T24" fmla="*/ 2147483646 w 701"/>
                  <a:gd name="T25" fmla="*/ 2147483646 h 474"/>
                  <a:gd name="T26" fmla="*/ 0 w 701"/>
                  <a:gd name="T27" fmla="*/ 2147483646 h 474"/>
                  <a:gd name="T28" fmla="*/ 2147483646 w 701"/>
                  <a:gd name="T29" fmla="*/ 2147483646 h 474"/>
                  <a:gd name="T30" fmla="*/ 2147483646 w 701"/>
                  <a:gd name="T31" fmla="*/ 2147483646 h 474"/>
                  <a:gd name="T32" fmla="*/ 2147483646 w 701"/>
                  <a:gd name="T33" fmla="*/ 2147483646 h 474"/>
                  <a:gd name="T34" fmla="*/ 2147483646 w 701"/>
                  <a:gd name="T35" fmla="*/ 2147483646 h 474"/>
                  <a:gd name="T36" fmla="*/ 2147483646 w 701"/>
                  <a:gd name="T37" fmla="*/ 2147483646 h 474"/>
                  <a:gd name="T38" fmla="*/ 2147483646 w 701"/>
                  <a:gd name="T39" fmla="*/ 2147483646 h 474"/>
                  <a:gd name="T40" fmla="*/ 2147483646 w 701"/>
                  <a:gd name="T41" fmla="*/ 2147483646 h 474"/>
                  <a:gd name="T42" fmla="*/ 2147483646 w 701"/>
                  <a:gd name="T43" fmla="*/ 2147483646 h 474"/>
                  <a:gd name="T44" fmla="*/ 2147483646 w 701"/>
                  <a:gd name="T45" fmla="*/ 2147483646 h 474"/>
                  <a:gd name="T46" fmla="*/ 2147483646 w 701"/>
                  <a:gd name="T47" fmla="*/ 2147483646 h 474"/>
                  <a:gd name="T48" fmla="*/ 2147483646 w 701"/>
                  <a:gd name="T49" fmla="*/ 2147483646 h 474"/>
                  <a:gd name="T50" fmla="*/ 2147483646 w 701"/>
                  <a:gd name="T51" fmla="*/ 2147483646 h 474"/>
                  <a:gd name="T52" fmla="*/ 2147483646 w 701"/>
                  <a:gd name="T53" fmla="*/ 2147483646 h 474"/>
                  <a:gd name="T54" fmla="*/ 2147483646 w 701"/>
                  <a:gd name="T55" fmla="*/ 2147483646 h 474"/>
                  <a:gd name="T56" fmla="*/ 2147483646 w 701"/>
                  <a:gd name="T57" fmla="*/ 2147483646 h 474"/>
                  <a:gd name="T58" fmla="*/ 2147483646 w 701"/>
                  <a:gd name="T59" fmla="*/ 2147483646 h 474"/>
                  <a:gd name="T60" fmla="*/ 2147483646 w 701"/>
                  <a:gd name="T61" fmla="*/ 2147483646 h 474"/>
                  <a:gd name="T62" fmla="*/ 2147483646 w 701"/>
                  <a:gd name="T63" fmla="*/ 2147483646 h 474"/>
                  <a:gd name="T64" fmla="*/ 2147483646 w 701"/>
                  <a:gd name="T65" fmla="*/ 2147483646 h 474"/>
                  <a:gd name="T66" fmla="*/ 2147483646 w 701"/>
                  <a:gd name="T67" fmla="*/ 2147483646 h 474"/>
                  <a:gd name="T68" fmla="*/ 2147483646 w 701"/>
                  <a:gd name="T69" fmla="*/ 2147483646 h 474"/>
                  <a:gd name="T70" fmla="*/ 2147483646 w 701"/>
                  <a:gd name="T71" fmla="*/ 2147483646 h 474"/>
                  <a:gd name="T72" fmla="*/ 2147483646 w 701"/>
                  <a:gd name="T73" fmla="*/ 2147483646 h 474"/>
                  <a:gd name="T74" fmla="*/ 2147483646 w 701"/>
                  <a:gd name="T75" fmla="*/ 2147483646 h 4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1" h="474">
                    <a:moveTo>
                      <a:pt x="700" y="331"/>
                    </a:moveTo>
                    <a:lnTo>
                      <a:pt x="525" y="390"/>
                    </a:lnTo>
                    <a:lnTo>
                      <a:pt x="446" y="365"/>
                    </a:lnTo>
                    <a:lnTo>
                      <a:pt x="385" y="307"/>
                    </a:lnTo>
                    <a:lnTo>
                      <a:pt x="358" y="250"/>
                    </a:lnTo>
                    <a:lnTo>
                      <a:pt x="237" y="191"/>
                    </a:lnTo>
                    <a:lnTo>
                      <a:pt x="228" y="207"/>
                    </a:lnTo>
                    <a:lnTo>
                      <a:pt x="202" y="216"/>
                    </a:lnTo>
                    <a:lnTo>
                      <a:pt x="175" y="225"/>
                    </a:lnTo>
                    <a:lnTo>
                      <a:pt x="157" y="216"/>
                    </a:lnTo>
                    <a:lnTo>
                      <a:pt x="131" y="191"/>
                    </a:lnTo>
                    <a:lnTo>
                      <a:pt x="114" y="166"/>
                    </a:lnTo>
                    <a:lnTo>
                      <a:pt x="114" y="124"/>
                    </a:lnTo>
                    <a:lnTo>
                      <a:pt x="114" y="92"/>
                    </a:lnTo>
                    <a:lnTo>
                      <a:pt x="97" y="67"/>
                    </a:lnTo>
                    <a:lnTo>
                      <a:pt x="88" y="58"/>
                    </a:lnTo>
                    <a:lnTo>
                      <a:pt x="114" y="50"/>
                    </a:lnTo>
                    <a:lnTo>
                      <a:pt x="105" y="9"/>
                    </a:lnTo>
                    <a:lnTo>
                      <a:pt x="97" y="0"/>
                    </a:lnTo>
                    <a:lnTo>
                      <a:pt x="78" y="9"/>
                    </a:lnTo>
                    <a:lnTo>
                      <a:pt x="45" y="16"/>
                    </a:lnTo>
                    <a:lnTo>
                      <a:pt x="45" y="34"/>
                    </a:lnTo>
                    <a:lnTo>
                      <a:pt x="71" y="34"/>
                    </a:lnTo>
                    <a:lnTo>
                      <a:pt x="78" y="58"/>
                    </a:lnTo>
                    <a:lnTo>
                      <a:pt x="71" y="92"/>
                    </a:lnTo>
                    <a:lnTo>
                      <a:pt x="62" y="108"/>
                    </a:lnTo>
                    <a:lnTo>
                      <a:pt x="35" y="117"/>
                    </a:lnTo>
                    <a:lnTo>
                      <a:pt x="0" y="124"/>
                    </a:lnTo>
                    <a:lnTo>
                      <a:pt x="26" y="142"/>
                    </a:lnTo>
                    <a:lnTo>
                      <a:pt x="45" y="149"/>
                    </a:lnTo>
                    <a:lnTo>
                      <a:pt x="45" y="182"/>
                    </a:lnTo>
                    <a:lnTo>
                      <a:pt x="45" y="207"/>
                    </a:lnTo>
                    <a:lnTo>
                      <a:pt x="78" y="207"/>
                    </a:lnTo>
                    <a:lnTo>
                      <a:pt x="71" y="174"/>
                    </a:lnTo>
                    <a:lnTo>
                      <a:pt x="78" y="166"/>
                    </a:lnTo>
                    <a:lnTo>
                      <a:pt x="78" y="149"/>
                    </a:lnTo>
                    <a:lnTo>
                      <a:pt x="78" y="142"/>
                    </a:lnTo>
                    <a:lnTo>
                      <a:pt x="78" y="124"/>
                    </a:lnTo>
                    <a:lnTo>
                      <a:pt x="105" y="149"/>
                    </a:lnTo>
                    <a:lnTo>
                      <a:pt x="123" y="182"/>
                    </a:lnTo>
                    <a:lnTo>
                      <a:pt x="131" y="216"/>
                    </a:lnTo>
                    <a:lnTo>
                      <a:pt x="131" y="257"/>
                    </a:lnTo>
                    <a:lnTo>
                      <a:pt x="149" y="225"/>
                    </a:lnTo>
                    <a:lnTo>
                      <a:pt x="185" y="241"/>
                    </a:lnTo>
                    <a:lnTo>
                      <a:pt x="175" y="266"/>
                    </a:lnTo>
                    <a:lnTo>
                      <a:pt x="166" y="282"/>
                    </a:lnTo>
                    <a:lnTo>
                      <a:pt x="166" y="291"/>
                    </a:lnTo>
                    <a:lnTo>
                      <a:pt x="175" y="299"/>
                    </a:lnTo>
                    <a:lnTo>
                      <a:pt x="185" y="315"/>
                    </a:lnTo>
                    <a:lnTo>
                      <a:pt x="192" y="331"/>
                    </a:lnTo>
                    <a:lnTo>
                      <a:pt x="192" y="340"/>
                    </a:lnTo>
                    <a:lnTo>
                      <a:pt x="192" y="349"/>
                    </a:lnTo>
                    <a:lnTo>
                      <a:pt x="202" y="358"/>
                    </a:lnTo>
                    <a:lnTo>
                      <a:pt x="192" y="374"/>
                    </a:lnTo>
                    <a:lnTo>
                      <a:pt x="202" y="382"/>
                    </a:lnTo>
                    <a:lnTo>
                      <a:pt x="192" y="432"/>
                    </a:lnTo>
                    <a:lnTo>
                      <a:pt x="202" y="473"/>
                    </a:lnTo>
                    <a:lnTo>
                      <a:pt x="218" y="473"/>
                    </a:lnTo>
                    <a:lnTo>
                      <a:pt x="228" y="415"/>
                    </a:lnTo>
                    <a:lnTo>
                      <a:pt x="218" y="365"/>
                    </a:lnTo>
                    <a:lnTo>
                      <a:pt x="228" y="324"/>
                    </a:lnTo>
                    <a:lnTo>
                      <a:pt x="218" y="299"/>
                    </a:lnTo>
                    <a:lnTo>
                      <a:pt x="211" y="282"/>
                    </a:lnTo>
                    <a:lnTo>
                      <a:pt x="218" y="257"/>
                    </a:lnTo>
                    <a:lnTo>
                      <a:pt x="228" y="241"/>
                    </a:lnTo>
                    <a:lnTo>
                      <a:pt x="280" y="241"/>
                    </a:lnTo>
                    <a:lnTo>
                      <a:pt x="306" y="257"/>
                    </a:lnTo>
                    <a:lnTo>
                      <a:pt x="351" y="291"/>
                    </a:lnTo>
                    <a:lnTo>
                      <a:pt x="377" y="331"/>
                    </a:lnTo>
                    <a:lnTo>
                      <a:pt x="429" y="407"/>
                    </a:lnTo>
                    <a:lnTo>
                      <a:pt x="491" y="432"/>
                    </a:lnTo>
                    <a:lnTo>
                      <a:pt x="543" y="457"/>
                    </a:lnTo>
                    <a:lnTo>
                      <a:pt x="586" y="439"/>
                    </a:lnTo>
                    <a:lnTo>
                      <a:pt x="605" y="390"/>
                    </a:lnTo>
                    <a:lnTo>
                      <a:pt x="657" y="374"/>
                    </a:lnTo>
                    <a:lnTo>
                      <a:pt x="674" y="358"/>
                    </a:lnTo>
                    <a:lnTo>
                      <a:pt x="700" y="3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7" name="Freeform 73">
                <a:extLst>
                  <a:ext uri="{FF2B5EF4-FFF2-40B4-BE49-F238E27FC236}">
                    <a16:creationId xmlns:a16="http://schemas.microsoft.com/office/drawing/2014/main" id="{B11DC770-13D7-461B-AD0F-1A6CD95E8DC4}"/>
                  </a:ext>
                </a:extLst>
              </p:cNvPr>
              <p:cNvSpPr>
                <a:spLocks/>
              </p:cNvSpPr>
              <p:nvPr/>
            </p:nvSpPr>
            <p:spPr bwMode="auto">
              <a:xfrm>
                <a:off x="2187575" y="581025"/>
                <a:ext cx="1512888" cy="822325"/>
              </a:xfrm>
              <a:custGeom>
                <a:avLst/>
                <a:gdLst>
                  <a:gd name="T0" fmla="*/ 2147483646 w 994"/>
                  <a:gd name="T1" fmla="*/ 2147483646 h 540"/>
                  <a:gd name="T2" fmla="*/ 2147483646 w 994"/>
                  <a:gd name="T3" fmla="*/ 2147483646 h 540"/>
                  <a:gd name="T4" fmla="*/ 2147483646 w 994"/>
                  <a:gd name="T5" fmla="*/ 2147483646 h 540"/>
                  <a:gd name="T6" fmla="*/ 2147483646 w 994"/>
                  <a:gd name="T7" fmla="*/ 2147483646 h 540"/>
                  <a:gd name="T8" fmla="*/ 2147483646 w 994"/>
                  <a:gd name="T9" fmla="*/ 2147483646 h 540"/>
                  <a:gd name="T10" fmla="*/ 2147483646 w 994"/>
                  <a:gd name="T11" fmla="*/ 2147483646 h 540"/>
                  <a:gd name="T12" fmla="*/ 2147483646 w 994"/>
                  <a:gd name="T13" fmla="*/ 2147483646 h 540"/>
                  <a:gd name="T14" fmla="*/ 2147483646 w 994"/>
                  <a:gd name="T15" fmla="*/ 2147483646 h 540"/>
                  <a:gd name="T16" fmla="*/ 2147483646 w 994"/>
                  <a:gd name="T17" fmla="*/ 2147483646 h 540"/>
                  <a:gd name="T18" fmla="*/ 2147483646 w 994"/>
                  <a:gd name="T19" fmla="*/ 2147483646 h 540"/>
                  <a:gd name="T20" fmla="*/ 2147483646 w 994"/>
                  <a:gd name="T21" fmla="*/ 2147483646 h 540"/>
                  <a:gd name="T22" fmla="*/ 2147483646 w 994"/>
                  <a:gd name="T23" fmla="*/ 2147483646 h 540"/>
                  <a:gd name="T24" fmla="*/ 2147483646 w 994"/>
                  <a:gd name="T25" fmla="*/ 2147483646 h 540"/>
                  <a:gd name="T26" fmla="*/ 2147483646 w 994"/>
                  <a:gd name="T27" fmla="*/ 2147483646 h 540"/>
                  <a:gd name="T28" fmla="*/ 2147483646 w 994"/>
                  <a:gd name="T29" fmla="*/ 2147483646 h 540"/>
                  <a:gd name="T30" fmla="*/ 2147483646 w 994"/>
                  <a:gd name="T31" fmla="*/ 2147483646 h 540"/>
                  <a:gd name="T32" fmla="*/ 2147483646 w 994"/>
                  <a:gd name="T33" fmla="*/ 2147483646 h 540"/>
                  <a:gd name="T34" fmla="*/ 2147483646 w 994"/>
                  <a:gd name="T35" fmla="*/ 2147483646 h 540"/>
                  <a:gd name="T36" fmla="*/ 2147483646 w 994"/>
                  <a:gd name="T37" fmla="*/ 2147483646 h 540"/>
                  <a:gd name="T38" fmla="*/ 2147483646 w 994"/>
                  <a:gd name="T39" fmla="*/ 2147483646 h 540"/>
                  <a:gd name="T40" fmla="*/ 2147483646 w 994"/>
                  <a:gd name="T41" fmla="*/ 2147483646 h 540"/>
                  <a:gd name="T42" fmla="*/ 2147483646 w 994"/>
                  <a:gd name="T43" fmla="*/ 2147483646 h 540"/>
                  <a:gd name="T44" fmla="*/ 2147483646 w 994"/>
                  <a:gd name="T45" fmla="*/ 2147483646 h 540"/>
                  <a:gd name="T46" fmla="*/ 2147483646 w 994"/>
                  <a:gd name="T47" fmla="*/ 2147483646 h 540"/>
                  <a:gd name="T48" fmla="*/ 2147483646 w 994"/>
                  <a:gd name="T49" fmla="*/ 2147483646 h 540"/>
                  <a:gd name="T50" fmla="*/ 2147483646 w 994"/>
                  <a:gd name="T51" fmla="*/ 2147483646 h 540"/>
                  <a:gd name="T52" fmla="*/ 2147483646 w 994"/>
                  <a:gd name="T53" fmla="*/ 2147483646 h 540"/>
                  <a:gd name="T54" fmla="*/ 2147483646 w 994"/>
                  <a:gd name="T55" fmla="*/ 2147483646 h 540"/>
                  <a:gd name="T56" fmla="*/ 2147483646 w 994"/>
                  <a:gd name="T57" fmla="*/ 2147483646 h 540"/>
                  <a:gd name="T58" fmla="*/ 2147483646 w 994"/>
                  <a:gd name="T59" fmla="*/ 2147483646 h 540"/>
                  <a:gd name="T60" fmla="*/ 2147483646 w 994"/>
                  <a:gd name="T61" fmla="*/ 2147483646 h 540"/>
                  <a:gd name="T62" fmla="*/ 2147483646 w 994"/>
                  <a:gd name="T63" fmla="*/ 2147483646 h 540"/>
                  <a:gd name="T64" fmla="*/ 2147483646 w 994"/>
                  <a:gd name="T65" fmla="*/ 2147483646 h 540"/>
                  <a:gd name="T66" fmla="*/ 2147483646 w 994"/>
                  <a:gd name="T67" fmla="*/ 0 h 540"/>
                  <a:gd name="T68" fmla="*/ 2147483646 w 994"/>
                  <a:gd name="T69" fmla="*/ 2147483646 h 540"/>
                  <a:gd name="T70" fmla="*/ 0 w 994"/>
                  <a:gd name="T71" fmla="*/ 2147483646 h 540"/>
                  <a:gd name="T72" fmla="*/ 2147483646 w 994"/>
                  <a:gd name="T73" fmla="*/ 2147483646 h 540"/>
                  <a:gd name="T74" fmla="*/ 2147483646 w 994"/>
                  <a:gd name="T75" fmla="*/ 2147483646 h 540"/>
                  <a:gd name="T76" fmla="*/ 2147483646 w 994"/>
                  <a:gd name="T77" fmla="*/ 2147483646 h 540"/>
                  <a:gd name="T78" fmla="*/ 2147483646 w 994"/>
                  <a:gd name="T79" fmla="*/ 2147483646 h 540"/>
                  <a:gd name="T80" fmla="*/ 2147483646 w 994"/>
                  <a:gd name="T81" fmla="*/ 2147483646 h 540"/>
                  <a:gd name="T82" fmla="*/ 2147483646 w 994"/>
                  <a:gd name="T83" fmla="*/ 2147483646 h 540"/>
                  <a:gd name="T84" fmla="*/ 2147483646 w 994"/>
                  <a:gd name="T85" fmla="*/ 2147483646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4" h="540">
                    <a:moveTo>
                      <a:pt x="528" y="323"/>
                    </a:moveTo>
                    <a:lnTo>
                      <a:pt x="581" y="348"/>
                    </a:lnTo>
                    <a:lnTo>
                      <a:pt x="581" y="382"/>
                    </a:lnTo>
                    <a:lnTo>
                      <a:pt x="624" y="373"/>
                    </a:lnTo>
                    <a:lnTo>
                      <a:pt x="650" y="382"/>
                    </a:lnTo>
                    <a:lnTo>
                      <a:pt x="676" y="431"/>
                    </a:lnTo>
                    <a:lnTo>
                      <a:pt x="659" y="463"/>
                    </a:lnTo>
                    <a:lnTo>
                      <a:pt x="659" y="472"/>
                    </a:lnTo>
                    <a:lnTo>
                      <a:pt x="669" y="497"/>
                    </a:lnTo>
                    <a:lnTo>
                      <a:pt x="659" y="522"/>
                    </a:lnTo>
                    <a:lnTo>
                      <a:pt x="659" y="539"/>
                    </a:lnTo>
                    <a:lnTo>
                      <a:pt x="676" y="530"/>
                    </a:lnTo>
                    <a:lnTo>
                      <a:pt x="695" y="505"/>
                    </a:lnTo>
                    <a:lnTo>
                      <a:pt x="695" y="481"/>
                    </a:lnTo>
                    <a:lnTo>
                      <a:pt x="704" y="463"/>
                    </a:lnTo>
                    <a:lnTo>
                      <a:pt x="712" y="456"/>
                    </a:lnTo>
                    <a:lnTo>
                      <a:pt x="800" y="472"/>
                    </a:lnTo>
                    <a:lnTo>
                      <a:pt x="888" y="472"/>
                    </a:lnTo>
                    <a:lnTo>
                      <a:pt x="931" y="514"/>
                    </a:lnTo>
                    <a:lnTo>
                      <a:pt x="950" y="497"/>
                    </a:lnTo>
                    <a:lnTo>
                      <a:pt x="914" y="456"/>
                    </a:lnTo>
                    <a:lnTo>
                      <a:pt x="924" y="438"/>
                    </a:lnTo>
                    <a:lnTo>
                      <a:pt x="967" y="438"/>
                    </a:lnTo>
                    <a:lnTo>
                      <a:pt x="967" y="463"/>
                    </a:lnTo>
                    <a:lnTo>
                      <a:pt x="976" y="481"/>
                    </a:lnTo>
                    <a:lnTo>
                      <a:pt x="985" y="463"/>
                    </a:lnTo>
                    <a:lnTo>
                      <a:pt x="993" y="456"/>
                    </a:lnTo>
                    <a:lnTo>
                      <a:pt x="931" y="398"/>
                    </a:lnTo>
                    <a:lnTo>
                      <a:pt x="879" y="447"/>
                    </a:lnTo>
                    <a:lnTo>
                      <a:pt x="845" y="431"/>
                    </a:lnTo>
                    <a:lnTo>
                      <a:pt x="845" y="447"/>
                    </a:lnTo>
                    <a:lnTo>
                      <a:pt x="826" y="447"/>
                    </a:lnTo>
                    <a:lnTo>
                      <a:pt x="738" y="406"/>
                    </a:lnTo>
                    <a:lnTo>
                      <a:pt x="721" y="398"/>
                    </a:lnTo>
                    <a:lnTo>
                      <a:pt x="721" y="389"/>
                    </a:lnTo>
                    <a:lnTo>
                      <a:pt x="712" y="389"/>
                    </a:lnTo>
                    <a:lnTo>
                      <a:pt x="695" y="382"/>
                    </a:lnTo>
                    <a:lnTo>
                      <a:pt x="686" y="373"/>
                    </a:lnTo>
                    <a:lnTo>
                      <a:pt x="659" y="332"/>
                    </a:lnTo>
                    <a:lnTo>
                      <a:pt x="659" y="315"/>
                    </a:lnTo>
                    <a:lnTo>
                      <a:pt x="598" y="290"/>
                    </a:lnTo>
                    <a:lnTo>
                      <a:pt x="581" y="265"/>
                    </a:lnTo>
                    <a:lnTo>
                      <a:pt x="571" y="256"/>
                    </a:lnTo>
                    <a:lnTo>
                      <a:pt x="545" y="290"/>
                    </a:lnTo>
                    <a:lnTo>
                      <a:pt x="493" y="232"/>
                    </a:lnTo>
                    <a:lnTo>
                      <a:pt x="466" y="216"/>
                    </a:lnTo>
                    <a:lnTo>
                      <a:pt x="440" y="191"/>
                    </a:lnTo>
                    <a:lnTo>
                      <a:pt x="378" y="182"/>
                    </a:lnTo>
                    <a:lnTo>
                      <a:pt x="405" y="166"/>
                    </a:lnTo>
                    <a:lnTo>
                      <a:pt x="414" y="133"/>
                    </a:lnTo>
                    <a:lnTo>
                      <a:pt x="395" y="117"/>
                    </a:lnTo>
                    <a:lnTo>
                      <a:pt x="388" y="108"/>
                    </a:lnTo>
                    <a:lnTo>
                      <a:pt x="378" y="141"/>
                    </a:lnTo>
                    <a:lnTo>
                      <a:pt x="369" y="166"/>
                    </a:lnTo>
                    <a:lnTo>
                      <a:pt x="352" y="175"/>
                    </a:lnTo>
                    <a:lnTo>
                      <a:pt x="326" y="191"/>
                    </a:lnTo>
                    <a:lnTo>
                      <a:pt x="326" y="200"/>
                    </a:lnTo>
                    <a:lnTo>
                      <a:pt x="307" y="182"/>
                    </a:lnTo>
                    <a:lnTo>
                      <a:pt x="317" y="149"/>
                    </a:lnTo>
                    <a:lnTo>
                      <a:pt x="317" y="133"/>
                    </a:lnTo>
                    <a:lnTo>
                      <a:pt x="300" y="124"/>
                    </a:lnTo>
                    <a:lnTo>
                      <a:pt x="290" y="141"/>
                    </a:lnTo>
                    <a:lnTo>
                      <a:pt x="202" y="124"/>
                    </a:lnTo>
                    <a:lnTo>
                      <a:pt x="150" y="124"/>
                    </a:lnTo>
                    <a:lnTo>
                      <a:pt x="107" y="108"/>
                    </a:lnTo>
                    <a:lnTo>
                      <a:pt x="71" y="99"/>
                    </a:lnTo>
                    <a:lnTo>
                      <a:pt x="80" y="67"/>
                    </a:lnTo>
                    <a:lnTo>
                      <a:pt x="45" y="0"/>
                    </a:lnTo>
                    <a:lnTo>
                      <a:pt x="53" y="50"/>
                    </a:lnTo>
                    <a:lnTo>
                      <a:pt x="45" y="83"/>
                    </a:lnTo>
                    <a:lnTo>
                      <a:pt x="9" y="124"/>
                    </a:lnTo>
                    <a:lnTo>
                      <a:pt x="0" y="149"/>
                    </a:lnTo>
                    <a:lnTo>
                      <a:pt x="80" y="166"/>
                    </a:lnTo>
                    <a:lnTo>
                      <a:pt x="150" y="166"/>
                    </a:lnTo>
                    <a:lnTo>
                      <a:pt x="167" y="191"/>
                    </a:lnTo>
                    <a:lnTo>
                      <a:pt x="185" y="207"/>
                    </a:lnTo>
                    <a:lnTo>
                      <a:pt x="193" y="182"/>
                    </a:lnTo>
                    <a:lnTo>
                      <a:pt x="247" y="166"/>
                    </a:lnTo>
                    <a:lnTo>
                      <a:pt x="369" y="299"/>
                    </a:lnTo>
                    <a:lnTo>
                      <a:pt x="388" y="290"/>
                    </a:lnTo>
                    <a:lnTo>
                      <a:pt x="369" y="249"/>
                    </a:lnTo>
                    <a:lnTo>
                      <a:pt x="405" y="232"/>
                    </a:lnTo>
                    <a:lnTo>
                      <a:pt x="466" y="265"/>
                    </a:lnTo>
                    <a:lnTo>
                      <a:pt x="440" y="290"/>
                    </a:lnTo>
                    <a:lnTo>
                      <a:pt x="448" y="306"/>
                    </a:lnTo>
                    <a:lnTo>
                      <a:pt x="493" y="299"/>
                    </a:lnTo>
                    <a:lnTo>
                      <a:pt x="528" y="3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8" name="Freeform 74">
                <a:extLst>
                  <a:ext uri="{FF2B5EF4-FFF2-40B4-BE49-F238E27FC236}">
                    <a16:creationId xmlns:a16="http://schemas.microsoft.com/office/drawing/2014/main" id="{FEA7766C-C385-4AE4-A45A-409D93EB76C2}"/>
                  </a:ext>
                </a:extLst>
              </p:cNvPr>
              <p:cNvSpPr>
                <a:spLocks/>
              </p:cNvSpPr>
              <p:nvPr/>
            </p:nvSpPr>
            <p:spPr bwMode="auto">
              <a:xfrm>
                <a:off x="3862388" y="1287463"/>
                <a:ext cx="655637" cy="441325"/>
              </a:xfrm>
              <a:custGeom>
                <a:avLst/>
                <a:gdLst>
                  <a:gd name="T0" fmla="*/ 0 w 431"/>
                  <a:gd name="T1" fmla="*/ 2147483646 h 290"/>
                  <a:gd name="T2" fmla="*/ 2147483646 w 431"/>
                  <a:gd name="T3" fmla="*/ 2147483646 h 290"/>
                  <a:gd name="T4" fmla="*/ 2147483646 w 431"/>
                  <a:gd name="T5" fmla="*/ 2147483646 h 290"/>
                  <a:gd name="T6" fmla="*/ 2147483646 w 431"/>
                  <a:gd name="T7" fmla="*/ 2147483646 h 290"/>
                  <a:gd name="T8" fmla="*/ 2147483646 w 431"/>
                  <a:gd name="T9" fmla="*/ 2147483646 h 290"/>
                  <a:gd name="T10" fmla="*/ 2147483646 w 431"/>
                  <a:gd name="T11" fmla="*/ 2147483646 h 290"/>
                  <a:gd name="T12" fmla="*/ 2147483646 w 431"/>
                  <a:gd name="T13" fmla="*/ 2147483646 h 290"/>
                  <a:gd name="T14" fmla="*/ 2147483646 w 431"/>
                  <a:gd name="T15" fmla="*/ 2147483646 h 290"/>
                  <a:gd name="T16" fmla="*/ 2147483646 w 431"/>
                  <a:gd name="T17" fmla="*/ 2147483646 h 290"/>
                  <a:gd name="T18" fmla="*/ 2147483646 w 431"/>
                  <a:gd name="T19" fmla="*/ 2147483646 h 290"/>
                  <a:gd name="T20" fmla="*/ 2147483646 w 431"/>
                  <a:gd name="T21" fmla="*/ 2147483646 h 290"/>
                  <a:gd name="T22" fmla="*/ 2147483646 w 431"/>
                  <a:gd name="T23" fmla="*/ 2147483646 h 290"/>
                  <a:gd name="T24" fmla="*/ 2147483646 w 431"/>
                  <a:gd name="T25" fmla="*/ 2147483646 h 290"/>
                  <a:gd name="T26" fmla="*/ 2147483646 w 431"/>
                  <a:gd name="T27" fmla="*/ 2147483646 h 290"/>
                  <a:gd name="T28" fmla="*/ 2147483646 w 431"/>
                  <a:gd name="T29" fmla="*/ 2147483646 h 290"/>
                  <a:gd name="T30" fmla="*/ 2147483646 w 431"/>
                  <a:gd name="T31" fmla="*/ 2147483646 h 290"/>
                  <a:gd name="T32" fmla="*/ 2147483646 w 431"/>
                  <a:gd name="T33" fmla="*/ 2147483646 h 290"/>
                  <a:gd name="T34" fmla="*/ 2147483646 w 431"/>
                  <a:gd name="T35" fmla="*/ 2147483646 h 290"/>
                  <a:gd name="T36" fmla="*/ 2147483646 w 431"/>
                  <a:gd name="T37" fmla="*/ 2147483646 h 290"/>
                  <a:gd name="T38" fmla="*/ 2147483646 w 431"/>
                  <a:gd name="T39" fmla="*/ 2147483646 h 290"/>
                  <a:gd name="T40" fmla="*/ 2147483646 w 431"/>
                  <a:gd name="T41" fmla="*/ 2147483646 h 290"/>
                  <a:gd name="T42" fmla="*/ 2147483646 w 431"/>
                  <a:gd name="T43" fmla="*/ 2147483646 h 290"/>
                  <a:gd name="T44" fmla="*/ 2147483646 w 431"/>
                  <a:gd name="T45" fmla="*/ 2147483646 h 290"/>
                  <a:gd name="T46" fmla="*/ 2147483646 w 431"/>
                  <a:gd name="T47" fmla="*/ 2147483646 h 290"/>
                  <a:gd name="T48" fmla="*/ 2147483646 w 431"/>
                  <a:gd name="T49" fmla="*/ 2147483646 h 290"/>
                  <a:gd name="T50" fmla="*/ 2147483646 w 431"/>
                  <a:gd name="T51" fmla="*/ 2147483646 h 290"/>
                  <a:gd name="T52" fmla="*/ 2147483646 w 431"/>
                  <a:gd name="T53" fmla="*/ 2147483646 h 290"/>
                  <a:gd name="T54" fmla="*/ 2147483646 w 431"/>
                  <a:gd name="T55" fmla="*/ 2147483646 h 290"/>
                  <a:gd name="T56" fmla="*/ 2147483646 w 431"/>
                  <a:gd name="T57" fmla="*/ 0 h 290"/>
                  <a:gd name="T58" fmla="*/ 2147483646 w 431"/>
                  <a:gd name="T59" fmla="*/ 2147483646 h 290"/>
                  <a:gd name="T60" fmla="*/ 2147483646 w 431"/>
                  <a:gd name="T61" fmla="*/ 2147483646 h 290"/>
                  <a:gd name="T62" fmla="*/ 2147483646 w 431"/>
                  <a:gd name="T63" fmla="*/ 2147483646 h 290"/>
                  <a:gd name="T64" fmla="*/ 2147483646 w 431"/>
                  <a:gd name="T65" fmla="*/ 2147483646 h 290"/>
                  <a:gd name="T66" fmla="*/ 2147483646 w 431"/>
                  <a:gd name="T67" fmla="*/ 2147483646 h 290"/>
                  <a:gd name="T68" fmla="*/ 2147483646 w 431"/>
                  <a:gd name="T69" fmla="*/ 2147483646 h 290"/>
                  <a:gd name="T70" fmla="*/ 2147483646 w 431"/>
                  <a:gd name="T71" fmla="*/ 2147483646 h 290"/>
                  <a:gd name="T72" fmla="*/ 2147483646 w 431"/>
                  <a:gd name="T73" fmla="*/ 2147483646 h 290"/>
                  <a:gd name="T74" fmla="*/ 2147483646 w 431"/>
                  <a:gd name="T75" fmla="*/ 2147483646 h 290"/>
                  <a:gd name="T76" fmla="*/ 2147483646 w 431"/>
                  <a:gd name="T77" fmla="*/ 2147483646 h 290"/>
                  <a:gd name="T78" fmla="*/ 2147483646 w 431"/>
                  <a:gd name="T79" fmla="*/ 2147483646 h 290"/>
                  <a:gd name="T80" fmla="*/ 2147483646 w 431"/>
                  <a:gd name="T81" fmla="*/ 2147483646 h 290"/>
                  <a:gd name="T82" fmla="*/ 2147483646 w 431"/>
                  <a:gd name="T83" fmla="*/ 2147483646 h 290"/>
                  <a:gd name="T84" fmla="*/ 2147483646 w 431"/>
                  <a:gd name="T85" fmla="*/ 2147483646 h 290"/>
                  <a:gd name="T86" fmla="*/ 2147483646 w 431"/>
                  <a:gd name="T87" fmla="*/ 2147483646 h 290"/>
                  <a:gd name="T88" fmla="*/ 2147483646 w 431"/>
                  <a:gd name="T89" fmla="*/ 2147483646 h 290"/>
                  <a:gd name="T90" fmla="*/ 2147483646 w 431"/>
                  <a:gd name="T91" fmla="*/ 2147483646 h 290"/>
                  <a:gd name="T92" fmla="*/ 2147483646 w 431"/>
                  <a:gd name="T93" fmla="*/ 2147483646 h 290"/>
                  <a:gd name="T94" fmla="*/ 2147483646 w 431"/>
                  <a:gd name="T95" fmla="*/ 2147483646 h 290"/>
                  <a:gd name="T96" fmla="*/ 2147483646 w 431"/>
                  <a:gd name="T97" fmla="*/ 2147483646 h 290"/>
                  <a:gd name="T98" fmla="*/ 2147483646 w 431"/>
                  <a:gd name="T99" fmla="*/ 2147483646 h 290"/>
                  <a:gd name="T100" fmla="*/ 2147483646 w 431"/>
                  <a:gd name="T101" fmla="*/ 2147483646 h 290"/>
                  <a:gd name="T102" fmla="*/ 0 w 431"/>
                  <a:gd name="T103" fmla="*/ 2147483646 h 2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1" h="290">
                    <a:moveTo>
                      <a:pt x="0" y="26"/>
                    </a:moveTo>
                    <a:lnTo>
                      <a:pt x="17" y="51"/>
                    </a:lnTo>
                    <a:lnTo>
                      <a:pt x="43" y="76"/>
                    </a:lnTo>
                    <a:lnTo>
                      <a:pt x="70" y="83"/>
                    </a:lnTo>
                    <a:lnTo>
                      <a:pt x="79" y="91"/>
                    </a:lnTo>
                    <a:lnTo>
                      <a:pt x="158" y="150"/>
                    </a:lnTo>
                    <a:lnTo>
                      <a:pt x="193" y="157"/>
                    </a:lnTo>
                    <a:lnTo>
                      <a:pt x="220" y="150"/>
                    </a:lnTo>
                    <a:lnTo>
                      <a:pt x="229" y="199"/>
                    </a:lnTo>
                    <a:lnTo>
                      <a:pt x="220" y="208"/>
                    </a:lnTo>
                    <a:lnTo>
                      <a:pt x="210" y="224"/>
                    </a:lnTo>
                    <a:lnTo>
                      <a:pt x="193" y="248"/>
                    </a:lnTo>
                    <a:lnTo>
                      <a:pt x="175" y="282"/>
                    </a:lnTo>
                    <a:lnTo>
                      <a:pt x="193" y="289"/>
                    </a:lnTo>
                    <a:lnTo>
                      <a:pt x="229" y="257"/>
                    </a:lnTo>
                    <a:lnTo>
                      <a:pt x="255" y="224"/>
                    </a:lnTo>
                    <a:lnTo>
                      <a:pt x="229" y="257"/>
                    </a:lnTo>
                    <a:lnTo>
                      <a:pt x="272" y="257"/>
                    </a:lnTo>
                    <a:lnTo>
                      <a:pt x="334" y="208"/>
                    </a:lnTo>
                    <a:lnTo>
                      <a:pt x="387" y="224"/>
                    </a:lnTo>
                    <a:lnTo>
                      <a:pt x="370" y="199"/>
                    </a:lnTo>
                    <a:lnTo>
                      <a:pt x="396" y="183"/>
                    </a:lnTo>
                    <a:lnTo>
                      <a:pt x="413" y="150"/>
                    </a:lnTo>
                    <a:lnTo>
                      <a:pt x="351" y="166"/>
                    </a:lnTo>
                    <a:lnTo>
                      <a:pt x="360" y="141"/>
                    </a:lnTo>
                    <a:lnTo>
                      <a:pt x="387" y="91"/>
                    </a:lnTo>
                    <a:lnTo>
                      <a:pt x="430" y="42"/>
                    </a:lnTo>
                    <a:lnTo>
                      <a:pt x="422" y="26"/>
                    </a:lnTo>
                    <a:lnTo>
                      <a:pt x="430" y="0"/>
                    </a:lnTo>
                    <a:lnTo>
                      <a:pt x="404" y="9"/>
                    </a:lnTo>
                    <a:lnTo>
                      <a:pt x="377" y="51"/>
                    </a:lnTo>
                    <a:lnTo>
                      <a:pt x="334" y="91"/>
                    </a:lnTo>
                    <a:lnTo>
                      <a:pt x="308" y="183"/>
                    </a:lnTo>
                    <a:lnTo>
                      <a:pt x="263" y="166"/>
                    </a:lnTo>
                    <a:lnTo>
                      <a:pt x="246" y="132"/>
                    </a:lnTo>
                    <a:lnTo>
                      <a:pt x="289" y="100"/>
                    </a:lnTo>
                    <a:lnTo>
                      <a:pt x="263" y="91"/>
                    </a:lnTo>
                    <a:lnTo>
                      <a:pt x="255" y="58"/>
                    </a:lnTo>
                    <a:lnTo>
                      <a:pt x="237" y="83"/>
                    </a:lnTo>
                    <a:lnTo>
                      <a:pt x="193" y="116"/>
                    </a:lnTo>
                    <a:lnTo>
                      <a:pt x="184" y="116"/>
                    </a:lnTo>
                    <a:lnTo>
                      <a:pt x="175" y="125"/>
                    </a:lnTo>
                    <a:lnTo>
                      <a:pt x="167" y="125"/>
                    </a:lnTo>
                    <a:lnTo>
                      <a:pt x="105" y="83"/>
                    </a:lnTo>
                    <a:lnTo>
                      <a:pt x="131" y="76"/>
                    </a:lnTo>
                    <a:lnTo>
                      <a:pt x="167" y="42"/>
                    </a:lnTo>
                    <a:lnTo>
                      <a:pt x="131" y="58"/>
                    </a:lnTo>
                    <a:lnTo>
                      <a:pt x="96" y="58"/>
                    </a:lnTo>
                    <a:lnTo>
                      <a:pt x="60" y="51"/>
                    </a:lnTo>
                    <a:lnTo>
                      <a:pt x="34" y="33"/>
                    </a:lnTo>
                    <a:lnTo>
                      <a:pt x="8" y="9"/>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9" name="Freeform 75">
                <a:extLst>
                  <a:ext uri="{FF2B5EF4-FFF2-40B4-BE49-F238E27FC236}">
                    <a16:creationId xmlns:a16="http://schemas.microsoft.com/office/drawing/2014/main" id="{FA949543-6893-4C5F-ACBF-039535EAF8E6}"/>
                  </a:ext>
                </a:extLst>
              </p:cNvPr>
              <p:cNvSpPr>
                <a:spLocks/>
              </p:cNvSpPr>
              <p:nvPr/>
            </p:nvSpPr>
            <p:spPr bwMode="auto">
              <a:xfrm>
                <a:off x="4449763" y="492125"/>
                <a:ext cx="777875" cy="938213"/>
              </a:xfrm>
              <a:custGeom>
                <a:avLst/>
                <a:gdLst>
                  <a:gd name="T0" fmla="*/ 2147483646 w 510"/>
                  <a:gd name="T1" fmla="*/ 2147483646 h 616"/>
                  <a:gd name="T2" fmla="*/ 2147483646 w 510"/>
                  <a:gd name="T3" fmla="*/ 2147483646 h 616"/>
                  <a:gd name="T4" fmla="*/ 2147483646 w 510"/>
                  <a:gd name="T5" fmla="*/ 2147483646 h 616"/>
                  <a:gd name="T6" fmla="*/ 2147483646 w 510"/>
                  <a:gd name="T7" fmla="*/ 2147483646 h 616"/>
                  <a:gd name="T8" fmla="*/ 2147483646 w 510"/>
                  <a:gd name="T9" fmla="*/ 2147483646 h 616"/>
                  <a:gd name="T10" fmla="*/ 2147483646 w 510"/>
                  <a:gd name="T11" fmla="*/ 2147483646 h 616"/>
                  <a:gd name="T12" fmla="*/ 2147483646 w 510"/>
                  <a:gd name="T13" fmla="*/ 2147483646 h 616"/>
                  <a:gd name="T14" fmla="*/ 2147483646 w 510"/>
                  <a:gd name="T15" fmla="*/ 2147483646 h 616"/>
                  <a:gd name="T16" fmla="*/ 2147483646 w 510"/>
                  <a:gd name="T17" fmla="*/ 2147483646 h 616"/>
                  <a:gd name="T18" fmla="*/ 2147483646 w 510"/>
                  <a:gd name="T19" fmla="*/ 0 h 616"/>
                  <a:gd name="T20" fmla="*/ 2147483646 w 510"/>
                  <a:gd name="T21" fmla="*/ 2147483646 h 616"/>
                  <a:gd name="T22" fmla="*/ 2147483646 w 510"/>
                  <a:gd name="T23" fmla="*/ 2147483646 h 616"/>
                  <a:gd name="T24" fmla="*/ 2147483646 w 510"/>
                  <a:gd name="T25" fmla="*/ 2147483646 h 616"/>
                  <a:gd name="T26" fmla="*/ 2147483646 w 510"/>
                  <a:gd name="T27" fmla="*/ 2147483646 h 616"/>
                  <a:gd name="T28" fmla="*/ 2147483646 w 510"/>
                  <a:gd name="T29" fmla="*/ 2147483646 h 616"/>
                  <a:gd name="T30" fmla="*/ 2147483646 w 510"/>
                  <a:gd name="T31" fmla="*/ 2147483646 h 616"/>
                  <a:gd name="T32" fmla="*/ 2147483646 w 510"/>
                  <a:gd name="T33" fmla="*/ 2147483646 h 616"/>
                  <a:gd name="T34" fmla="*/ 2147483646 w 510"/>
                  <a:gd name="T35" fmla="*/ 2147483646 h 616"/>
                  <a:gd name="T36" fmla="*/ 2147483646 w 510"/>
                  <a:gd name="T37" fmla="*/ 2147483646 h 616"/>
                  <a:gd name="T38" fmla="*/ 2147483646 w 510"/>
                  <a:gd name="T39" fmla="*/ 2147483646 h 616"/>
                  <a:gd name="T40" fmla="*/ 2147483646 w 510"/>
                  <a:gd name="T41" fmla="*/ 2147483646 h 616"/>
                  <a:gd name="T42" fmla="*/ 2147483646 w 510"/>
                  <a:gd name="T43" fmla="*/ 2147483646 h 616"/>
                  <a:gd name="T44" fmla="*/ 2147483646 w 510"/>
                  <a:gd name="T45" fmla="*/ 2147483646 h 616"/>
                  <a:gd name="T46" fmla="*/ 2147483646 w 510"/>
                  <a:gd name="T47" fmla="*/ 2147483646 h 616"/>
                  <a:gd name="T48" fmla="*/ 2147483646 w 510"/>
                  <a:gd name="T49" fmla="*/ 2147483646 h 616"/>
                  <a:gd name="T50" fmla="*/ 2147483646 w 510"/>
                  <a:gd name="T51" fmla="*/ 2147483646 h 616"/>
                  <a:gd name="T52" fmla="*/ 2147483646 w 510"/>
                  <a:gd name="T53" fmla="*/ 2147483646 h 616"/>
                  <a:gd name="T54" fmla="*/ 2147483646 w 510"/>
                  <a:gd name="T55" fmla="*/ 2147483646 h 616"/>
                  <a:gd name="T56" fmla="*/ 2147483646 w 510"/>
                  <a:gd name="T57" fmla="*/ 2147483646 h 616"/>
                  <a:gd name="T58" fmla="*/ 2147483646 w 510"/>
                  <a:gd name="T59" fmla="*/ 2147483646 h 616"/>
                  <a:gd name="T60" fmla="*/ 2147483646 w 510"/>
                  <a:gd name="T61" fmla="*/ 2147483646 h 616"/>
                  <a:gd name="T62" fmla="*/ 2147483646 w 510"/>
                  <a:gd name="T63" fmla="*/ 2147483646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0" h="616">
                    <a:moveTo>
                      <a:pt x="105" y="615"/>
                    </a:moveTo>
                    <a:lnTo>
                      <a:pt x="157" y="615"/>
                    </a:lnTo>
                    <a:lnTo>
                      <a:pt x="157" y="606"/>
                    </a:lnTo>
                    <a:lnTo>
                      <a:pt x="157" y="590"/>
                    </a:lnTo>
                    <a:lnTo>
                      <a:pt x="123" y="590"/>
                    </a:lnTo>
                    <a:lnTo>
                      <a:pt x="97" y="540"/>
                    </a:lnTo>
                    <a:lnTo>
                      <a:pt x="69" y="540"/>
                    </a:lnTo>
                    <a:lnTo>
                      <a:pt x="69" y="516"/>
                    </a:lnTo>
                    <a:lnTo>
                      <a:pt x="123" y="507"/>
                    </a:lnTo>
                    <a:lnTo>
                      <a:pt x="324" y="299"/>
                    </a:lnTo>
                    <a:lnTo>
                      <a:pt x="378" y="299"/>
                    </a:lnTo>
                    <a:lnTo>
                      <a:pt x="359" y="275"/>
                    </a:lnTo>
                    <a:lnTo>
                      <a:pt x="342" y="266"/>
                    </a:lnTo>
                    <a:lnTo>
                      <a:pt x="404" y="158"/>
                    </a:lnTo>
                    <a:lnTo>
                      <a:pt x="474" y="117"/>
                    </a:lnTo>
                    <a:lnTo>
                      <a:pt x="509" y="117"/>
                    </a:lnTo>
                    <a:lnTo>
                      <a:pt x="483" y="83"/>
                    </a:lnTo>
                    <a:lnTo>
                      <a:pt x="500" y="58"/>
                    </a:lnTo>
                    <a:lnTo>
                      <a:pt x="509" y="34"/>
                    </a:lnTo>
                    <a:lnTo>
                      <a:pt x="509" y="0"/>
                    </a:lnTo>
                    <a:lnTo>
                      <a:pt x="483" y="0"/>
                    </a:lnTo>
                    <a:lnTo>
                      <a:pt x="483" y="18"/>
                    </a:lnTo>
                    <a:lnTo>
                      <a:pt x="483" y="50"/>
                    </a:lnTo>
                    <a:lnTo>
                      <a:pt x="466" y="75"/>
                    </a:lnTo>
                    <a:lnTo>
                      <a:pt x="438" y="101"/>
                    </a:lnTo>
                    <a:lnTo>
                      <a:pt x="421" y="83"/>
                    </a:lnTo>
                    <a:lnTo>
                      <a:pt x="404" y="117"/>
                    </a:lnTo>
                    <a:lnTo>
                      <a:pt x="359" y="167"/>
                    </a:lnTo>
                    <a:lnTo>
                      <a:pt x="342" y="133"/>
                    </a:lnTo>
                    <a:lnTo>
                      <a:pt x="333" y="175"/>
                    </a:lnTo>
                    <a:lnTo>
                      <a:pt x="342" y="216"/>
                    </a:lnTo>
                    <a:lnTo>
                      <a:pt x="290" y="283"/>
                    </a:lnTo>
                    <a:lnTo>
                      <a:pt x="271" y="234"/>
                    </a:lnTo>
                    <a:lnTo>
                      <a:pt x="228" y="241"/>
                    </a:lnTo>
                    <a:lnTo>
                      <a:pt x="228" y="275"/>
                    </a:lnTo>
                    <a:lnTo>
                      <a:pt x="255" y="275"/>
                    </a:lnTo>
                    <a:lnTo>
                      <a:pt x="271" y="299"/>
                    </a:lnTo>
                    <a:lnTo>
                      <a:pt x="281" y="299"/>
                    </a:lnTo>
                    <a:lnTo>
                      <a:pt x="176" y="424"/>
                    </a:lnTo>
                    <a:lnTo>
                      <a:pt x="202" y="383"/>
                    </a:lnTo>
                    <a:lnTo>
                      <a:pt x="211" y="365"/>
                    </a:lnTo>
                    <a:lnTo>
                      <a:pt x="202" y="340"/>
                    </a:lnTo>
                    <a:lnTo>
                      <a:pt x="193" y="333"/>
                    </a:lnTo>
                    <a:lnTo>
                      <a:pt x="157" y="391"/>
                    </a:lnTo>
                    <a:lnTo>
                      <a:pt x="114" y="365"/>
                    </a:lnTo>
                    <a:lnTo>
                      <a:pt x="114" y="383"/>
                    </a:lnTo>
                    <a:lnTo>
                      <a:pt x="123" y="399"/>
                    </a:lnTo>
                    <a:lnTo>
                      <a:pt x="123" y="448"/>
                    </a:lnTo>
                    <a:lnTo>
                      <a:pt x="97" y="466"/>
                    </a:lnTo>
                    <a:lnTo>
                      <a:pt x="62" y="391"/>
                    </a:lnTo>
                    <a:lnTo>
                      <a:pt x="0" y="408"/>
                    </a:lnTo>
                    <a:lnTo>
                      <a:pt x="17" y="416"/>
                    </a:lnTo>
                    <a:lnTo>
                      <a:pt x="43" y="441"/>
                    </a:lnTo>
                    <a:lnTo>
                      <a:pt x="69" y="466"/>
                    </a:lnTo>
                    <a:lnTo>
                      <a:pt x="62" y="491"/>
                    </a:lnTo>
                    <a:lnTo>
                      <a:pt x="52" y="491"/>
                    </a:lnTo>
                    <a:lnTo>
                      <a:pt x="52" y="516"/>
                    </a:lnTo>
                    <a:lnTo>
                      <a:pt x="43" y="523"/>
                    </a:lnTo>
                    <a:lnTo>
                      <a:pt x="35" y="549"/>
                    </a:lnTo>
                    <a:lnTo>
                      <a:pt x="43" y="565"/>
                    </a:lnTo>
                    <a:lnTo>
                      <a:pt x="62" y="574"/>
                    </a:lnTo>
                    <a:lnTo>
                      <a:pt x="69" y="590"/>
                    </a:lnTo>
                    <a:lnTo>
                      <a:pt x="62" y="599"/>
                    </a:lnTo>
                    <a:lnTo>
                      <a:pt x="88" y="606"/>
                    </a:lnTo>
                    <a:lnTo>
                      <a:pt x="105" y="6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80" name="Freeform 76">
                <a:extLst>
                  <a:ext uri="{FF2B5EF4-FFF2-40B4-BE49-F238E27FC236}">
                    <a16:creationId xmlns:a16="http://schemas.microsoft.com/office/drawing/2014/main" id="{C82ACC33-4CCF-4263-ABD7-9270A01102CE}"/>
                  </a:ext>
                </a:extLst>
              </p:cNvPr>
              <p:cNvSpPr>
                <a:spLocks/>
              </p:cNvSpPr>
              <p:nvPr/>
            </p:nvSpPr>
            <p:spPr bwMode="auto">
              <a:xfrm>
                <a:off x="944563" y="8977313"/>
                <a:ext cx="366712" cy="77787"/>
              </a:xfrm>
              <a:custGeom>
                <a:avLst/>
                <a:gdLst>
                  <a:gd name="T0" fmla="*/ 0 w 241"/>
                  <a:gd name="T1" fmla="*/ 2147483646 h 51"/>
                  <a:gd name="T2" fmla="*/ 2147483646 w 241"/>
                  <a:gd name="T3" fmla="*/ 2147483646 h 51"/>
                  <a:gd name="T4" fmla="*/ 2147483646 w 241"/>
                  <a:gd name="T5" fmla="*/ 2147483646 h 51"/>
                  <a:gd name="T6" fmla="*/ 2147483646 w 241"/>
                  <a:gd name="T7" fmla="*/ 2147483646 h 51"/>
                  <a:gd name="T8" fmla="*/ 2147483646 w 241"/>
                  <a:gd name="T9" fmla="*/ 2147483646 h 51"/>
                  <a:gd name="T10" fmla="*/ 2147483646 w 241"/>
                  <a:gd name="T11" fmla="*/ 0 h 51"/>
                  <a:gd name="T12" fmla="*/ 2147483646 w 241"/>
                  <a:gd name="T13" fmla="*/ 2147483646 h 51"/>
                  <a:gd name="T14" fmla="*/ 2147483646 w 241"/>
                  <a:gd name="T15" fmla="*/ 2147483646 h 51"/>
                  <a:gd name="T16" fmla="*/ 2147483646 w 241"/>
                  <a:gd name="T17" fmla="*/ 2147483646 h 51"/>
                  <a:gd name="T18" fmla="*/ 2147483646 w 241"/>
                  <a:gd name="T19" fmla="*/ 2147483646 h 51"/>
                  <a:gd name="T20" fmla="*/ 2147483646 w 241"/>
                  <a:gd name="T21" fmla="*/ 2147483646 h 51"/>
                  <a:gd name="T22" fmla="*/ 2147483646 w 241"/>
                  <a:gd name="T23" fmla="*/ 2147483646 h 51"/>
                  <a:gd name="T24" fmla="*/ 0 w 241"/>
                  <a:gd name="T25" fmla="*/ 2147483646 h 51"/>
                  <a:gd name="T26" fmla="*/ 0 w 241"/>
                  <a:gd name="T27" fmla="*/ 2147483646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1" h="51">
                    <a:moveTo>
                      <a:pt x="0" y="43"/>
                    </a:moveTo>
                    <a:lnTo>
                      <a:pt x="72" y="25"/>
                    </a:lnTo>
                    <a:lnTo>
                      <a:pt x="98" y="34"/>
                    </a:lnTo>
                    <a:lnTo>
                      <a:pt x="106" y="25"/>
                    </a:lnTo>
                    <a:lnTo>
                      <a:pt x="204" y="18"/>
                    </a:lnTo>
                    <a:lnTo>
                      <a:pt x="204" y="0"/>
                    </a:lnTo>
                    <a:lnTo>
                      <a:pt x="240" y="9"/>
                    </a:lnTo>
                    <a:lnTo>
                      <a:pt x="240" y="25"/>
                    </a:lnTo>
                    <a:lnTo>
                      <a:pt x="231" y="43"/>
                    </a:lnTo>
                    <a:lnTo>
                      <a:pt x="98" y="43"/>
                    </a:lnTo>
                    <a:lnTo>
                      <a:pt x="106" y="50"/>
                    </a:lnTo>
                    <a:lnTo>
                      <a:pt x="45" y="43"/>
                    </a:lnTo>
                    <a:lnTo>
                      <a:pt x="0" y="50"/>
                    </a:lnTo>
                    <a:lnTo>
                      <a:pt x="0" y="4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1" name="Freeform 77">
                <a:extLst>
                  <a:ext uri="{FF2B5EF4-FFF2-40B4-BE49-F238E27FC236}">
                    <a16:creationId xmlns:a16="http://schemas.microsoft.com/office/drawing/2014/main" id="{2C4D7798-C0C6-434F-8593-31AFBF502535}"/>
                  </a:ext>
                </a:extLst>
              </p:cNvPr>
              <p:cNvSpPr>
                <a:spLocks/>
              </p:cNvSpPr>
              <p:nvPr/>
            </p:nvSpPr>
            <p:spPr bwMode="auto">
              <a:xfrm>
                <a:off x="971550" y="8813800"/>
                <a:ext cx="44450" cy="76200"/>
              </a:xfrm>
              <a:custGeom>
                <a:avLst/>
                <a:gdLst>
                  <a:gd name="T0" fmla="*/ 2147483646 w 28"/>
                  <a:gd name="T1" fmla="*/ 2147483646 h 50"/>
                  <a:gd name="T2" fmla="*/ 2147483646 w 28"/>
                  <a:gd name="T3" fmla="*/ 2147483646 h 50"/>
                  <a:gd name="T4" fmla="*/ 2147483646 w 28"/>
                  <a:gd name="T5" fmla="*/ 0 h 50"/>
                  <a:gd name="T6" fmla="*/ 2147483646 w 28"/>
                  <a:gd name="T7" fmla="*/ 0 h 50"/>
                  <a:gd name="T8" fmla="*/ 0 w 28"/>
                  <a:gd name="T9" fmla="*/ 2147483646 h 50"/>
                  <a:gd name="T10" fmla="*/ 2147483646 w 28"/>
                  <a:gd name="T11" fmla="*/ 2147483646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50">
                    <a:moveTo>
                      <a:pt x="9" y="49"/>
                    </a:moveTo>
                    <a:lnTo>
                      <a:pt x="27" y="49"/>
                    </a:lnTo>
                    <a:lnTo>
                      <a:pt x="27" y="0"/>
                    </a:lnTo>
                    <a:lnTo>
                      <a:pt x="18" y="0"/>
                    </a:lnTo>
                    <a:lnTo>
                      <a:pt x="0" y="9"/>
                    </a:lnTo>
                    <a:lnTo>
                      <a:pt x="9" y="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2" name="Rectangle 78">
                <a:extLst>
                  <a:ext uri="{FF2B5EF4-FFF2-40B4-BE49-F238E27FC236}">
                    <a16:creationId xmlns:a16="http://schemas.microsoft.com/office/drawing/2014/main" id="{45830DAD-21F7-4129-BDC7-2E2C1B357809}"/>
                  </a:ext>
                </a:extLst>
              </p:cNvPr>
              <p:cNvSpPr>
                <a:spLocks noChangeArrowheads="1"/>
              </p:cNvSpPr>
              <p:nvPr/>
            </p:nvSpPr>
            <p:spPr bwMode="auto">
              <a:xfrm>
                <a:off x="1446213" y="446088"/>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LAUDERDALE</a:t>
                </a:r>
              </a:p>
            </p:txBody>
          </p:sp>
          <p:sp>
            <p:nvSpPr>
              <p:cNvPr id="4183" name="Rectangle 79">
                <a:extLst>
                  <a:ext uri="{FF2B5EF4-FFF2-40B4-BE49-F238E27FC236}">
                    <a16:creationId xmlns:a16="http://schemas.microsoft.com/office/drawing/2014/main" id="{959739FD-1E23-4B8F-A2EB-41A386B808BC}"/>
                  </a:ext>
                </a:extLst>
              </p:cNvPr>
              <p:cNvSpPr>
                <a:spLocks noChangeArrowheads="1"/>
              </p:cNvSpPr>
              <p:nvPr/>
            </p:nvSpPr>
            <p:spPr bwMode="auto">
              <a:xfrm>
                <a:off x="2740025" y="458788"/>
                <a:ext cx="89058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LIMESTONE       </a:t>
                </a:r>
              </a:p>
            </p:txBody>
          </p:sp>
          <p:sp>
            <p:nvSpPr>
              <p:cNvPr id="4184" name="Rectangle 80">
                <a:extLst>
                  <a:ext uri="{FF2B5EF4-FFF2-40B4-BE49-F238E27FC236}">
                    <a16:creationId xmlns:a16="http://schemas.microsoft.com/office/drawing/2014/main" id="{46AD196B-9AD8-4EDE-80B5-69A511E1B0C2}"/>
                  </a:ext>
                </a:extLst>
              </p:cNvPr>
              <p:cNvSpPr>
                <a:spLocks noChangeArrowheads="1"/>
              </p:cNvSpPr>
              <p:nvPr/>
            </p:nvSpPr>
            <p:spPr bwMode="auto">
              <a:xfrm>
                <a:off x="3478213" y="481013"/>
                <a:ext cx="60166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MADISON</a:t>
                </a:r>
              </a:p>
            </p:txBody>
          </p:sp>
          <p:sp>
            <p:nvSpPr>
              <p:cNvPr id="4185" name="Rectangle 81">
                <a:extLst>
                  <a:ext uri="{FF2B5EF4-FFF2-40B4-BE49-F238E27FC236}">
                    <a16:creationId xmlns:a16="http://schemas.microsoft.com/office/drawing/2014/main" id="{6FD23863-B6AE-41AA-8083-3E007DCED9E7}"/>
                  </a:ext>
                </a:extLst>
              </p:cNvPr>
              <p:cNvSpPr>
                <a:spLocks noChangeArrowheads="1"/>
              </p:cNvSpPr>
              <p:nvPr/>
            </p:nvSpPr>
            <p:spPr bwMode="auto">
              <a:xfrm>
                <a:off x="4268788" y="5857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JACKSON</a:t>
                </a:r>
              </a:p>
            </p:txBody>
          </p:sp>
          <p:sp>
            <p:nvSpPr>
              <p:cNvPr id="4186" name="Rectangle 82">
                <a:extLst>
                  <a:ext uri="{FF2B5EF4-FFF2-40B4-BE49-F238E27FC236}">
                    <a16:creationId xmlns:a16="http://schemas.microsoft.com/office/drawing/2014/main" id="{9876E78A-1194-4E83-896B-B79509DE7F47}"/>
                  </a:ext>
                </a:extLst>
              </p:cNvPr>
              <p:cNvSpPr>
                <a:spLocks noChangeArrowheads="1"/>
              </p:cNvSpPr>
              <p:nvPr/>
            </p:nvSpPr>
            <p:spPr bwMode="auto">
              <a:xfrm>
                <a:off x="1335088" y="1223963"/>
                <a:ext cx="62517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FRANKLIN</a:t>
                </a:r>
              </a:p>
            </p:txBody>
          </p:sp>
          <p:sp>
            <p:nvSpPr>
              <p:cNvPr id="4187" name="Rectangle 83">
                <a:extLst>
                  <a:ext uri="{FF2B5EF4-FFF2-40B4-BE49-F238E27FC236}">
                    <a16:creationId xmlns:a16="http://schemas.microsoft.com/office/drawing/2014/main" id="{072DF92A-6B7D-4720-B2EF-CF5C187799AB}"/>
                  </a:ext>
                </a:extLst>
              </p:cNvPr>
              <p:cNvSpPr>
                <a:spLocks noChangeArrowheads="1"/>
              </p:cNvSpPr>
              <p:nvPr/>
            </p:nvSpPr>
            <p:spPr bwMode="auto">
              <a:xfrm>
                <a:off x="2278063" y="122396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LAWRENCE</a:t>
                </a:r>
              </a:p>
            </p:txBody>
          </p:sp>
          <p:sp>
            <p:nvSpPr>
              <p:cNvPr id="4188" name="Rectangle 84">
                <a:extLst>
                  <a:ext uri="{FF2B5EF4-FFF2-40B4-BE49-F238E27FC236}">
                    <a16:creationId xmlns:a16="http://schemas.microsoft.com/office/drawing/2014/main" id="{9C11BA3C-C120-4620-A1C1-B323505E5F60}"/>
                  </a:ext>
                </a:extLst>
              </p:cNvPr>
              <p:cNvSpPr>
                <a:spLocks noChangeArrowheads="1"/>
              </p:cNvSpPr>
              <p:nvPr/>
            </p:nvSpPr>
            <p:spPr bwMode="auto">
              <a:xfrm>
                <a:off x="3084513" y="1438275"/>
                <a:ext cx="58670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MORGAN</a:t>
                </a:r>
              </a:p>
            </p:txBody>
          </p:sp>
          <p:sp>
            <p:nvSpPr>
              <p:cNvPr id="4189" name="Rectangle 85">
                <a:extLst>
                  <a:ext uri="{FF2B5EF4-FFF2-40B4-BE49-F238E27FC236}">
                    <a16:creationId xmlns:a16="http://schemas.microsoft.com/office/drawing/2014/main" id="{B2E79758-B07B-4D85-BC09-B5A7D12A3B45}"/>
                  </a:ext>
                </a:extLst>
              </p:cNvPr>
              <p:cNvSpPr>
                <a:spLocks noChangeArrowheads="1"/>
              </p:cNvSpPr>
              <p:nvPr/>
            </p:nvSpPr>
            <p:spPr bwMode="auto">
              <a:xfrm>
                <a:off x="3973513" y="1692275"/>
                <a:ext cx="66364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MARSHALL</a:t>
                </a:r>
              </a:p>
            </p:txBody>
          </p:sp>
          <p:sp>
            <p:nvSpPr>
              <p:cNvPr id="4190" name="Rectangle 86">
                <a:extLst>
                  <a:ext uri="{FF2B5EF4-FFF2-40B4-BE49-F238E27FC236}">
                    <a16:creationId xmlns:a16="http://schemas.microsoft.com/office/drawing/2014/main" id="{B28FE9D1-31A6-45E2-8335-F04CEDD60235}"/>
                  </a:ext>
                </a:extLst>
              </p:cNvPr>
              <p:cNvSpPr>
                <a:spLocks noChangeArrowheads="1"/>
              </p:cNvSpPr>
              <p:nvPr/>
            </p:nvSpPr>
            <p:spPr bwMode="auto">
              <a:xfrm>
                <a:off x="1374775" y="1757363"/>
                <a:ext cx="54181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MARION</a:t>
                </a:r>
              </a:p>
            </p:txBody>
          </p:sp>
          <p:sp>
            <p:nvSpPr>
              <p:cNvPr id="4191" name="Rectangle 87">
                <a:extLst>
                  <a:ext uri="{FF2B5EF4-FFF2-40B4-BE49-F238E27FC236}">
                    <a16:creationId xmlns:a16="http://schemas.microsoft.com/office/drawing/2014/main" id="{1890538E-E04F-456E-820D-327ADA279BCE}"/>
                  </a:ext>
                </a:extLst>
              </p:cNvPr>
              <p:cNvSpPr>
                <a:spLocks noChangeArrowheads="1"/>
              </p:cNvSpPr>
              <p:nvPr/>
            </p:nvSpPr>
            <p:spPr bwMode="auto">
              <a:xfrm>
                <a:off x="3054351" y="1757363"/>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CULLMAN</a:t>
                </a:r>
              </a:p>
            </p:txBody>
          </p:sp>
          <p:sp>
            <p:nvSpPr>
              <p:cNvPr id="4192" name="Rectangle 88">
                <a:extLst>
                  <a:ext uri="{FF2B5EF4-FFF2-40B4-BE49-F238E27FC236}">
                    <a16:creationId xmlns:a16="http://schemas.microsoft.com/office/drawing/2014/main" id="{A0255315-E832-4937-9870-2F141DFCFCB0}"/>
                  </a:ext>
                </a:extLst>
              </p:cNvPr>
              <p:cNvSpPr>
                <a:spLocks noChangeArrowheads="1"/>
              </p:cNvSpPr>
              <p:nvPr/>
            </p:nvSpPr>
            <p:spPr bwMode="auto">
              <a:xfrm>
                <a:off x="4325939" y="1970088"/>
                <a:ext cx="578152"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ETOWAH</a:t>
                </a:r>
              </a:p>
            </p:txBody>
          </p:sp>
          <p:sp>
            <p:nvSpPr>
              <p:cNvPr id="4193" name="Rectangle 89">
                <a:extLst>
                  <a:ext uri="{FF2B5EF4-FFF2-40B4-BE49-F238E27FC236}">
                    <a16:creationId xmlns:a16="http://schemas.microsoft.com/office/drawing/2014/main" id="{DC7A9D6D-AAC1-4098-B753-90BD6DD8730D}"/>
                  </a:ext>
                </a:extLst>
              </p:cNvPr>
              <p:cNvSpPr>
                <a:spLocks noChangeArrowheads="1"/>
              </p:cNvSpPr>
              <p:nvPr/>
            </p:nvSpPr>
            <p:spPr bwMode="auto">
              <a:xfrm>
                <a:off x="1123951" y="2393951"/>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LAMAR</a:t>
                </a:r>
              </a:p>
            </p:txBody>
          </p:sp>
          <p:sp>
            <p:nvSpPr>
              <p:cNvPr id="4194" name="Rectangle 90">
                <a:extLst>
                  <a:ext uri="{FF2B5EF4-FFF2-40B4-BE49-F238E27FC236}">
                    <a16:creationId xmlns:a16="http://schemas.microsoft.com/office/drawing/2014/main" id="{BB9455C9-1CD5-4BC7-9EA3-9F2522EB4EED}"/>
                  </a:ext>
                </a:extLst>
              </p:cNvPr>
              <p:cNvSpPr>
                <a:spLocks noChangeArrowheads="1"/>
              </p:cNvSpPr>
              <p:nvPr/>
            </p:nvSpPr>
            <p:spPr bwMode="auto">
              <a:xfrm>
                <a:off x="1655763" y="2608263"/>
                <a:ext cx="58883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FAYETTE</a:t>
                </a:r>
              </a:p>
            </p:txBody>
          </p:sp>
          <p:sp>
            <p:nvSpPr>
              <p:cNvPr id="4195" name="Rectangle 91">
                <a:extLst>
                  <a:ext uri="{FF2B5EF4-FFF2-40B4-BE49-F238E27FC236}">
                    <a16:creationId xmlns:a16="http://schemas.microsoft.com/office/drawing/2014/main" id="{7A29653A-1E45-44C8-AC88-BF774EA37CC0}"/>
                  </a:ext>
                </a:extLst>
              </p:cNvPr>
              <p:cNvSpPr>
                <a:spLocks noChangeArrowheads="1"/>
              </p:cNvSpPr>
              <p:nvPr/>
            </p:nvSpPr>
            <p:spPr bwMode="auto">
              <a:xfrm>
                <a:off x="2406651" y="2393951"/>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WALKER</a:t>
                </a:r>
              </a:p>
            </p:txBody>
          </p:sp>
          <p:sp>
            <p:nvSpPr>
              <p:cNvPr id="4196" name="Rectangle 92">
                <a:extLst>
                  <a:ext uri="{FF2B5EF4-FFF2-40B4-BE49-F238E27FC236}">
                    <a16:creationId xmlns:a16="http://schemas.microsoft.com/office/drawing/2014/main" id="{3A3809AE-121C-49E9-B7F7-BE8993D4B7CF}"/>
                  </a:ext>
                </a:extLst>
              </p:cNvPr>
              <p:cNvSpPr>
                <a:spLocks noChangeArrowheads="1"/>
              </p:cNvSpPr>
              <p:nvPr/>
            </p:nvSpPr>
            <p:spPr bwMode="auto">
              <a:xfrm>
                <a:off x="2971800" y="2714625"/>
                <a:ext cx="84531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JEFFERSON</a:t>
                </a:r>
              </a:p>
            </p:txBody>
          </p:sp>
          <p:sp>
            <p:nvSpPr>
              <p:cNvPr id="4197" name="Rectangle 93">
                <a:extLst>
                  <a:ext uri="{FF2B5EF4-FFF2-40B4-BE49-F238E27FC236}">
                    <a16:creationId xmlns:a16="http://schemas.microsoft.com/office/drawing/2014/main" id="{EE481F63-0F71-4BA3-A251-7907E838DD56}"/>
                  </a:ext>
                </a:extLst>
              </p:cNvPr>
              <p:cNvSpPr>
                <a:spLocks noChangeArrowheads="1"/>
              </p:cNvSpPr>
              <p:nvPr/>
            </p:nvSpPr>
            <p:spPr bwMode="auto">
              <a:xfrm>
                <a:off x="3859213" y="2597151"/>
                <a:ext cx="61234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ST. CLAIR</a:t>
                </a:r>
              </a:p>
            </p:txBody>
          </p:sp>
          <p:sp>
            <p:nvSpPr>
              <p:cNvPr id="4198" name="Rectangle 94">
                <a:extLst>
                  <a:ext uri="{FF2B5EF4-FFF2-40B4-BE49-F238E27FC236}">
                    <a16:creationId xmlns:a16="http://schemas.microsoft.com/office/drawing/2014/main" id="{F5FB0CE7-B8D8-4155-9D00-3327E875BE39}"/>
                  </a:ext>
                </a:extLst>
              </p:cNvPr>
              <p:cNvSpPr>
                <a:spLocks noChangeArrowheads="1"/>
              </p:cNvSpPr>
              <p:nvPr/>
            </p:nvSpPr>
            <p:spPr bwMode="auto">
              <a:xfrm>
                <a:off x="4648200" y="2590800"/>
                <a:ext cx="6187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CALHOUN</a:t>
                </a:r>
              </a:p>
            </p:txBody>
          </p:sp>
          <p:sp>
            <p:nvSpPr>
              <p:cNvPr id="4199" name="Rectangle 95">
                <a:extLst>
                  <a:ext uri="{FF2B5EF4-FFF2-40B4-BE49-F238E27FC236}">
                    <a16:creationId xmlns:a16="http://schemas.microsoft.com/office/drawing/2014/main" id="{5DE9285C-2EE5-446F-9BCD-BBCF124CDE54}"/>
                  </a:ext>
                </a:extLst>
              </p:cNvPr>
              <p:cNvSpPr>
                <a:spLocks noChangeArrowheads="1"/>
              </p:cNvSpPr>
              <p:nvPr/>
            </p:nvSpPr>
            <p:spPr bwMode="auto">
              <a:xfrm>
                <a:off x="5181600" y="2819400"/>
                <a:ext cx="667920" cy="41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525" dirty="0">
                  <a:solidFill>
                    <a:srgbClr val="000000"/>
                  </a:solidFill>
                  <a:latin typeface="Arial" panose="020B0604020202020204" pitchFamily="34" charset="0"/>
                </a:endParaRPr>
              </a:p>
              <a:p>
                <a:pPr>
                  <a:spcBef>
                    <a:spcPct val="0"/>
                  </a:spcBef>
                  <a:buFontTx/>
                  <a:buNone/>
                </a:pPr>
                <a:r>
                  <a:rPr lang="en-US" altLang="en-US" sz="525" dirty="0">
                    <a:solidFill>
                      <a:srgbClr val="000000"/>
                    </a:solidFill>
                    <a:latin typeface="Arial" panose="020B0604020202020204" pitchFamily="34" charset="0"/>
                  </a:rPr>
                  <a:t>CLEBURNE</a:t>
                </a:r>
              </a:p>
              <a:p>
                <a:pPr eaLnBrk="1" hangingPunct="1">
                  <a:spcBef>
                    <a:spcPct val="0"/>
                  </a:spcBef>
                  <a:buFontTx/>
                  <a:buNone/>
                </a:pPr>
                <a:endParaRPr lang="en-US" altLang="en-US" sz="525" dirty="0">
                  <a:solidFill>
                    <a:srgbClr val="000000"/>
                  </a:solidFill>
                  <a:latin typeface="Arial" panose="020B0604020202020204" pitchFamily="34" charset="0"/>
                </a:endParaRPr>
              </a:p>
            </p:txBody>
          </p:sp>
          <p:sp>
            <p:nvSpPr>
              <p:cNvPr id="4200" name="Rectangle 96">
                <a:extLst>
                  <a:ext uri="{FF2B5EF4-FFF2-40B4-BE49-F238E27FC236}">
                    <a16:creationId xmlns:a16="http://schemas.microsoft.com/office/drawing/2014/main" id="{44FFAED1-AD02-4A51-B201-3E9A30E4A0A6}"/>
                  </a:ext>
                </a:extLst>
              </p:cNvPr>
              <p:cNvSpPr>
                <a:spLocks noChangeArrowheads="1"/>
              </p:cNvSpPr>
              <p:nvPr/>
            </p:nvSpPr>
            <p:spPr bwMode="auto">
              <a:xfrm>
                <a:off x="3449639" y="3354388"/>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SHELBY</a:t>
                </a:r>
              </a:p>
            </p:txBody>
          </p:sp>
          <p:sp>
            <p:nvSpPr>
              <p:cNvPr id="4201" name="Rectangle 97">
                <a:extLst>
                  <a:ext uri="{FF2B5EF4-FFF2-40B4-BE49-F238E27FC236}">
                    <a16:creationId xmlns:a16="http://schemas.microsoft.com/office/drawing/2014/main" id="{3E72765E-A581-4AD2-A91E-DA6BED6FB31B}"/>
                  </a:ext>
                </a:extLst>
              </p:cNvPr>
              <p:cNvSpPr>
                <a:spLocks noChangeArrowheads="1"/>
              </p:cNvSpPr>
              <p:nvPr/>
            </p:nvSpPr>
            <p:spPr bwMode="auto">
              <a:xfrm>
                <a:off x="4154488" y="3181351"/>
                <a:ext cx="71066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TALLADEGA</a:t>
                </a:r>
              </a:p>
            </p:txBody>
          </p:sp>
          <p:sp>
            <p:nvSpPr>
              <p:cNvPr id="4202" name="Rectangle 98">
                <a:extLst>
                  <a:ext uri="{FF2B5EF4-FFF2-40B4-BE49-F238E27FC236}">
                    <a16:creationId xmlns:a16="http://schemas.microsoft.com/office/drawing/2014/main" id="{6B8132F2-17AC-4E27-92E4-91FE15931D02}"/>
                  </a:ext>
                </a:extLst>
              </p:cNvPr>
              <p:cNvSpPr>
                <a:spLocks noChangeArrowheads="1"/>
              </p:cNvSpPr>
              <p:nvPr/>
            </p:nvSpPr>
            <p:spPr bwMode="auto">
              <a:xfrm>
                <a:off x="4719639" y="3473451"/>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CLAY</a:t>
                </a:r>
              </a:p>
            </p:txBody>
          </p:sp>
          <p:sp>
            <p:nvSpPr>
              <p:cNvPr id="4203" name="Rectangle 99">
                <a:extLst>
                  <a:ext uri="{FF2B5EF4-FFF2-40B4-BE49-F238E27FC236}">
                    <a16:creationId xmlns:a16="http://schemas.microsoft.com/office/drawing/2014/main" id="{29E3A489-56AB-4911-8BE9-EC9DE834237A}"/>
                  </a:ext>
                </a:extLst>
              </p:cNvPr>
              <p:cNvSpPr>
                <a:spLocks noChangeArrowheads="1"/>
              </p:cNvSpPr>
              <p:nvPr/>
            </p:nvSpPr>
            <p:spPr bwMode="auto">
              <a:xfrm>
                <a:off x="5238751" y="3459163"/>
                <a:ext cx="67860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RANDOLPH</a:t>
                </a:r>
              </a:p>
            </p:txBody>
          </p:sp>
          <p:sp>
            <p:nvSpPr>
              <p:cNvPr id="4204" name="Rectangle 100">
                <a:extLst>
                  <a:ext uri="{FF2B5EF4-FFF2-40B4-BE49-F238E27FC236}">
                    <a16:creationId xmlns:a16="http://schemas.microsoft.com/office/drawing/2014/main" id="{F31A16A9-9986-413C-9553-F0F4AE90EA72}"/>
                  </a:ext>
                </a:extLst>
              </p:cNvPr>
              <p:cNvSpPr>
                <a:spLocks noChangeArrowheads="1"/>
              </p:cNvSpPr>
              <p:nvPr/>
            </p:nvSpPr>
            <p:spPr bwMode="auto">
              <a:xfrm>
                <a:off x="884239" y="4843463"/>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SUMTER</a:t>
                </a:r>
              </a:p>
            </p:txBody>
          </p:sp>
          <p:sp>
            <p:nvSpPr>
              <p:cNvPr id="4205" name="Rectangle 101">
                <a:extLst>
                  <a:ext uri="{FF2B5EF4-FFF2-40B4-BE49-F238E27FC236}">
                    <a16:creationId xmlns:a16="http://schemas.microsoft.com/office/drawing/2014/main" id="{407A7435-81DA-4E57-93CB-D41DB34754E5}"/>
                  </a:ext>
                </a:extLst>
              </p:cNvPr>
              <p:cNvSpPr>
                <a:spLocks noChangeArrowheads="1"/>
              </p:cNvSpPr>
              <p:nvPr/>
            </p:nvSpPr>
            <p:spPr bwMode="auto">
              <a:xfrm>
                <a:off x="1290639" y="4059239"/>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GREENE</a:t>
                </a:r>
              </a:p>
            </p:txBody>
          </p:sp>
          <p:sp>
            <p:nvSpPr>
              <p:cNvPr id="4206" name="Rectangle 102">
                <a:extLst>
                  <a:ext uri="{FF2B5EF4-FFF2-40B4-BE49-F238E27FC236}">
                    <a16:creationId xmlns:a16="http://schemas.microsoft.com/office/drawing/2014/main" id="{989C0AF2-38C8-43FF-82D8-F0CF4FC35087}"/>
                  </a:ext>
                </a:extLst>
              </p:cNvPr>
              <p:cNvSpPr>
                <a:spLocks noChangeArrowheads="1"/>
              </p:cNvSpPr>
              <p:nvPr/>
            </p:nvSpPr>
            <p:spPr bwMode="auto">
              <a:xfrm>
                <a:off x="2687639" y="3952875"/>
                <a:ext cx="38792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BIBB</a:t>
                </a:r>
              </a:p>
            </p:txBody>
          </p:sp>
          <p:sp>
            <p:nvSpPr>
              <p:cNvPr id="4207" name="Rectangle 103">
                <a:extLst>
                  <a:ext uri="{FF2B5EF4-FFF2-40B4-BE49-F238E27FC236}">
                    <a16:creationId xmlns:a16="http://schemas.microsoft.com/office/drawing/2014/main" id="{119ECE8C-9B13-4EC1-8237-D10E60F362BE}"/>
                  </a:ext>
                </a:extLst>
              </p:cNvPr>
              <p:cNvSpPr>
                <a:spLocks noChangeArrowheads="1"/>
              </p:cNvSpPr>
              <p:nvPr/>
            </p:nvSpPr>
            <p:spPr bwMode="auto">
              <a:xfrm>
                <a:off x="3308351" y="4098925"/>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CHILTON</a:t>
                </a:r>
              </a:p>
            </p:txBody>
          </p:sp>
          <p:sp>
            <p:nvSpPr>
              <p:cNvPr id="4208" name="Rectangle 104">
                <a:extLst>
                  <a:ext uri="{FF2B5EF4-FFF2-40B4-BE49-F238E27FC236}">
                    <a16:creationId xmlns:a16="http://schemas.microsoft.com/office/drawing/2014/main" id="{AC7795B5-5171-4C87-BBFF-40DA99BFF682}"/>
                  </a:ext>
                </a:extLst>
              </p:cNvPr>
              <p:cNvSpPr>
                <a:spLocks noChangeArrowheads="1"/>
              </p:cNvSpPr>
              <p:nvPr/>
            </p:nvSpPr>
            <p:spPr bwMode="auto">
              <a:xfrm>
                <a:off x="2462213" y="4418013"/>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PERRY</a:t>
                </a:r>
              </a:p>
            </p:txBody>
          </p:sp>
          <p:sp>
            <p:nvSpPr>
              <p:cNvPr id="4209" name="Rectangle 105">
                <a:extLst>
                  <a:ext uri="{FF2B5EF4-FFF2-40B4-BE49-F238E27FC236}">
                    <a16:creationId xmlns:a16="http://schemas.microsoft.com/office/drawing/2014/main" id="{10C53427-656A-4625-8A48-95CEDCAD95B6}"/>
                  </a:ext>
                </a:extLst>
              </p:cNvPr>
              <p:cNvSpPr>
                <a:spLocks noChangeArrowheads="1"/>
              </p:cNvSpPr>
              <p:nvPr/>
            </p:nvSpPr>
            <p:spPr bwMode="auto">
              <a:xfrm>
                <a:off x="4041775" y="3992563"/>
                <a:ext cx="5076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COOSA</a:t>
                </a:r>
              </a:p>
            </p:txBody>
          </p:sp>
          <p:sp>
            <p:nvSpPr>
              <p:cNvPr id="4210" name="Rectangle 106">
                <a:extLst>
                  <a:ext uri="{FF2B5EF4-FFF2-40B4-BE49-F238E27FC236}">
                    <a16:creationId xmlns:a16="http://schemas.microsoft.com/office/drawing/2014/main" id="{AA862B4B-23D8-4FD5-AB00-172131BD80AC}"/>
                  </a:ext>
                </a:extLst>
              </p:cNvPr>
              <p:cNvSpPr>
                <a:spLocks noChangeArrowheads="1"/>
              </p:cNvSpPr>
              <p:nvPr/>
            </p:nvSpPr>
            <p:spPr bwMode="auto">
              <a:xfrm>
                <a:off x="4635500" y="3992563"/>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TALLAPOOSA</a:t>
                </a:r>
              </a:p>
            </p:txBody>
          </p:sp>
          <p:sp>
            <p:nvSpPr>
              <p:cNvPr id="4211" name="Rectangle 107">
                <a:extLst>
                  <a:ext uri="{FF2B5EF4-FFF2-40B4-BE49-F238E27FC236}">
                    <a16:creationId xmlns:a16="http://schemas.microsoft.com/office/drawing/2014/main" id="{D24B607B-B2A0-4D57-8710-7ADC609164CA}"/>
                  </a:ext>
                </a:extLst>
              </p:cNvPr>
              <p:cNvSpPr>
                <a:spLocks noChangeArrowheads="1"/>
              </p:cNvSpPr>
              <p:nvPr/>
            </p:nvSpPr>
            <p:spPr bwMode="auto">
              <a:xfrm>
                <a:off x="5340351" y="413861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CHAMBERS</a:t>
                </a:r>
              </a:p>
            </p:txBody>
          </p:sp>
          <p:sp>
            <p:nvSpPr>
              <p:cNvPr id="4212" name="Rectangle 108">
                <a:extLst>
                  <a:ext uri="{FF2B5EF4-FFF2-40B4-BE49-F238E27FC236}">
                    <a16:creationId xmlns:a16="http://schemas.microsoft.com/office/drawing/2014/main" id="{F4465BAB-E565-4A01-B195-F9DC51B6023F}"/>
                  </a:ext>
                </a:extLst>
              </p:cNvPr>
              <p:cNvSpPr>
                <a:spLocks noChangeArrowheads="1"/>
              </p:cNvSpPr>
              <p:nvPr/>
            </p:nvSpPr>
            <p:spPr bwMode="auto">
              <a:xfrm>
                <a:off x="4156075" y="4522788"/>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ELMORE</a:t>
                </a:r>
              </a:p>
            </p:txBody>
          </p:sp>
          <p:sp>
            <p:nvSpPr>
              <p:cNvPr id="4213" name="Rectangle 109">
                <a:extLst>
                  <a:ext uri="{FF2B5EF4-FFF2-40B4-BE49-F238E27FC236}">
                    <a16:creationId xmlns:a16="http://schemas.microsoft.com/office/drawing/2014/main" id="{9D49F1FC-EE9F-4747-BE67-95975344FDEA}"/>
                  </a:ext>
                </a:extLst>
              </p:cNvPr>
              <p:cNvSpPr>
                <a:spLocks noChangeArrowheads="1"/>
              </p:cNvSpPr>
              <p:nvPr/>
            </p:nvSpPr>
            <p:spPr bwMode="auto">
              <a:xfrm>
                <a:off x="3317875" y="4738688"/>
                <a:ext cx="61662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AUTAUGA</a:t>
                </a:r>
              </a:p>
            </p:txBody>
          </p:sp>
          <p:sp>
            <p:nvSpPr>
              <p:cNvPr id="4214" name="Rectangle 110">
                <a:extLst>
                  <a:ext uri="{FF2B5EF4-FFF2-40B4-BE49-F238E27FC236}">
                    <a16:creationId xmlns:a16="http://schemas.microsoft.com/office/drawing/2014/main" id="{9059BCEB-8E4D-45C8-99AB-2889BFF2BCEE}"/>
                  </a:ext>
                </a:extLst>
              </p:cNvPr>
              <p:cNvSpPr>
                <a:spLocks noChangeArrowheads="1"/>
              </p:cNvSpPr>
              <p:nvPr/>
            </p:nvSpPr>
            <p:spPr bwMode="auto">
              <a:xfrm>
                <a:off x="2687639" y="5057775"/>
                <a:ext cx="52471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DALLAS</a:t>
                </a:r>
              </a:p>
            </p:txBody>
          </p:sp>
          <p:sp>
            <p:nvSpPr>
              <p:cNvPr id="4215" name="Rectangle 111">
                <a:extLst>
                  <a:ext uri="{FF2B5EF4-FFF2-40B4-BE49-F238E27FC236}">
                    <a16:creationId xmlns:a16="http://schemas.microsoft.com/office/drawing/2014/main" id="{5DDACE51-E4BA-4322-8E8E-2F8DD8FD62DB}"/>
                  </a:ext>
                </a:extLst>
              </p:cNvPr>
              <p:cNvSpPr>
                <a:spLocks noChangeArrowheads="1"/>
              </p:cNvSpPr>
              <p:nvPr/>
            </p:nvSpPr>
            <p:spPr bwMode="auto">
              <a:xfrm>
                <a:off x="1558925" y="5057775"/>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MARENGO</a:t>
                </a:r>
              </a:p>
            </p:txBody>
          </p:sp>
          <p:sp>
            <p:nvSpPr>
              <p:cNvPr id="4216" name="Rectangle 112">
                <a:extLst>
                  <a:ext uri="{FF2B5EF4-FFF2-40B4-BE49-F238E27FC236}">
                    <a16:creationId xmlns:a16="http://schemas.microsoft.com/office/drawing/2014/main" id="{9F870A71-86E7-4B9F-A701-A4000359D6DC}"/>
                  </a:ext>
                </a:extLst>
              </p:cNvPr>
              <p:cNvSpPr>
                <a:spLocks noChangeArrowheads="1"/>
              </p:cNvSpPr>
              <p:nvPr/>
            </p:nvSpPr>
            <p:spPr bwMode="auto">
              <a:xfrm>
                <a:off x="769939" y="5484813"/>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CHOCTAW</a:t>
                </a:r>
              </a:p>
            </p:txBody>
          </p:sp>
          <p:sp>
            <p:nvSpPr>
              <p:cNvPr id="4217" name="Rectangle 113">
                <a:extLst>
                  <a:ext uri="{FF2B5EF4-FFF2-40B4-BE49-F238E27FC236}">
                    <a16:creationId xmlns:a16="http://schemas.microsoft.com/office/drawing/2014/main" id="{9E9BAE9B-BCA6-43A8-9C71-8BC925379A48}"/>
                  </a:ext>
                </a:extLst>
              </p:cNvPr>
              <p:cNvSpPr>
                <a:spLocks noChangeArrowheads="1"/>
              </p:cNvSpPr>
              <p:nvPr/>
            </p:nvSpPr>
            <p:spPr bwMode="auto">
              <a:xfrm>
                <a:off x="2122488" y="5694363"/>
                <a:ext cx="53754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WILCOX</a:t>
                </a:r>
              </a:p>
            </p:txBody>
          </p:sp>
          <p:sp>
            <p:nvSpPr>
              <p:cNvPr id="4218" name="Rectangle 114">
                <a:extLst>
                  <a:ext uri="{FF2B5EF4-FFF2-40B4-BE49-F238E27FC236}">
                    <a16:creationId xmlns:a16="http://schemas.microsoft.com/office/drawing/2014/main" id="{02813ED5-A375-4408-A3EE-800918568581}"/>
                  </a:ext>
                </a:extLst>
              </p:cNvPr>
              <p:cNvSpPr>
                <a:spLocks noChangeArrowheads="1"/>
              </p:cNvSpPr>
              <p:nvPr/>
            </p:nvSpPr>
            <p:spPr bwMode="auto">
              <a:xfrm>
                <a:off x="3294063" y="5484813"/>
                <a:ext cx="63585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LOWNDES</a:t>
                </a:r>
              </a:p>
            </p:txBody>
          </p:sp>
          <p:sp>
            <p:nvSpPr>
              <p:cNvPr id="4219" name="Rectangle 115">
                <a:extLst>
                  <a:ext uri="{FF2B5EF4-FFF2-40B4-BE49-F238E27FC236}">
                    <a16:creationId xmlns:a16="http://schemas.microsoft.com/office/drawing/2014/main" id="{DC2C957E-9D94-4478-A0D5-4BBB43C42BAD}"/>
                  </a:ext>
                </a:extLst>
              </p:cNvPr>
              <p:cNvSpPr>
                <a:spLocks noChangeArrowheads="1"/>
              </p:cNvSpPr>
              <p:nvPr/>
            </p:nvSpPr>
            <p:spPr bwMode="auto">
              <a:xfrm>
                <a:off x="3929063" y="5162551"/>
                <a:ext cx="84745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MONTGOMERY</a:t>
                </a:r>
              </a:p>
            </p:txBody>
          </p:sp>
          <p:sp>
            <p:nvSpPr>
              <p:cNvPr id="4220" name="Rectangle 116">
                <a:extLst>
                  <a:ext uri="{FF2B5EF4-FFF2-40B4-BE49-F238E27FC236}">
                    <a16:creationId xmlns:a16="http://schemas.microsoft.com/office/drawing/2014/main" id="{6CD7E00C-979A-42FB-BA3A-7713392DD4F7}"/>
                  </a:ext>
                </a:extLst>
              </p:cNvPr>
              <p:cNvSpPr>
                <a:spLocks noChangeArrowheads="1"/>
              </p:cNvSpPr>
              <p:nvPr/>
            </p:nvSpPr>
            <p:spPr bwMode="auto">
              <a:xfrm>
                <a:off x="1433513" y="6227763"/>
                <a:ext cx="5396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CLARKE</a:t>
                </a:r>
              </a:p>
            </p:txBody>
          </p:sp>
          <p:sp>
            <p:nvSpPr>
              <p:cNvPr id="4221" name="Rectangle 117">
                <a:extLst>
                  <a:ext uri="{FF2B5EF4-FFF2-40B4-BE49-F238E27FC236}">
                    <a16:creationId xmlns:a16="http://schemas.microsoft.com/office/drawing/2014/main" id="{0E89879A-83D1-464B-B104-90FEB0A170D8}"/>
                  </a:ext>
                </a:extLst>
              </p:cNvPr>
              <p:cNvSpPr>
                <a:spLocks noChangeArrowheads="1"/>
              </p:cNvSpPr>
              <p:nvPr/>
            </p:nvSpPr>
            <p:spPr bwMode="auto">
              <a:xfrm>
                <a:off x="657225" y="6715125"/>
                <a:ext cx="80257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WASHINGTON</a:t>
                </a:r>
              </a:p>
            </p:txBody>
          </p:sp>
          <p:sp>
            <p:nvSpPr>
              <p:cNvPr id="4222" name="Rectangle 118">
                <a:extLst>
                  <a:ext uri="{FF2B5EF4-FFF2-40B4-BE49-F238E27FC236}">
                    <a16:creationId xmlns:a16="http://schemas.microsoft.com/office/drawing/2014/main" id="{EC821F52-975B-48D3-B35F-FF0EC0F7337A}"/>
                  </a:ext>
                </a:extLst>
              </p:cNvPr>
              <p:cNvSpPr>
                <a:spLocks noChangeArrowheads="1"/>
              </p:cNvSpPr>
              <p:nvPr/>
            </p:nvSpPr>
            <p:spPr bwMode="auto">
              <a:xfrm>
                <a:off x="3592513" y="7186613"/>
                <a:ext cx="72776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COVINGTON</a:t>
                </a:r>
              </a:p>
            </p:txBody>
          </p:sp>
          <p:sp>
            <p:nvSpPr>
              <p:cNvPr id="4223" name="Rectangle 119">
                <a:extLst>
                  <a:ext uri="{FF2B5EF4-FFF2-40B4-BE49-F238E27FC236}">
                    <a16:creationId xmlns:a16="http://schemas.microsoft.com/office/drawing/2014/main" id="{F85E354A-1EBB-4E7F-B891-B6C49C1BD937}"/>
                  </a:ext>
                </a:extLst>
              </p:cNvPr>
              <p:cNvSpPr>
                <a:spLocks noChangeArrowheads="1"/>
              </p:cNvSpPr>
              <p:nvPr/>
            </p:nvSpPr>
            <p:spPr bwMode="auto">
              <a:xfrm>
                <a:off x="4492625" y="6865939"/>
                <a:ext cx="54822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COFFEE</a:t>
                </a:r>
              </a:p>
            </p:txBody>
          </p:sp>
          <p:sp>
            <p:nvSpPr>
              <p:cNvPr id="4224" name="Rectangle 120">
                <a:extLst>
                  <a:ext uri="{FF2B5EF4-FFF2-40B4-BE49-F238E27FC236}">
                    <a16:creationId xmlns:a16="http://schemas.microsoft.com/office/drawing/2014/main" id="{A8EBD7B9-5E6F-4828-BD2E-62E3E2F8C7D8}"/>
                  </a:ext>
                </a:extLst>
              </p:cNvPr>
              <p:cNvSpPr>
                <a:spLocks noChangeArrowheads="1"/>
              </p:cNvSpPr>
              <p:nvPr/>
            </p:nvSpPr>
            <p:spPr bwMode="auto">
              <a:xfrm>
                <a:off x="5168900" y="6761163"/>
                <a:ext cx="41571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DALE</a:t>
                </a:r>
              </a:p>
            </p:txBody>
          </p:sp>
          <p:sp>
            <p:nvSpPr>
              <p:cNvPr id="4225" name="Rectangle 121">
                <a:extLst>
                  <a:ext uri="{FF2B5EF4-FFF2-40B4-BE49-F238E27FC236}">
                    <a16:creationId xmlns:a16="http://schemas.microsoft.com/office/drawing/2014/main" id="{CC26EABA-CBE8-4C78-92E2-56D077296F1E}"/>
                  </a:ext>
                </a:extLst>
              </p:cNvPr>
              <p:cNvSpPr>
                <a:spLocks noChangeArrowheads="1"/>
              </p:cNvSpPr>
              <p:nvPr/>
            </p:nvSpPr>
            <p:spPr bwMode="auto">
              <a:xfrm>
                <a:off x="2462213" y="7278688"/>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ESCAMBIA</a:t>
                </a:r>
              </a:p>
            </p:txBody>
          </p:sp>
          <p:sp>
            <p:nvSpPr>
              <p:cNvPr id="4226" name="Rectangle 122">
                <a:extLst>
                  <a:ext uri="{FF2B5EF4-FFF2-40B4-BE49-F238E27FC236}">
                    <a16:creationId xmlns:a16="http://schemas.microsoft.com/office/drawing/2014/main" id="{0F5E7C3B-18E7-4D8F-8750-0F40E4CFB15D}"/>
                  </a:ext>
                </a:extLst>
              </p:cNvPr>
              <p:cNvSpPr>
                <a:spLocks noChangeArrowheads="1"/>
              </p:cNvSpPr>
              <p:nvPr/>
            </p:nvSpPr>
            <p:spPr bwMode="auto">
              <a:xfrm>
                <a:off x="4746625" y="7399339"/>
                <a:ext cx="55677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GENEVA</a:t>
                </a:r>
              </a:p>
            </p:txBody>
          </p:sp>
          <p:sp>
            <p:nvSpPr>
              <p:cNvPr id="4227" name="Rectangle 123">
                <a:extLst>
                  <a:ext uri="{FF2B5EF4-FFF2-40B4-BE49-F238E27FC236}">
                    <a16:creationId xmlns:a16="http://schemas.microsoft.com/office/drawing/2014/main" id="{A7FB780F-1EB6-46E3-B269-DA0A3234B455}"/>
                  </a:ext>
                </a:extLst>
              </p:cNvPr>
              <p:cNvSpPr>
                <a:spLocks noChangeArrowheads="1"/>
              </p:cNvSpPr>
              <p:nvPr/>
            </p:nvSpPr>
            <p:spPr bwMode="auto">
              <a:xfrm>
                <a:off x="769939" y="7824788"/>
                <a:ext cx="5225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MOBILE</a:t>
                </a:r>
              </a:p>
            </p:txBody>
          </p:sp>
          <p:sp>
            <p:nvSpPr>
              <p:cNvPr id="4228" name="Rectangle 124">
                <a:extLst>
                  <a:ext uri="{FF2B5EF4-FFF2-40B4-BE49-F238E27FC236}">
                    <a16:creationId xmlns:a16="http://schemas.microsoft.com/office/drawing/2014/main" id="{9849A883-03E5-4AD6-BE67-94A13E7164AB}"/>
                  </a:ext>
                </a:extLst>
              </p:cNvPr>
              <p:cNvSpPr>
                <a:spLocks noChangeArrowheads="1"/>
              </p:cNvSpPr>
              <p:nvPr/>
            </p:nvSpPr>
            <p:spPr bwMode="auto">
              <a:xfrm>
                <a:off x="1673225" y="8248651"/>
                <a:ext cx="59097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BALDWIN</a:t>
                </a:r>
              </a:p>
            </p:txBody>
          </p:sp>
          <p:sp>
            <p:nvSpPr>
              <p:cNvPr id="4229" name="Rectangle 125">
                <a:extLst>
                  <a:ext uri="{FF2B5EF4-FFF2-40B4-BE49-F238E27FC236}">
                    <a16:creationId xmlns:a16="http://schemas.microsoft.com/office/drawing/2014/main" id="{788E4C57-82A0-407A-B1A4-F9FEC546EA61}"/>
                  </a:ext>
                </a:extLst>
              </p:cNvPr>
              <p:cNvSpPr>
                <a:spLocks noChangeArrowheads="1"/>
              </p:cNvSpPr>
              <p:nvPr/>
            </p:nvSpPr>
            <p:spPr bwMode="auto">
              <a:xfrm>
                <a:off x="4719639" y="5454651"/>
                <a:ext cx="59952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BULLOCK</a:t>
                </a:r>
              </a:p>
            </p:txBody>
          </p:sp>
          <p:sp>
            <p:nvSpPr>
              <p:cNvPr id="4230" name="Rectangle 126">
                <a:extLst>
                  <a:ext uri="{FF2B5EF4-FFF2-40B4-BE49-F238E27FC236}">
                    <a16:creationId xmlns:a16="http://schemas.microsoft.com/office/drawing/2014/main" id="{8FD58BA9-0564-4947-9537-27C8E9D12411}"/>
                  </a:ext>
                </a:extLst>
              </p:cNvPr>
              <p:cNvSpPr>
                <a:spLocks noChangeArrowheads="1"/>
              </p:cNvSpPr>
              <p:nvPr/>
            </p:nvSpPr>
            <p:spPr bwMode="auto">
              <a:xfrm>
                <a:off x="1447800" y="9921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COLBERT</a:t>
                </a:r>
              </a:p>
            </p:txBody>
          </p:sp>
          <p:sp>
            <p:nvSpPr>
              <p:cNvPr id="4231" name="Rectangle 127">
                <a:extLst>
                  <a:ext uri="{FF2B5EF4-FFF2-40B4-BE49-F238E27FC236}">
                    <a16:creationId xmlns:a16="http://schemas.microsoft.com/office/drawing/2014/main" id="{AFF02926-6DD2-4393-A735-DE0718658D6C}"/>
                  </a:ext>
                </a:extLst>
              </p:cNvPr>
              <p:cNvSpPr>
                <a:spLocks noChangeArrowheads="1"/>
              </p:cNvSpPr>
              <p:nvPr/>
            </p:nvSpPr>
            <p:spPr bwMode="auto">
              <a:xfrm>
                <a:off x="2130425" y="1866900"/>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WINSTON</a:t>
                </a:r>
              </a:p>
            </p:txBody>
          </p:sp>
          <p:sp>
            <p:nvSpPr>
              <p:cNvPr id="4232" name="Rectangle 128">
                <a:extLst>
                  <a:ext uri="{FF2B5EF4-FFF2-40B4-BE49-F238E27FC236}">
                    <a16:creationId xmlns:a16="http://schemas.microsoft.com/office/drawing/2014/main" id="{02E957E0-CC48-4190-A5A4-07BA4D3AE31B}"/>
                  </a:ext>
                </a:extLst>
              </p:cNvPr>
              <p:cNvSpPr>
                <a:spLocks noChangeArrowheads="1"/>
              </p:cNvSpPr>
              <p:nvPr/>
            </p:nvSpPr>
            <p:spPr bwMode="auto">
              <a:xfrm>
                <a:off x="3595688" y="2185988"/>
                <a:ext cx="54609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BLOUNT</a:t>
                </a:r>
              </a:p>
            </p:txBody>
          </p:sp>
          <p:sp>
            <p:nvSpPr>
              <p:cNvPr id="4233" name="Rectangle 129">
                <a:extLst>
                  <a:ext uri="{FF2B5EF4-FFF2-40B4-BE49-F238E27FC236}">
                    <a16:creationId xmlns:a16="http://schemas.microsoft.com/office/drawing/2014/main" id="{B27A0836-2795-43D9-B647-5A3291B2524F}"/>
                  </a:ext>
                </a:extLst>
              </p:cNvPr>
              <p:cNvSpPr>
                <a:spLocks noChangeArrowheads="1"/>
              </p:cNvSpPr>
              <p:nvPr/>
            </p:nvSpPr>
            <p:spPr bwMode="auto">
              <a:xfrm>
                <a:off x="4608513" y="1441451"/>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DEKALB</a:t>
                </a:r>
              </a:p>
            </p:txBody>
          </p:sp>
          <p:sp>
            <p:nvSpPr>
              <p:cNvPr id="4234" name="Rectangle 130">
                <a:extLst>
                  <a:ext uri="{FF2B5EF4-FFF2-40B4-BE49-F238E27FC236}">
                    <a16:creationId xmlns:a16="http://schemas.microsoft.com/office/drawing/2014/main" id="{1583711B-3B68-4F26-86DD-E78065E7903D}"/>
                  </a:ext>
                </a:extLst>
              </p:cNvPr>
              <p:cNvSpPr>
                <a:spLocks noChangeArrowheads="1"/>
              </p:cNvSpPr>
              <p:nvPr/>
            </p:nvSpPr>
            <p:spPr bwMode="auto">
              <a:xfrm>
                <a:off x="4946651" y="1809751"/>
                <a:ext cx="6850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CHEROKEE</a:t>
                </a:r>
              </a:p>
            </p:txBody>
          </p:sp>
          <p:sp>
            <p:nvSpPr>
              <p:cNvPr id="4235" name="Rectangle 131">
                <a:extLst>
                  <a:ext uri="{FF2B5EF4-FFF2-40B4-BE49-F238E27FC236}">
                    <a16:creationId xmlns:a16="http://schemas.microsoft.com/office/drawing/2014/main" id="{7D69E2AD-FA3D-4154-8F8E-2953BAED6586}"/>
                  </a:ext>
                </a:extLst>
              </p:cNvPr>
              <p:cNvSpPr>
                <a:spLocks noChangeArrowheads="1"/>
              </p:cNvSpPr>
              <p:nvPr/>
            </p:nvSpPr>
            <p:spPr bwMode="auto">
              <a:xfrm>
                <a:off x="1901825" y="3463925"/>
                <a:ext cx="7961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TUSCALOOSA</a:t>
                </a:r>
              </a:p>
            </p:txBody>
          </p:sp>
          <p:sp>
            <p:nvSpPr>
              <p:cNvPr id="4236" name="Rectangle 132">
                <a:extLst>
                  <a:ext uri="{FF2B5EF4-FFF2-40B4-BE49-F238E27FC236}">
                    <a16:creationId xmlns:a16="http://schemas.microsoft.com/office/drawing/2014/main" id="{F98E1382-B1FC-46AD-9369-E2E549808E2F}"/>
                  </a:ext>
                </a:extLst>
              </p:cNvPr>
              <p:cNvSpPr>
                <a:spLocks noChangeArrowheads="1"/>
              </p:cNvSpPr>
              <p:nvPr/>
            </p:nvSpPr>
            <p:spPr bwMode="auto">
              <a:xfrm>
                <a:off x="1112839" y="3357563"/>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PICKENS</a:t>
                </a:r>
              </a:p>
            </p:txBody>
          </p:sp>
          <p:sp>
            <p:nvSpPr>
              <p:cNvPr id="4237" name="Rectangle 133">
                <a:extLst>
                  <a:ext uri="{FF2B5EF4-FFF2-40B4-BE49-F238E27FC236}">
                    <a16:creationId xmlns:a16="http://schemas.microsoft.com/office/drawing/2014/main" id="{8EE86939-0EC0-4B78-B20B-4C629EA0ACD3}"/>
                  </a:ext>
                </a:extLst>
              </p:cNvPr>
              <p:cNvSpPr>
                <a:spLocks noChangeArrowheads="1"/>
              </p:cNvSpPr>
              <p:nvPr/>
            </p:nvSpPr>
            <p:spPr bwMode="auto">
              <a:xfrm>
                <a:off x="1789113" y="4316413"/>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HALE</a:t>
                </a:r>
              </a:p>
            </p:txBody>
          </p:sp>
          <p:sp>
            <p:nvSpPr>
              <p:cNvPr id="4238" name="Rectangle 134">
                <a:extLst>
                  <a:ext uri="{FF2B5EF4-FFF2-40B4-BE49-F238E27FC236}">
                    <a16:creationId xmlns:a16="http://schemas.microsoft.com/office/drawing/2014/main" id="{9F78DE35-7426-4276-B1B0-B3B0B3C94E0F}"/>
                  </a:ext>
                </a:extLst>
              </p:cNvPr>
              <p:cNvSpPr>
                <a:spLocks noChangeArrowheads="1"/>
              </p:cNvSpPr>
              <p:nvPr/>
            </p:nvSpPr>
            <p:spPr bwMode="auto">
              <a:xfrm>
                <a:off x="5397500" y="4635500"/>
                <a:ext cx="35159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LEE</a:t>
                </a:r>
              </a:p>
            </p:txBody>
          </p:sp>
          <p:sp>
            <p:nvSpPr>
              <p:cNvPr id="4239" name="Rectangle 135">
                <a:extLst>
                  <a:ext uri="{FF2B5EF4-FFF2-40B4-BE49-F238E27FC236}">
                    <a16:creationId xmlns:a16="http://schemas.microsoft.com/office/drawing/2014/main" id="{C26D52DB-571D-4B73-ABD1-9CEE6AA83954}"/>
                  </a:ext>
                </a:extLst>
              </p:cNvPr>
              <p:cNvSpPr>
                <a:spLocks noChangeArrowheads="1"/>
              </p:cNvSpPr>
              <p:nvPr/>
            </p:nvSpPr>
            <p:spPr bwMode="auto">
              <a:xfrm>
                <a:off x="5738813" y="5273675"/>
                <a:ext cx="58883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RUSSELL</a:t>
                </a:r>
              </a:p>
            </p:txBody>
          </p:sp>
          <p:sp>
            <p:nvSpPr>
              <p:cNvPr id="4240" name="Rectangle 136">
                <a:extLst>
                  <a:ext uri="{FF2B5EF4-FFF2-40B4-BE49-F238E27FC236}">
                    <a16:creationId xmlns:a16="http://schemas.microsoft.com/office/drawing/2014/main" id="{719824FA-2D55-4823-BBC9-D53F38DA6B61}"/>
                  </a:ext>
                </a:extLst>
              </p:cNvPr>
              <p:cNvSpPr>
                <a:spLocks noChangeArrowheads="1"/>
              </p:cNvSpPr>
              <p:nvPr/>
            </p:nvSpPr>
            <p:spPr bwMode="auto">
              <a:xfrm>
                <a:off x="5397500" y="6019800"/>
                <a:ext cx="62517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BARBOUR</a:t>
                </a:r>
              </a:p>
            </p:txBody>
          </p:sp>
          <p:sp>
            <p:nvSpPr>
              <p:cNvPr id="4241" name="Rectangle 137">
                <a:extLst>
                  <a:ext uri="{FF2B5EF4-FFF2-40B4-BE49-F238E27FC236}">
                    <a16:creationId xmlns:a16="http://schemas.microsoft.com/office/drawing/2014/main" id="{E2E590A5-B0DD-42DB-9506-2DE5329DDE4B}"/>
                  </a:ext>
                </a:extLst>
              </p:cNvPr>
              <p:cNvSpPr>
                <a:spLocks noChangeArrowheads="1"/>
              </p:cNvSpPr>
              <p:nvPr/>
            </p:nvSpPr>
            <p:spPr bwMode="auto">
              <a:xfrm>
                <a:off x="4494213" y="6124575"/>
                <a:ext cx="38792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PIKE</a:t>
                </a:r>
              </a:p>
            </p:txBody>
          </p:sp>
          <p:sp>
            <p:nvSpPr>
              <p:cNvPr id="4242" name="Rectangle 138">
                <a:extLst>
                  <a:ext uri="{FF2B5EF4-FFF2-40B4-BE49-F238E27FC236}">
                    <a16:creationId xmlns:a16="http://schemas.microsoft.com/office/drawing/2014/main" id="{7929F97B-6B97-464F-9C4D-DF0E501E9892}"/>
                  </a:ext>
                </a:extLst>
              </p:cNvPr>
              <p:cNvSpPr>
                <a:spLocks noChangeArrowheads="1"/>
              </p:cNvSpPr>
              <p:nvPr/>
            </p:nvSpPr>
            <p:spPr bwMode="auto">
              <a:xfrm>
                <a:off x="5738813" y="6657975"/>
                <a:ext cx="49479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latin typeface="Arial" panose="020B0604020202020204" pitchFamily="34" charset="0"/>
                  </a:rPr>
                  <a:t>HENRY</a:t>
                </a:r>
              </a:p>
            </p:txBody>
          </p:sp>
          <p:sp>
            <p:nvSpPr>
              <p:cNvPr id="4243" name="Rectangle 139">
                <a:extLst>
                  <a:ext uri="{FF2B5EF4-FFF2-40B4-BE49-F238E27FC236}">
                    <a16:creationId xmlns:a16="http://schemas.microsoft.com/office/drawing/2014/main" id="{AC6ECDDA-66B7-48AD-94D5-8D36D5033687}"/>
                  </a:ext>
                </a:extLst>
              </p:cNvPr>
              <p:cNvSpPr>
                <a:spLocks noChangeArrowheads="1"/>
              </p:cNvSpPr>
              <p:nvPr/>
            </p:nvSpPr>
            <p:spPr bwMode="auto">
              <a:xfrm>
                <a:off x="5621339" y="7402513"/>
                <a:ext cx="63158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HOUSTON</a:t>
                </a:r>
              </a:p>
            </p:txBody>
          </p:sp>
          <p:sp>
            <p:nvSpPr>
              <p:cNvPr id="4244" name="Rectangle 140">
                <a:extLst>
                  <a:ext uri="{FF2B5EF4-FFF2-40B4-BE49-F238E27FC236}">
                    <a16:creationId xmlns:a16="http://schemas.microsoft.com/office/drawing/2014/main" id="{1AD5FCDF-552B-47D3-AE31-14D4DE1985F1}"/>
                  </a:ext>
                </a:extLst>
              </p:cNvPr>
              <p:cNvSpPr>
                <a:spLocks noChangeArrowheads="1"/>
              </p:cNvSpPr>
              <p:nvPr/>
            </p:nvSpPr>
            <p:spPr bwMode="auto">
              <a:xfrm>
                <a:off x="2130425" y="6551613"/>
                <a:ext cx="58670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MONROE</a:t>
                </a:r>
              </a:p>
            </p:txBody>
          </p:sp>
          <p:sp>
            <p:nvSpPr>
              <p:cNvPr id="4245" name="Rectangle 141">
                <a:extLst>
                  <a:ext uri="{FF2B5EF4-FFF2-40B4-BE49-F238E27FC236}">
                    <a16:creationId xmlns:a16="http://schemas.microsoft.com/office/drawing/2014/main" id="{F96B0891-71B5-4447-9F64-CC43EA0C0793}"/>
                  </a:ext>
                </a:extLst>
              </p:cNvPr>
              <p:cNvSpPr>
                <a:spLocks noChangeArrowheads="1"/>
              </p:cNvSpPr>
              <p:nvPr/>
            </p:nvSpPr>
            <p:spPr bwMode="auto">
              <a:xfrm>
                <a:off x="2805113" y="6873875"/>
                <a:ext cx="63372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CONECUH</a:t>
                </a:r>
              </a:p>
            </p:txBody>
          </p:sp>
          <p:sp>
            <p:nvSpPr>
              <p:cNvPr id="4246" name="Rectangle 142">
                <a:extLst>
                  <a:ext uri="{FF2B5EF4-FFF2-40B4-BE49-F238E27FC236}">
                    <a16:creationId xmlns:a16="http://schemas.microsoft.com/office/drawing/2014/main" id="{832D9250-1A06-4EAD-B048-AEC51F40BA5A}"/>
                  </a:ext>
                </a:extLst>
              </p:cNvPr>
              <p:cNvSpPr>
                <a:spLocks noChangeArrowheads="1"/>
              </p:cNvSpPr>
              <p:nvPr/>
            </p:nvSpPr>
            <p:spPr bwMode="auto">
              <a:xfrm>
                <a:off x="3257551" y="6124575"/>
                <a:ext cx="53540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BUTLER</a:t>
                </a:r>
              </a:p>
            </p:txBody>
          </p:sp>
          <p:sp>
            <p:nvSpPr>
              <p:cNvPr id="4247" name="Rectangle 143">
                <a:extLst>
                  <a:ext uri="{FF2B5EF4-FFF2-40B4-BE49-F238E27FC236}">
                    <a16:creationId xmlns:a16="http://schemas.microsoft.com/office/drawing/2014/main" id="{7B3B6A9A-3D01-4066-870C-1775BA058979}"/>
                  </a:ext>
                </a:extLst>
              </p:cNvPr>
              <p:cNvSpPr>
                <a:spLocks noChangeArrowheads="1"/>
              </p:cNvSpPr>
              <p:nvPr/>
            </p:nvSpPr>
            <p:spPr bwMode="auto">
              <a:xfrm>
                <a:off x="3883025" y="6569075"/>
                <a:ext cx="90170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CRENSHAW</a:t>
                </a:r>
              </a:p>
            </p:txBody>
          </p:sp>
          <p:sp>
            <p:nvSpPr>
              <p:cNvPr id="4248" name="Rectangle 144">
                <a:extLst>
                  <a:ext uri="{FF2B5EF4-FFF2-40B4-BE49-F238E27FC236}">
                    <a16:creationId xmlns:a16="http://schemas.microsoft.com/office/drawing/2014/main" id="{C311DC1A-1856-468E-9618-83237BE54AD5}"/>
                  </a:ext>
                </a:extLst>
              </p:cNvPr>
              <p:cNvSpPr>
                <a:spLocks noChangeArrowheads="1"/>
              </p:cNvSpPr>
              <p:nvPr/>
            </p:nvSpPr>
            <p:spPr bwMode="auto">
              <a:xfrm>
                <a:off x="4946651" y="5062539"/>
                <a:ext cx="51616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MACON</a:t>
                </a:r>
              </a:p>
            </p:txBody>
          </p:sp>
          <p:sp>
            <p:nvSpPr>
              <p:cNvPr id="4249" name="Text Box 163">
                <a:extLst>
                  <a:ext uri="{FF2B5EF4-FFF2-40B4-BE49-F238E27FC236}">
                    <a16:creationId xmlns:a16="http://schemas.microsoft.com/office/drawing/2014/main" id="{850DE317-0D42-49CB-9401-B89D8D3E304A}"/>
                  </a:ext>
                </a:extLst>
              </p:cNvPr>
              <p:cNvSpPr txBox="1">
                <a:spLocks noChangeArrowheads="1"/>
              </p:cNvSpPr>
              <p:nvPr/>
            </p:nvSpPr>
            <p:spPr bwMode="auto">
              <a:xfrm>
                <a:off x="152400" y="8813800"/>
                <a:ext cx="7955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750" dirty="0"/>
                  <a:t>2023/2024</a:t>
                </a:r>
              </a:p>
            </p:txBody>
          </p:sp>
          <p:grpSp>
            <p:nvGrpSpPr>
              <p:cNvPr id="4250" name="Group 146">
                <a:extLst>
                  <a:ext uri="{FF2B5EF4-FFF2-40B4-BE49-F238E27FC236}">
                    <a16:creationId xmlns:a16="http://schemas.microsoft.com/office/drawing/2014/main" id="{7CB881B2-3459-426C-897B-286B7196192B}"/>
                  </a:ext>
                </a:extLst>
              </p:cNvPr>
              <p:cNvGrpSpPr>
                <a:grpSpLocks/>
              </p:cNvGrpSpPr>
              <p:nvPr/>
            </p:nvGrpSpPr>
            <p:grpSpPr bwMode="auto">
              <a:xfrm>
                <a:off x="2514603" y="7908929"/>
                <a:ext cx="3881442" cy="1174750"/>
                <a:chOff x="1584" y="4982"/>
                <a:chExt cx="2445" cy="740"/>
              </a:xfrm>
            </p:grpSpPr>
            <p:sp>
              <p:nvSpPr>
                <p:cNvPr id="4251" name="Text Box 147">
                  <a:extLst>
                    <a:ext uri="{FF2B5EF4-FFF2-40B4-BE49-F238E27FC236}">
                      <a16:creationId xmlns:a16="http://schemas.microsoft.com/office/drawing/2014/main" id="{FDE1F70B-EF9A-49A5-8C13-01DC8C39A1A1}"/>
                    </a:ext>
                  </a:extLst>
                </p:cNvPr>
                <p:cNvSpPr txBox="1">
                  <a:spLocks noChangeArrowheads="1"/>
                </p:cNvSpPr>
                <p:nvPr/>
              </p:nvSpPr>
              <p:spPr bwMode="auto">
                <a:xfrm>
                  <a:off x="1644" y="5001"/>
                  <a:ext cx="111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NAMC</a:t>
                  </a:r>
                </a:p>
                <a:p>
                  <a:pPr eaLnBrk="1" hangingPunct="1">
                    <a:spcBef>
                      <a:spcPct val="0"/>
                    </a:spcBef>
                    <a:buFontTx/>
                    <a:buNone/>
                  </a:pPr>
                  <a:r>
                    <a:rPr lang="en-US" altLang="en-US" sz="1200" dirty="0">
                      <a:latin typeface="Arial" panose="020B0604020202020204" pitchFamily="34" charset="0"/>
                    </a:rPr>
                    <a:t>Huntsville HHS</a:t>
                  </a:r>
                </a:p>
                <a:p>
                  <a:pPr eaLnBrk="1" hangingPunct="1">
                    <a:spcBef>
                      <a:spcPct val="0"/>
                    </a:spcBef>
                    <a:buFontTx/>
                    <a:buNone/>
                  </a:pPr>
                  <a:r>
                    <a:rPr lang="en-US" altLang="en-US" sz="1200" dirty="0">
                      <a:latin typeface="Arial" panose="020B0604020202020204" pitchFamily="34" charset="0"/>
                    </a:rPr>
                    <a:t>Scheduling</a:t>
                  </a:r>
                </a:p>
              </p:txBody>
            </p:sp>
            <p:sp>
              <p:nvSpPr>
                <p:cNvPr id="4252" name="Rectangle 148">
                  <a:extLst>
                    <a:ext uri="{FF2B5EF4-FFF2-40B4-BE49-F238E27FC236}">
                      <a16:creationId xmlns:a16="http://schemas.microsoft.com/office/drawing/2014/main" id="{6745D395-69FC-4184-8B41-F8E9408690C2}"/>
                    </a:ext>
                  </a:extLst>
                </p:cNvPr>
                <p:cNvSpPr>
                  <a:spLocks noChangeArrowheads="1"/>
                </p:cNvSpPr>
                <p:nvPr/>
              </p:nvSpPr>
              <p:spPr bwMode="auto">
                <a:xfrm>
                  <a:off x="2736" y="5520"/>
                  <a:ext cx="96" cy="96"/>
                </a:xfrm>
                <a:prstGeom prst="rect">
                  <a:avLst/>
                </a:prstGeom>
                <a:solidFill>
                  <a:srgbClr val="FF9966">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3" name="Rectangle 149">
                  <a:extLst>
                    <a:ext uri="{FF2B5EF4-FFF2-40B4-BE49-F238E27FC236}">
                      <a16:creationId xmlns:a16="http://schemas.microsoft.com/office/drawing/2014/main" id="{185EFE13-4642-4593-88FF-DAB9ACFC0F72}"/>
                    </a:ext>
                  </a:extLst>
                </p:cNvPr>
                <p:cNvSpPr>
                  <a:spLocks noChangeArrowheads="1"/>
                </p:cNvSpPr>
                <p:nvPr/>
              </p:nvSpPr>
              <p:spPr bwMode="auto">
                <a:xfrm>
                  <a:off x="2736" y="5208"/>
                  <a:ext cx="96" cy="96"/>
                </a:xfrm>
                <a:prstGeom prst="rect">
                  <a:avLst/>
                </a:prstGeom>
                <a:solidFill>
                  <a:srgbClr val="996633">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4" name="Rectangle 150">
                  <a:extLst>
                    <a:ext uri="{FF2B5EF4-FFF2-40B4-BE49-F238E27FC236}">
                      <a16:creationId xmlns:a16="http://schemas.microsoft.com/office/drawing/2014/main" id="{0701238F-1EE7-40F1-849D-46E128F0B94A}"/>
                    </a:ext>
                  </a:extLst>
                </p:cNvPr>
                <p:cNvSpPr>
                  <a:spLocks noChangeArrowheads="1"/>
                </p:cNvSpPr>
                <p:nvPr/>
              </p:nvSpPr>
              <p:spPr bwMode="auto">
                <a:xfrm>
                  <a:off x="1584" y="5373"/>
                  <a:ext cx="96" cy="96"/>
                </a:xfrm>
                <a:prstGeom prst="rect">
                  <a:avLst/>
                </a:prstGeom>
                <a:solidFill>
                  <a:srgbClr val="FF99CC">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5" name="Rectangle 151">
                  <a:extLst>
                    <a:ext uri="{FF2B5EF4-FFF2-40B4-BE49-F238E27FC236}">
                      <a16:creationId xmlns:a16="http://schemas.microsoft.com/office/drawing/2014/main" id="{90D023B4-2345-462D-BE47-CA06ACE83489}"/>
                    </a:ext>
                  </a:extLst>
                </p:cNvPr>
                <p:cNvSpPr>
                  <a:spLocks noChangeArrowheads="1"/>
                </p:cNvSpPr>
                <p:nvPr/>
              </p:nvSpPr>
              <p:spPr bwMode="auto">
                <a:xfrm>
                  <a:off x="2736" y="5054"/>
                  <a:ext cx="96" cy="96"/>
                </a:xfrm>
                <a:prstGeom prst="rect">
                  <a:avLst/>
                </a:prstGeom>
                <a:solidFill>
                  <a:srgbClr val="66FF66">
                    <a:alpha val="54117"/>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6" name="Rectangle 152">
                  <a:extLst>
                    <a:ext uri="{FF2B5EF4-FFF2-40B4-BE49-F238E27FC236}">
                      <a16:creationId xmlns:a16="http://schemas.microsoft.com/office/drawing/2014/main" id="{21D3552B-4900-47CA-897E-46D862D32A07}"/>
                    </a:ext>
                  </a:extLst>
                </p:cNvPr>
                <p:cNvSpPr>
                  <a:spLocks noChangeArrowheads="1"/>
                </p:cNvSpPr>
                <p:nvPr/>
              </p:nvSpPr>
              <p:spPr bwMode="auto">
                <a:xfrm>
                  <a:off x="2736" y="5366"/>
                  <a:ext cx="96" cy="96"/>
                </a:xfrm>
                <a:prstGeom prst="rect">
                  <a:avLst/>
                </a:prstGeom>
                <a:solidFill>
                  <a:srgbClr val="CC99FF">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7" name="Rectangle 153">
                  <a:extLst>
                    <a:ext uri="{FF2B5EF4-FFF2-40B4-BE49-F238E27FC236}">
                      <a16:creationId xmlns:a16="http://schemas.microsoft.com/office/drawing/2014/main" id="{D4776419-5284-485B-9F19-26B2289E9AC7}"/>
                    </a:ext>
                  </a:extLst>
                </p:cNvPr>
                <p:cNvSpPr>
                  <a:spLocks noChangeArrowheads="1"/>
                </p:cNvSpPr>
                <p:nvPr/>
              </p:nvSpPr>
              <p:spPr bwMode="auto">
                <a:xfrm>
                  <a:off x="1584" y="5076"/>
                  <a:ext cx="96" cy="96"/>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8" name="Text Box 155">
                  <a:extLst>
                    <a:ext uri="{FF2B5EF4-FFF2-40B4-BE49-F238E27FC236}">
                      <a16:creationId xmlns:a16="http://schemas.microsoft.com/office/drawing/2014/main" id="{EA84FF22-86BA-43AC-977F-95978EB82839}"/>
                    </a:ext>
                  </a:extLst>
                </p:cNvPr>
                <p:cNvSpPr txBox="1">
                  <a:spLocks noChangeArrowheads="1"/>
                </p:cNvSpPr>
                <p:nvPr/>
              </p:nvSpPr>
              <p:spPr bwMode="auto">
                <a:xfrm>
                  <a:off x="2839" y="4982"/>
                  <a:ext cx="1190" cy="740"/>
                </a:xfrm>
                <a:prstGeom prst="rect">
                  <a:avLst/>
                </a:prstGeom>
                <a:noFill/>
                <a:ln>
                  <a:noFill/>
                </a:ln>
                <a:effectLst/>
                <a:extLst>
                  <a:ext uri="{909E8E84-426E-40DD-AFC4-6F175D3DCCD1}">
                    <a14:hiddenFill xmlns:a14="http://schemas.microsoft.com/office/drawing/2010/main">
                      <a:solidFill>
                        <a:srgbClr val="996633">
                          <a:alpha val="63136"/>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Scheduling</a:t>
                  </a:r>
                </a:p>
                <a:p>
                  <a:pPr eaLnBrk="1" hangingPunct="1">
                    <a:spcBef>
                      <a:spcPct val="0"/>
                    </a:spcBef>
                    <a:buFontTx/>
                    <a:buNone/>
                  </a:pPr>
                  <a:r>
                    <a:rPr lang="en-US" altLang="en-US" sz="1200" dirty="0">
                      <a:latin typeface="Arial" panose="020B0604020202020204" pitchFamily="34" charset="0"/>
                    </a:rPr>
                    <a:t>Cullman CoC</a:t>
                  </a:r>
                </a:p>
                <a:p>
                  <a:pPr eaLnBrk="1" hangingPunct="1">
                    <a:spcBef>
                      <a:spcPct val="0"/>
                    </a:spcBef>
                    <a:buFontTx/>
                    <a:buNone/>
                  </a:pPr>
                  <a:r>
                    <a:rPr lang="en-US" altLang="en-US" sz="1200" dirty="0">
                      <a:latin typeface="Arial" panose="020B0604020202020204" pitchFamily="34" charset="0"/>
                    </a:rPr>
                    <a:t>Clay County Hsp</a:t>
                  </a:r>
                </a:p>
                <a:p>
                  <a:pPr eaLnBrk="1" hangingPunct="1">
                    <a:spcBef>
                      <a:spcPct val="0"/>
                    </a:spcBef>
                    <a:buFontTx/>
                    <a:buNone/>
                  </a:pPr>
                  <a:r>
                    <a:rPr lang="en-US" altLang="en-US" sz="1200" dirty="0">
                      <a:latin typeface="Arial" panose="020B0604020202020204" pitchFamily="34" charset="0"/>
                    </a:rPr>
                    <a:t>Riverview RMC</a:t>
                  </a:r>
                </a:p>
              </p:txBody>
            </p:sp>
            <p:sp>
              <p:nvSpPr>
                <p:cNvPr id="4259" name="Rectangle 156">
                  <a:extLst>
                    <a:ext uri="{FF2B5EF4-FFF2-40B4-BE49-F238E27FC236}">
                      <a16:creationId xmlns:a16="http://schemas.microsoft.com/office/drawing/2014/main" id="{F350911E-273C-4438-AB06-A845C517B044}"/>
                    </a:ext>
                  </a:extLst>
                </p:cNvPr>
                <p:cNvSpPr>
                  <a:spLocks noChangeArrowheads="1"/>
                </p:cNvSpPr>
                <p:nvPr/>
              </p:nvSpPr>
              <p:spPr bwMode="auto">
                <a:xfrm>
                  <a:off x="1584" y="5222"/>
                  <a:ext cx="96" cy="96"/>
                </a:xfrm>
                <a:prstGeom prst="rect">
                  <a:avLst/>
                </a:prstGeom>
                <a:solidFill>
                  <a:srgbClr val="008080">
                    <a:alpha val="59999"/>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grpSp>
        </p:grpSp>
        <p:sp>
          <p:nvSpPr>
            <p:cNvPr id="4100" name="TextBox 2">
              <a:extLst>
                <a:ext uri="{FF2B5EF4-FFF2-40B4-BE49-F238E27FC236}">
                  <a16:creationId xmlns:a16="http://schemas.microsoft.com/office/drawing/2014/main" id="{BC30F19F-9044-4E21-8A33-984A7C7D57CC}"/>
                </a:ext>
              </a:extLst>
            </p:cNvPr>
            <p:cNvSpPr txBox="1">
              <a:spLocks noChangeArrowheads="1"/>
            </p:cNvSpPr>
            <p:nvPr/>
          </p:nvSpPr>
          <p:spPr bwMode="auto">
            <a:xfrm>
              <a:off x="4850605" y="901036"/>
              <a:ext cx="440305"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13</a:t>
              </a:r>
            </a:p>
          </p:txBody>
        </p:sp>
        <p:sp>
          <p:nvSpPr>
            <p:cNvPr id="4101" name="TextBox 158">
              <a:extLst>
                <a:ext uri="{FF2B5EF4-FFF2-40B4-BE49-F238E27FC236}">
                  <a16:creationId xmlns:a16="http://schemas.microsoft.com/office/drawing/2014/main" id="{1948B5B2-9396-4647-B23D-66A33DD28436}"/>
                </a:ext>
              </a:extLst>
            </p:cNvPr>
            <p:cNvSpPr txBox="1">
              <a:spLocks noChangeArrowheads="1"/>
            </p:cNvSpPr>
            <p:nvPr/>
          </p:nvSpPr>
          <p:spPr bwMode="auto">
            <a:xfrm>
              <a:off x="5923360" y="1341835"/>
              <a:ext cx="3536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8</a:t>
              </a:r>
            </a:p>
          </p:txBody>
        </p:sp>
        <p:sp>
          <p:nvSpPr>
            <p:cNvPr id="4102" name="TextBox 159">
              <a:extLst>
                <a:ext uri="{FF2B5EF4-FFF2-40B4-BE49-F238E27FC236}">
                  <a16:creationId xmlns:a16="http://schemas.microsoft.com/office/drawing/2014/main" id="{92DE1F6A-2495-4E88-AC64-E674F12832C3}"/>
                </a:ext>
              </a:extLst>
            </p:cNvPr>
            <p:cNvSpPr txBox="1">
              <a:spLocks noChangeArrowheads="1"/>
            </p:cNvSpPr>
            <p:nvPr/>
          </p:nvSpPr>
          <p:spPr bwMode="auto">
            <a:xfrm>
              <a:off x="6210299" y="457200"/>
              <a:ext cx="55415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12</a:t>
              </a:r>
            </a:p>
          </p:txBody>
        </p:sp>
        <p:sp>
          <p:nvSpPr>
            <p:cNvPr id="4103" name="TextBox 160">
              <a:extLst>
                <a:ext uri="{FF2B5EF4-FFF2-40B4-BE49-F238E27FC236}">
                  <a16:creationId xmlns:a16="http://schemas.microsoft.com/office/drawing/2014/main" id="{59F8ACFC-1057-47D5-8697-423838617674}"/>
                </a:ext>
              </a:extLst>
            </p:cNvPr>
            <p:cNvSpPr txBox="1">
              <a:spLocks noChangeArrowheads="1"/>
            </p:cNvSpPr>
            <p:nvPr/>
          </p:nvSpPr>
          <p:spPr bwMode="auto">
            <a:xfrm>
              <a:off x="5119688" y="2618185"/>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9</a:t>
              </a:r>
            </a:p>
          </p:txBody>
        </p:sp>
        <p:sp>
          <p:nvSpPr>
            <p:cNvPr id="4104" name="TextBox 161">
              <a:extLst>
                <a:ext uri="{FF2B5EF4-FFF2-40B4-BE49-F238E27FC236}">
                  <a16:creationId xmlns:a16="http://schemas.microsoft.com/office/drawing/2014/main" id="{F6BB36BE-5407-415E-AAE1-A409580A09BE}"/>
                </a:ext>
              </a:extLst>
            </p:cNvPr>
            <p:cNvSpPr txBox="1">
              <a:spLocks noChangeArrowheads="1"/>
            </p:cNvSpPr>
            <p:nvPr/>
          </p:nvSpPr>
          <p:spPr bwMode="auto">
            <a:xfrm>
              <a:off x="6165056" y="2544366"/>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7</a:t>
              </a:r>
            </a:p>
          </p:txBody>
        </p:sp>
        <p:sp>
          <p:nvSpPr>
            <p:cNvPr id="4105" name="TextBox 162">
              <a:extLst>
                <a:ext uri="{FF2B5EF4-FFF2-40B4-BE49-F238E27FC236}">
                  <a16:creationId xmlns:a16="http://schemas.microsoft.com/office/drawing/2014/main" id="{435FA829-F75E-4463-8D94-853E324C3645}"/>
                </a:ext>
              </a:extLst>
            </p:cNvPr>
            <p:cNvSpPr txBox="1">
              <a:spLocks noChangeArrowheads="1"/>
            </p:cNvSpPr>
            <p:nvPr/>
          </p:nvSpPr>
          <p:spPr bwMode="auto">
            <a:xfrm>
              <a:off x="7159229" y="2288381"/>
              <a:ext cx="489348"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10</a:t>
              </a:r>
            </a:p>
          </p:txBody>
        </p:sp>
        <p:sp>
          <p:nvSpPr>
            <p:cNvPr id="4106" name="TextBox 163">
              <a:extLst>
                <a:ext uri="{FF2B5EF4-FFF2-40B4-BE49-F238E27FC236}">
                  <a16:creationId xmlns:a16="http://schemas.microsoft.com/office/drawing/2014/main" id="{B6BB69CF-069B-4857-9BDC-FB864FDCBEA5}"/>
                </a:ext>
              </a:extLst>
            </p:cNvPr>
            <p:cNvSpPr txBox="1">
              <a:spLocks noChangeArrowheads="1"/>
            </p:cNvSpPr>
            <p:nvPr/>
          </p:nvSpPr>
          <p:spPr bwMode="auto">
            <a:xfrm>
              <a:off x="7223523" y="763191"/>
              <a:ext cx="47244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11</a:t>
              </a:r>
            </a:p>
          </p:txBody>
        </p:sp>
      </p:grpSp>
      <p:sp>
        <p:nvSpPr>
          <p:cNvPr id="3" name="TextBox 2">
            <a:extLst>
              <a:ext uri="{FF2B5EF4-FFF2-40B4-BE49-F238E27FC236}">
                <a16:creationId xmlns:a16="http://schemas.microsoft.com/office/drawing/2014/main" id="{ED77F334-3C11-406C-B85A-BB38D58BB928}"/>
              </a:ext>
            </a:extLst>
          </p:cNvPr>
          <p:cNvSpPr txBox="1"/>
          <p:nvPr/>
        </p:nvSpPr>
        <p:spPr>
          <a:xfrm>
            <a:off x="297791" y="2680584"/>
            <a:ext cx="3400599" cy="738664"/>
          </a:xfrm>
          <a:prstGeom prst="rect">
            <a:avLst/>
          </a:prstGeom>
          <a:noFill/>
        </p:spPr>
        <p:txBody>
          <a:bodyPr wrap="square" rtlCol="0">
            <a:spAutoFit/>
          </a:bodyPr>
          <a:lstStyle/>
          <a:p>
            <a:r>
              <a:rPr lang="en-US" sz="1400" dirty="0"/>
              <a:t>To Register:</a:t>
            </a:r>
          </a:p>
          <a:p>
            <a:r>
              <a:rPr lang="en-US" sz="1400" dirty="0"/>
              <a:t>https://www.alabamapublichealth.gov/bandc/news</a:t>
            </a:r>
          </a:p>
        </p:txBody>
      </p:sp>
      <p:pic>
        <p:nvPicPr>
          <p:cNvPr id="6" name="Picture 5">
            <a:extLst>
              <a:ext uri="{FF2B5EF4-FFF2-40B4-BE49-F238E27FC236}">
                <a16:creationId xmlns:a16="http://schemas.microsoft.com/office/drawing/2014/main" id="{07D4D43A-043E-4EE1-BB69-67A79714FE28}"/>
              </a:ext>
            </a:extLst>
          </p:cNvPr>
          <p:cNvPicPr>
            <a:picLocks noChangeAspect="1"/>
          </p:cNvPicPr>
          <p:nvPr/>
        </p:nvPicPr>
        <p:blipFill>
          <a:blip r:embed="rId3"/>
          <a:stretch>
            <a:fillRect/>
          </a:stretch>
        </p:blipFill>
        <p:spPr>
          <a:xfrm>
            <a:off x="1199071" y="1160987"/>
            <a:ext cx="1219200" cy="1247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A619A4-C28D-48E7-87EF-CFE61D0FA582}"/>
              </a:ext>
            </a:extLst>
          </p:cNvPr>
          <p:cNvPicPr>
            <a:picLocks noChangeAspect="1"/>
          </p:cNvPicPr>
          <p:nvPr/>
        </p:nvPicPr>
        <p:blipFill>
          <a:blip r:embed="rId2"/>
          <a:stretch>
            <a:fillRect/>
          </a:stretch>
        </p:blipFill>
        <p:spPr>
          <a:xfrm>
            <a:off x="418261" y="567491"/>
            <a:ext cx="4255523" cy="5293839"/>
          </a:xfrm>
          <a:prstGeom prst="rect">
            <a:avLst/>
          </a:prstGeom>
          <a:ln cmpd="sng">
            <a:solidFill>
              <a:schemeClr val="tx1"/>
            </a:solidFill>
          </a:ln>
        </p:spPr>
      </p:pic>
      <p:sp>
        <p:nvSpPr>
          <p:cNvPr id="4" name="Content Placeholder 3">
            <a:extLst>
              <a:ext uri="{FF2B5EF4-FFF2-40B4-BE49-F238E27FC236}">
                <a16:creationId xmlns:a16="http://schemas.microsoft.com/office/drawing/2014/main" id="{CA2EBB43-1C03-45CB-B189-676E687F8FF6}"/>
              </a:ext>
            </a:extLst>
          </p:cNvPr>
          <p:cNvSpPr>
            <a:spLocks noGrp="1"/>
          </p:cNvSpPr>
          <p:nvPr>
            <p:ph sz="half" idx="2"/>
          </p:nvPr>
        </p:nvSpPr>
        <p:spPr>
          <a:xfrm>
            <a:off x="4874310" y="1980557"/>
            <a:ext cx="6012226" cy="3880773"/>
          </a:xfrm>
        </p:spPr>
        <p:txBody>
          <a:bodyPr>
            <a:normAutofit/>
          </a:bodyPr>
          <a:lstStyle/>
          <a:p>
            <a:r>
              <a:rPr lang="en-US" sz="2000" dirty="0">
                <a:latin typeface="Calibri" panose="020F0502020204030204" pitchFamily="34" charset="0"/>
                <a:cs typeface="Calibri" panose="020F0502020204030204" pitchFamily="34" charset="0"/>
              </a:rPr>
              <a:t>Alabama Academy of Family Practitioners </a:t>
            </a:r>
          </a:p>
          <a:p>
            <a:r>
              <a:rPr lang="en-US" sz="2000" dirty="0">
                <a:latin typeface="Calibri" panose="020F0502020204030204" pitchFamily="34" charset="0"/>
                <a:cs typeface="Calibri" panose="020F0502020204030204" pitchFamily="34" charset="0"/>
              </a:rPr>
              <a:t>AL Chapter American Academy of Pediatricians</a:t>
            </a:r>
          </a:p>
          <a:p>
            <a:r>
              <a:rPr lang="en-US" sz="2000" dirty="0">
                <a:latin typeface="Calibri" panose="020F0502020204030204" pitchFamily="34" charset="0"/>
                <a:cs typeface="Calibri" panose="020F0502020204030204" pitchFamily="34" charset="0"/>
              </a:rPr>
              <a:t>American College of Obstetricians and      Gynecologists (ACOG) AL/Miss Joint Meeting</a:t>
            </a:r>
          </a:p>
          <a:p>
            <a:r>
              <a:rPr lang="en-US" sz="2000" dirty="0">
                <a:latin typeface="Calibri" panose="020F0502020204030204" pitchFamily="34" charset="0"/>
                <a:cs typeface="Calibri" panose="020F0502020204030204" pitchFamily="34" charset="0"/>
              </a:rPr>
              <a:t>American College of Obstetricians and   Gynecologists (ACOG) District VII</a:t>
            </a:r>
          </a:p>
          <a:p>
            <a:r>
              <a:rPr lang="en-US" sz="2000" dirty="0">
                <a:latin typeface="Calibri" panose="020F0502020204030204" pitchFamily="34" charset="0"/>
                <a:cs typeface="Calibri" panose="020F0502020204030204" pitchFamily="34" charset="0"/>
              </a:rPr>
              <a:t>MASA/AAFP Magazine Ads</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015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7360"/>
            <a:ext cx="8596668" cy="1013508"/>
          </a:xfrm>
        </p:spPr>
        <p:txBody>
          <a:bodyPr/>
          <a:lstStyle/>
          <a:p>
            <a:pPr algn="ctr"/>
            <a:r>
              <a:rPr lang="en-US" b="1" dirty="0">
                <a:latin typeface="Calibri" panose="020F0502020204030204" pitchFamily="34" charset="0"/>
                <a:cs typeface="Calibri" panose="020F0502020204030204" pitchFamily="34" charset="0"/>
              </a:rPr>
              <a:t>ADPH Mobile Colposcopy</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875741" y="1739660"/>
            <a:ext cx="6556587" cy="3111452"/>
          </a:xfrm>
        </p:spPr>
        <p:txBody>
          <a:bodyPr>
            <a:normAutofit/>
          </a:bodyPr>
          <a:lstStyle/>
          <a:p>
            <a:r>
              <a:rPr lang="en-US" sz="2000" dirty="0">
                <a:latin typeface="Calibri" panose="020F0502020204030204" pitchFamily="34" charset="0"/>
                <a:cs typeface="Calibri" panose="020F0502020204030204" pitchFamily="34" charset="0"/>
              </a:rPr>
              <a:t>NP Certified for Colposcopy</a:t>
            </a:r>
          </a:p>
          <a:p>
            <a:r>
              <a:rPr lang="en-US" sz="2000" dirty="0">
                <a:latin typeface="Calibri" panose="020F0502020204030204" pitchFamily="34" charset="0"/>
                <a:cs typeface="Calibri" panose="020F0502020204030204" pitchFamily="34" charset="0"/>
              </a:rPr>
              <a:t>One NP per Six Districts</a:t>
            </a:r>
          </a:p>
          <a:p>
            <a:r>
              <a:rPr lang="en-US" sz="2000" dirty="0">
                <a:latin typeface="Calibri" panose="020F0502020204030204" pitchFamily="34" charset="0"/>
                <a:cs typeface="Calibri" panose="020F0502020204030204" pitchFamily="34" charset="0"/>
              </a:rPr>
              <a:t>Travel to health departments within Districts</a:t>
            </a:r>
          </a:p>
          <a:p>
            <a:r>
              <a:rPr lang="en-US" sz="2000" dirty="0">
                <a:latin typeface="Calibri" panose="020F0502020204030204" pitchFamily="34" charset="0"/>
                <a:cs typeface="Calibri" panose="020F0502020204030204" pitchFamily="34" charset="0"/>
              </a:rPr>
              <a:t>FY23: 791 colposcopies </a:t>
            </a:r>
          </a:p>
          <a:p>
            <a:r>
              <a:rPr lang="en-US" sz="2000" dirty="0">
                <a:latin typeface="Calibri" panose="020F0502020204030204" pitchFamily="34" charset="0"/>
                <a:cs typeface="Calibri" panose="020F0502020204030204" pitchFamily="34" charset="0"/>
              </a:rPr>
              <a:t>FY24: 858 to date</a:t>
            </a:r>
          </a:p>
          <a:p>
            <a:r>
              <a:rPr lang="en-US" sz="2000" dirty="0">
                <a:latin typeface="Calibri" panose="020F0502020204030204" pitchFamily="34" charset="0"/>
                <a:cs typeface="Calibri" panose="020F0502020204030204" pitchFamily="34" charset="0"/>
              </a:rPr>
              <a:t>69% Show Rate</a:t>
            </a:r>
          </a:p>
          <a:p>
            <a:r>
              <a:rPr lang="en-US" sz="2000" dirty="0">
                <a:latin typeface="Calibri" panose="020F0502020204030204" pitchFamily="34" charset="0"/>
                <a:cs typeface="Calibri" panose="020F0502020204030204" pitchFamily="34" charset="0"/>
              </a:rPr>
              <a:t>22% High grade result</a:t>
            </a:r>
          </a:p>
        </p:txBody>
      </p:sp>
    </p:spTree>
    <p:extLst>
      <p:ext uri="{BB962C8B-B14F-4D97-AF65-F5344CB8AC3E}">
        <p14:creationId xmlns:p14="http://schemas.microsoft.com/office/powerpoint/2010/main" val="128844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864E-B601-42FD-08EE-8921518EAF79}"/>
              </a:ext>
            </a:extLst>
          </p:cNvPr>
          <p:cNvSpPr>
            <a:spLocks noGrp="1"/>
          </p:cNvSpPr>
          <p:nvPr>
            <p:ph type="title"/>
          </p:nvPr>
        </p:nvSpPr>
        <p:spPr>
          <a:xfrm>
            <a:off x="798201" y="448573"/>
            <a:ext cx="6663648" cy="4075009"/>
          </a:xfrm>
        </p:spPr>
        <p:txBody>
          <a:bodyPr/>
          <a:lstStyle/>
          <a:p>
            <a:pPr algn="ctr"/>
            <a:r>
              <a:rPr lang="en-US" b="1" dirty="0">
                <a:latin typeface="Calibri" panose="020F0502020204030204" pitchFamily="34" charset="0"/>
                <a:cs typeface="Calibri" panose="020F0502020204030204" pitchFamily="34" charset="0"/>
              </a:rPr>
              <a:t>Vaccination</a:t>
            </a:r>
          </a:p>
        </p:txBody>
      </p:sp>
      <p:pic>
        <p:nvPicPr>
          <p:cNvPr id="3" name="Picture 2">
            <a:extLst>
              <a:ext uri="{FF2B5EF4-FFF2-40B4-BE49-F238E27FC236}">
                <a16:creationId xmlns:a16="http://schemas.microsoft.com/office/drawing/2014/main" id="{4AA565F8-7AE3-27FC-D5B9-8231CBDF500A}"/>
              </a:ext>
            </a:extLst>
          </p:cNvPr>
          <p:cNvPicPr>
            <a:picLocks noChangeAspect="1"/>
          </p:cNvPicPr>
          <p:nvPr/>
        </p:nvPicPr>
        <p:blipFill rotWithShape="1">
          <a:blip r:embed="rId3"/>
          <a:srcRect t="26777"/>
          <a:stretch/>
        </p:blipFill>
        <p:spPr>
          <a:xfrm>
            <a:off x="7804263" y="347246"/>
            <a:ext cx="3986352" cy="2189177"/>
          </a:xfrm>
          <a:prstGeom prst="rect">
            <a:avLst/>
          </a:prstGeom>
        </p:spPr>
      </p:pic>
      <p:sp>
        <p:nvSpPr>
          <p:cNvPr id="7" name="Content Placeholder 2">
            <a:extLst>
              <a:ext uri="{FF2B5EF4-FFF2-40B4-BE49-F238E27FC236}">
                <a16:creationId xmlns:a16="http://schemas.microsoft.com/office/drawing/2014/main" id="{CF37FD65-8620-449F-BC0D-A69786676CDC}"/>
              </a:ext>
            </a:extLst>
          </p:cNvPr>
          <p:cNvSpPr txBox="1">
            <a:spLocks/>
          </p:cNvSpPr>
          <p:nvPr/>
        </p:nvSpPr>
        <p:spPr>
          <a:xfrm>
            <a:off x="798201" y="1305003"/>
            <a:ext cx="6491121" cy="27657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latin typeface="Calibri" panose="020F0502020204030204" pitchFamily="34" charset="0"/>
                <a:cs typeface="Calibri" panose="020F0502020204030204" pitchFamily="34" charset="0"/>
              </a:rPr>
              <a:t>NCI Funding: Chambers County High School Students</a:t>
            </a:r>
          </a:p>
          <a:p>
            <a:r>
              <a:rPr lang="en-US" sz="2000" dirty="0">
                <a:latin typeface="Calibri" panose="020F0502020204030204" pitchFamily="34" charset="0"/>
                <a:cs typeface="Calibri" panose="020F0502020204030204" pitchFamily="34" charset="0"/>
              </a:rPr>
              <a:t>HRSA Grant: Cahaba Medical Care/Wilcox County</a:t>
            </a:r>
          </a:p>
          <a:p>
            <a:r>
              <a:rPr lang="en-US" sz="2000" dirty="0">
                <a:latin typeface="Calibri" panose="020F0502020204030204" pitchFamily="34" charset="0"/>
                <a:cs typeface="Calibri" panose="020F0502020204030204" pitchFamily="34" charset="0"/>
              </a:rPr>
              <a:t>ADPH Immunization Partnership</a:t>
            </a:r>
          </a:p>
          <a:p>
            <a:endParaRPr lang="en-US"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99DCD72-E438-45ED-8CE4-2F42C356FDC4}"/>
              </a:ext>
            </a:extLst>
          </p:cNvPr>
          <p:cNvPicPr>
            <a:picLocks noChangeAspect="1"/>
          </p:cNvPicPr>
          <p:nvPr/>
        </p:nvPicPr>
        <p:blipFill>
          <a:blip r:embed="rId4"/>
          <a:stretch>
            <a:fillRect/>
          </a:stretch>
        </p:blipFill>
        <p:spPr>
          <a:xfrm>
            <a:off x="680076" y="2839321"/>
            <a:ext cx="2488344" cy="3779089"/>
          </a:xfrm>
          <a:prstGeom prst="rect">
            <a:avLst/>
          </a:prstGeom>
        </p:spPr>
      </p:pic>
      <p:pic>
        <p:nvPicPr>
          <p:cNvPr id="8" name="Picture 7">
            <a:extLst>
              <a:ext uri="{FF2B5EF4-FFF2-40B4-BE49-F238E27FC236}">
                <a16:creationId xmlns:a16="http://schemas.microsoft.com/office/drawing/2014/main" id="{6379DFDF-9E58-422A-A30C-E7E1164E3B45}"/>
              </a:ext>
            </a:extLst>
          </p:cNvPr>
          <p:cNvPicPr>
            <a:picLocks noChangeAspect="1"/>
          </p:cNvPicPr>
          <p:nvPr/>
        </p:nvPicPr>
        <p:blipFill>
          <a:blip r:embed="rId5"/>
          <a:stretch>
            <a:fillRect/>
          </a:stretch>
        </p:blipFill>
        <p:spPr>
          <a:xfrm>
            <a:off x="3286545" y="2839321"/>
            <a:ext cx="2472490" cy="3779090"/>
          </a:xfrm>
          <a:prstGeom prst="rect">
            <a:avLst/>
          </a:prstGeom>
        </p:spPr>
      </p:pic>
      <p:pic>
        <p:nvPicPr>
          <p:cNvPr id="10" name="Picture 9">
            <a:extLst>
              <a:ext uri="{FF2B5EF4-FFF2-40B4-BE49-F238E27FC236}">
                <a16:creationId xmlns:a16="http://schemas.microsoft.com/office/drawing/2014/main" id="{8E65F167-C663-4C7F-952D-E2C667046C1A}"/>
              </a:ext>
            </a:extLst>
          </p:cNvPr>
          <p:cNvPicPr>
            <a:picLocks noChangeAspect="1"/>
          </p:cNvPicPr>
          <p:nvPr/>
        </p:nvPicPr>
        <p:blipFill>
          <a:blip r:embed="rId6"/>
          <a:stretch>
            <a:fillRect/>
          </a:stretch>
        </p:blipFill>
        <p:spPr>
          <a:xfrm>
            <a:off x="5900607" y="2839321"/>
            <a:ext cx="2483971" cy="3779090"/>
          </a:xfrm>
          <a:prstGeom prst="rect">
            <a:avLst/>
          </a:prstGeom>
        </p:spPr>
      </p:pic>
    </p:spTree>
    <p:extLst>
      <p:ext uri="{BB962C8B-B14F-4D97-AF65-F5344CB8AC3E}">
        <p14:creationId xmlns:p14="http://schemas.microsoft.com/office/powerpoint/2010/main" val="177295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622CFE-4E06-46E2-8436-A661FBB510F1}"/>
              </a:ext>
            </a:extLst>
          </p:cNvPr>
          <p:cNvSpPr>
            <a:spLocks noGrp="1"/>
          </p:cNvSpPr>
          <p:nvPr>
            <p:ph type="title"/>
          </p:nvPr>
        </p:nvSpPr>
        <p:spPr>
          <a:xfrm>
            <a:off x="677334" y="460327"/>
            <a:ext cx="8596668" cy="1320800"/>
          </a:xfrm>
        </p:spPr>
        <p:txBody>
          <a:bodyPr/>
          <a:lstStyle/>
          <a:p>
            <a:r>
              <a:rPr lang="en-US" b="1" dirty="0">
                <a:latin typeface="Calibri" panose="020F0502020204030204" pitchFamily="34" charset="0"/>
                <a:cs typeface="Calibri" panose="020F0502020204030204" pitchFamily="34" charset="0"/>
              </a:rPr>
              <a:t>Getting the Word Out</a:t>
            </a:r>
          </a:p>
        </p:txBody>
      </p:sp>
      <p:sp>
        <p:nvSpPr>
          <p:cNvPr id="7" name="Content Placeholder 6">
            <a:extLst>
              <a:ext uri="{FF2B5EF4-FFF2-40B4-BE49-F238E27FC236}">
                <a16:creationId xmlns:a16="http://schemas.microsoft.com/office/drawing/2014/main" id="{8959DCAA-C9A3-44A3-BF20-62768D4F5892}"/>
              </a:ext>
            </a:extLst>
          </p:cNvPr>
          <p:cNvSpPr>
            <a:spLocks noGrp="1"/>
          </p:cNvSpPr>
          <p:nvPr>
            <p:ph idx="1"/>
          </p:nvPr>
        </p:nvSpPr>
        <p:spPr>
          <a:xfrm>
            <a:off x="677334" y="1414341"/>
            <a:ext cx="6301436" cy="5245251"/>
          </a:xfrm>
        </p:spPr>
        <p:txBody>
          <a:bodyPr/>
          <a:lstStyle/>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Website</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2">
                  <a:extLst>
                    <a:ext uri="{A12FA001-AC4F-418D-AE19-62706E023703}">
                      <ahyp:hlinkClr xmlns:ahyp="http://schemas.microsoft.com/office/drawing/2018/hyperlinkcolor" val="tx"/>
                    </a:ext>
                  </a:extLst>
                </a:hlinkClick>
              </a:rPr>
              <a:t>www.operationwipeout.org</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 </a:t>
            </a: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Videos</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3">
                  <a:extLst>
                    <a:ext uri="{A12FA001-AC4F-418D-AE19-62706E023703}">
                      <ahyp:hlinkClr xmlns:ahyp="http://schemas.microsoft.com/office/drawing/2018/hyperlinkcolor" val="tx"/>
                    </a:ext>
                  </a:extLst>
                </a:hlinkClick>
              </a:rPr>
              <a:t>Conquering Cervical Cancer in Alabama Documentary</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Operation WIPE OUT in Alabama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Linda’s Story</a:t>
            </a:r>
          </a:p>
          <a:p>
            <a:pPr marL="0" indent="0">
              <a:buNone/>
            </a:pP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Media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NBC Nightly News</a:t>
            </a:r>
          </a:p>
        </p:txBody>
      </p:sp>
      <p:pic>
        <p:nvPicPr>
          <p:cNvPr id="11" name="Picture 10">
            <a:extLst>
              <a:ext uri="{FF2B5EF4-FFF2-40B4-BE49-F238E27FC236}">
                <a16:creationId xmlns:a16="http://schemas.microsoft.com/office/drawing/2014/main" id="{196C2AB3-E61B-46F3-8648-CA40FC4BBD5E}"/>
              </a:ext>
            </a:extLst>
          </p:cNvPr>
          <p:cNvPicPr>
            <a:picLocks noChangeAspect="1"/>
          </p:cNvPicPr>
          <p:nvPr/>
        </p:nvPicPr>
        <p:blipFill>
          <a:blip r:embed="rId4"/>
          <a:stretch>
            <a:fillRect/>
          </a:stretch>
        </p:blipFill>
        <p:spPr>
          <a:xfrm>
            <a:off x="6769039" y="235225"/>
            <a:ext cx="4318649" cy="2951221"/>
          </a:xfrm>
          <a:prstGeom prst="rect">
            <a:avLst/>
          </a:prstGeom>
          <a:ln w="12700">
            <a:solidFill>
              <a:schemeClr val="tx1"/>
            </a:solidFill>
          </a:ln>
        </p:spPr>
      </p:pic>
      <p:pic>
        <p:nvPicPr>
          <p:cNvPr id="15" name="Picture 14">
            <a:extLst>
              <a:ext uri="{FF2B5EF4-FFF2-40B4-BE49-F238E27FC236}">
                <a16:creationId xmlns:a16="http://schemas.microsoft.com/office/drawing/2014/main" id="{02F949EC-7C35-43DA-B74E-DDAF2A905F0A}"/>
              </a:ext>
            </a:extLst>
          </p:cNvPr>
          <p:cNvPicPr>
            <a:picLocks noChangeAspect="1"/>
          </p:cNvPicPr>
          <p:nvPr/>
        </p:nvPicPr>
        <p:blipFill>
          <a:blip r:embed="rId5"/>
          <a:stretch>
            <a:fillRect/>
          </a:stretch>
        </p:blipFill>
        <p:spPr>
          <a:xfrm>
            <a:off x="8151567" y="3795786"/>
            <a:ext cx="3363099" cy="2863806"/>
          </a:xfrm>
          <a:prstGeom prst="rect">
            <a:avLst/>
          </a:prstGeom>
          <a:ln w="12700">
            <a:solidFill>
              <a:schemeClr val="tx1"/>
            </a:solidFill>
          </a:ln>
        </p:spPr>
      </p:pic>
      <p:pic>
        <p:nvPicPr>
          <p:cNvPr id="19" name="Picture 18">
            <a:extLst>
              <a:ext uri="{FF2B5EF4-FFF2-40B4-BE49-F238E27FC236}">
                <a16:creationId xmlns:a16="http://schemas.microsoft.com/office/drawing/2014/main" id="{FEAACF6F-E5BA-4821-946E-86ED3C867696}"/>
              </a:ext>
            </a:extLst>
          </p:cNvPr>
          <p:cNvPicPr>
            <a:picLocks noChangeAspect="1"/>
          </p:cNvPicPr>
          <p:nvPr/>
        </p:nvPicPr>
        <p:blipFill>
          <a:blip r:embed="rId6"/>
          <a:stretch>
            <a:fillRect/>
          </a:stretch>
        </p:blipFill>
        <p:spPr>
          <a:xfrm>
            <a:off x="4805461" y="3671555"/>
            <a:ext cx="3298682" cy="1920392"/>
          </a:xfrm>
          <a:prstGeom prst="rect">
            <a:avLst/>
          </a:prstGeom>
          <a:ln w="12700">
            <a:solidFill>
              <a:schemeClr val="tx1"/>
            </a:solidFill>
          </a:ln>
        </p:spPr>
      </p:pic>
      <p:pic>
        <p:nvPicPr>
          <p:cNvPr id="13" name="Picture 12">
            <a:extLst>
              <a:ext uri="{FF2B5EF4-FFF2-40B4-BE49-F238E27FC236}">
                <a16:creationId xmlns:a16="http://schemas.microsoft.com/office/drawing/2014/main" id="{FD498980-062C-40BD-BDBF-A0A97DD50F66}"/>
              </a:ext>
            </a:extLst>
          </p:cNvPr>
          <p:cNvPicPr>
            <a:picLocks noChangeAspect="1"/>
          </p:cNvPicPr>
          <p:nvPr/>
        </p:nvPicPr>
        <p:blipFill>
          <a:blip r:embed="rId7"/>
          <a:stretch>
            <a:fillRect/>
          </a:stretch>
        </p:blipFill>
        <p:spPr>
          <a:xfrm>
            <a:off x="8830704" y="1255333"/>
            <a:ext cx="3263645" cy="2863806"/>
          </a:xfrm>
          <a:prstGeom prst="rect">
            <a:avLst/>
          </a:prstGeom>
          <a:ln w="12700">
            <a:solidFill>
              <a:schemeClr val="tx1"/>
            </a:solidFill>
          </a:ln>
        </p:spPr>
      </p:pic>
      <p:pic>
        <p:nvPicPr>
          <p:cNvPr id="17" name="Picture 16">
            <a:extLst>
              <a:ext uri="{FF2B5EF4-FFF2-40B4-BE49-F238E27FC236}">
                <a16:creationId xmlns:a16="http://schemas.microsoft.com/office/drawing/2014/main" id="{1A80A9A5-DFA4-48DE-80CB-E291AC920CBC}"/>
              </a:ext>
            </a:extLst>
          </p:cNvPr>
          <p:cNvPicPr>
            <a:picLocks noChangeAspect="1"/>
          </p:cNvPicPr>
          <p:nvPr/>
        </p:nvPicPr>
        <p:blipFill>
          <a:blip r:embed="rId8"/>
          <a:stretch>
            <a:fillRect/>
          </a:stretch>
        </p:blipFill>
        <p:spPr>
          <a:xfrm>
            <a:off x="2447195" y="5443659"/>
            <a:ext cx="3453626" cy="1216325"/>
          </a:xfrm>
          <a:prstGeom prst="rect">
            <a:avLst/>
          </a:prstGeom>
          <a:ln w="12700">
            <a:solidFill>
              <a:schemeClr val="tx1"/>
            </a:solidFill>
          </a:ln>
        </p:spPr>
      </p:pic>
    </p:spTree>
    <p:extLst>
      <p:ext uri="{BB962C8B-B14F-4D97-AF65-F5344CB8AC3E}">
        <p14:creationId xmlns:p14="http://schemas.microsoft.com/office/powerpoint/2010/main" val="232564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07368" y="6041362"/>
            <a:ext cx="838200" cy="609600"/>
          </a:xfrm>
        </p:spPr>
        <p:txBody>
          <a:bodyPr>
            <a:normAutofit fontScale="92500"/>
          </a:bodyPr>
          <a:lstStyle/>
          <a:p>
            <a:pPr algn="ctr"/>
            <a:r>
              <a:rPr lang="en-US" sz="2600" dirty="0"/>
              <a:t>2024</a:t>
            </a:r>
          </a:p>
        </p:txBody>
      </p:sp>
      <p:sp>
        <p:nvSpPr>
          <p:cNvPr id="4" name="Slide Number Placeholder 3"/>
          <p:cNvSpPr>
            <a:spLocks noGrp="1"/>
          </p:cNvSpPr>
          <p:nvPr>
            <p:ph type="sldNum" sz="quarter" idx="12"/>
          </p:nvPr>
        </p:nvSpPr>
        <p:spPr/>
        <p:txBody>
          <a:bodyPr/>
          <a:lstStyle/>
          <a:p>
            <a:fld id="{4ED6A17D-F6B1-4F01-849B-E2D6CD296393}" type="slidenum">
              <a:rPr lang="en-US" smtClean="0"/>
              <a:pPr/>
              <a:t>19</a:t>
            </a:fld>
            <a:endParaRPr lang="en-US" dirty="0"/>
          </a:p>
        </p:txBody>
      </p:sp>
      <p:pic>
        <p:nvPicPr>
          <p:cNvPr id="3" name="Picture 2"/>
          <p:cNvPicPr>
            <a:picLocks noChangeAspect="1"/>
          </p:cNvPicPr>
          <p:nvPr/>
        </p:nvPicPr>
        <p:blipFill>
          <a:blip r:embed="rId3"/>
          <a:stretch>
            <a:fillRect/>
          </a:stretch>
        </p:blipFill>
        <p:spPr>
          <a:xfrm>
            <a:off x="3124200" y="238952"/>
            <a:ext cx="4813996" cy="1524000"/>
          </a:xfrm>
          <a:prstGeom prst="rect">
            <a:avLst/>
          </a:prstGeom>
        </p:spPr>
      </p:pic>
      <p:pic>
        <p:nvPicPr>
          <p:cNvPr id="5" name="Picture 4"/>
          <p:cNvPicPr>
            <a:picLocks noChangeAspect="1"/>
          </p:cNvPicPr>
          <p:nvPr/>
        </p:nvPicPr>
        <p:blipFill>
          <a:blip r:embed="rId4"/>
          <a:stretch>
            <a:fillRect/>
          </a:stretch>
        </p:blipFill>
        <p:spPr>
          <a:xfrm>
            <a:off x="9962881" y="6096000"/>
            <a:ext cx="445047" cy="457240"/>
          </a:xfrm>
          <a:prstGeom prst="rect">
            <a:avLst/>
          </a:prstGeom>
        </p:spPr>
      </p:pic>
      <p:sp>
        <p:nvSpPr>
          <p:cNvPr id="9" name="AutoShape 2">
            <a:extLst>
              <a:ext uri="{FF2B5EF4-FFF2-40B4-BE49-F238E27FC236}">
                <a16:creationId xmlns:a16="http://schemas.microsoft.com/office/drawing/2014/main" id="{C7F8C486-4000-4E9C-B3C2-BA1F88153C21}"/>
              </a:ext>
            </a:extLst>
          </p:cNvPr>
          <p:cNvSpPr txBox="1">
            <a:spLocks noChangeArrowheads="1"/>
          </p:cNvSpPr>
          <p:nvPr/>
        </p:nvSpPr>
        <p:spPr>
          <a:xfrm>
            <a:off x="457200" y="2970974"/>
            <a:ext cx="9505681" cy="13415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baseline="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latin typeface="Calibri" panose="020F0502020204030204" pitchFamily="34" charset="0"/>
                <a:cs typeface="Calibri" panose="020F0502020204030204" pitchFamily="34" charset="0"/>
              </a:rPr>
              <a:t>Cherokee, Dekalb, and Etowah County </a:t>
            </a:r>
          </a:p>
          <a:p>
            <a:pPr algn="ctr"/>
            <a:r>
              <a:rPr lang="en-US" sz="3200" dirty="0">
                <a:latin typeface="Calibri" panose="020F0502020204030204" pitchFamily="34" charset="0"/>
                <a:cs typeface="Calibri" panose="020F0502020204030204" pitchFamily="34" charset="0"/>
              </a:rPr>
              <a:t>Regional Data</a:t>
            </a:r>
          </a:p>
        </p:txBody>
      </p:sp>
    </p:spTree>
    <p:extLst>
      <p:ext uri="{BB962C8B-B14F-4D97-AF65-F5344CB8AC3E}">
        <p14:creationId xmlns:p14="http://schemas.microsoft.com/office/powerpoint/2010/main" val="366548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What Can You Do?</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2132902"/>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Join Operation WIPE OUT</a:t>
            </a:r>
          </a:p>
          <a:p>
            <a:pPr>
              <a:buClr>
                <a:schemeClr val="accent2">
                  <a:lumMod val="75000"/>
                </a:schemeClr>
              </a:buClr>
            </a:pPr>
            <a:r>
              <a:rPr lang="en-US" sz="2800" dirty="0">
                <a:latin typeface="Calibri" panose="020F0502020204030204" pitchFamily="34" charset="0"/>
                <a:cs typeface="Calibri" panose="020F0502020204030204" pitchFamily="34" charset="0"/>
              </a:rPr>
              <a:t>Assess Your Region’s Needs</a:t>
            </a:r>
          </a:p>
          <a:p>
            <a:pPr>
              <a:buClr>
                <a:schemeClr val="accent2">
                  <a:lumMod val="75000"/>
                </a:schemeClr>
              </a:buClr>
            </a:pPr>
            <a:r>
              <a:rPr lang="en-US" sz="2800" dirty="0">
                <a:latin typeface="Calibri" panose="020F0502020204030204" pitchFamily="34" charset="0"/>
                <a:cs typeface="Calibri" panose="020F0502020204030204" pitchFamily="34" charset="0"/>
              </a:rPr>
              <a:t>Become an ABCCEDP Provider</a:t>
            </a:r>
          </a:p>
          <a:p>
            <a:pPr>
              <a:buClr>
                <a:schemeClr val="accent2">
                  <a:lumMod val="75000"/>
                </a:schemeClr>
              </a:buClr>
            </a:pPr>
            <a:r>
              <a:rPr lang="en-US" sz="2800" dirty="0">
                <a:latin typeface="Calibri" panose="020F0502020204030204" pitchFamily="34" charset="0"/>
                <a:cs typeface="Calibri" panose="020F0502020204030204" pitchFamily="34" charset="0"/>
              </a:rPr>
              <a:t>Become an Advocate in Your Region</a:t>
            </a:r>
          </a:p>
        </p:txBody>
      </p:sp>
    </p:spTree>
    <p:extLst>
      <p:ext uri="{BB962C8B-B14F-4D97-AF65-F5344CB8AC3E}">
        <p14:creationId xmlns:p14="http://schemas.microsoft.com/office/powerpoint/2010/main" val="128625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4592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20</a:t>
            </a:fld>
            <a:endParaRPr lang="en-US" dirty="0"/>
          </a:p>
        </p:txBody>
      </p:sp>
      <p:sp>
        <p:nvSpPr>
          <p:cNvPr id="8" name="TextBox 7">
            <a:extLst>
              <a:ext uri="{FF2B5EF4-FFF2-40B4-BE49-F238E27FC236}">
                <a16:creationId xmlns:a16="http://schemas.microsoft.com/office/drawing/2014/main" id="{1140438B-7984-4525-91C7-3D958621800E}"/>
              </a:ext>
            </a:extLst>
          </p:cNvPr>
          <p:cNvSpPr txBox="1"/>
          <p:nvPr/>
        </p:nvSpPr>
        <p:spPr>
          <a:xfrm>
            <a:off x="452064" y="5945946"/>
            <a:ext cx="6102848" cy="830997"/>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12" name="Picture 11">
            <a:extLst>
              <a:ext uri="{FF2B5EF4-FFF2-40B4-BE49-F238E27FC236}">
                <a16:creationId xmlns:a16="http://schemas.microsoft.com/office/drawing/2014/main" id="{A042D41C-B202-416B-A73D-6CDD1D1D2FDC}"/>
              </a:ext>
            </a:extLst>
          </p:cNvPr>
          <p:cNvPicPr>
            <a:picLocks noChangeAspect="1"/>
          </p:cNvPicPr>
          <p:nvPr/>
        </p:nvPicPr>
        <p:blipFill>
          <a:blip r:embed="rId3"/>
          <a:stretch>
            <a:fillRect/>
          </a:stretch>
        </p:blipFill>
        <p:spPr>
          <a:xfrm>
            <a:off x="266971" y="1449041"/>
            <a:ext cx="2901166" cy="1664414"/>
          </a:xfrm>
          <a:prstGeom prst="rect">
            <a:avLst/>
          </a:prstGeom>
        </p:spPr>
      </p:pic>
      <p:pic>
        <p:nvPicPr>
          <p:cNvPr id="14" name="Picture 13">
            <a:extLst>
              <a:ext uri="{FF2B5EF4-FFF2-40B4-BE49-F238E27FC236}">
                <a16:creationId xmlns:a16="http://schemas.microsoft.com/office/drawing/2014/main" id="{5FDC1D1A-9CCF-4767-9F87-A1D4DDCBD856}"/>
              </a:ext>
            </a:extLst>
          </p:cNvPr>
          <p:cNvPicPr>
            <a:picLocks noChangeAspect="1"/>
          </p:cNvPicPr>
          <p:nvPr/>
        </p:nvPicPr>
        <p:blipFill rotWithShape="1">
          <a:blip r:embed="rId4"/>
          <a:srcRect t="1504"/>
          <a:stretch/>
        </p:blipFill>
        <p:spPr>
          <a:xfrm>
            <a:off x="2846079" y="1380094"/>
            <a:ext cx="5342295" cy="4728903"/>
          </a:xfrm>
          <a:prstGeom prst="rect">
            <a:avLst/>
          </a:prstGeom>
        </p:spPr>
      </p:pic>
      <p:sp>
        <p:nvSpPr>
          <p:cNvPr id="5" name="Freeform: Shape 4">
            <a:extLst>
              <a:ext uri="{FF2B5EF4-FFF2-40B4-BE49-F238E27FC236}">
                <a16:creationId xmlns:a16="http://schemas.microsoft.com/office/drawing/2014/main" id="{46365E6F-8774-4CCA-B295-DCEFA10174CE}"/>
              </a:ext>
            </a:extLst>
          </p:cNvPr>
          <p:cNvSpPr/>
          <p:nvPr/>
        </p:nvSpPr>
        <p:spPr>
          <a:xfrm>
            <a:off x="5923635" y="1519353"/>
            <a:ext cx="1541618" cy="2004683"/>
          </a:xfrm>
          <a:custGeom>
            <a:avLst/>
            <a:gdLst>
              <a:gd name="connsiteX0" fmla="*/ 1103889 w 1541618"/>
              <a:gd name="connsiteY0" fmla="*/ 1222 h 2004683"/>
              <a:gd name="connsiteX1" fmla="*/ 1031969 w 1541618"/>
              <a:gd name="connsiteY1" fmla="*/ 83416 h 2004683"/>
              <a:gd name="connsiteX2" fmla="*/ 1011421 w 1541618"/>
              <a:gd name="connsiteY2" fmla="*/ 114238 h 2004683"/>
              <a:gd name="connsiteX3" fmla="*/ 980599 w 1541618"/>
              <a:gd name="connsiteY3" fmla="*/ 155335 h 2004683"/>
              <a:gd name="connsiteX4" fmla="*/ 918954 w 1541618"/>
              <a:gd name="connsiteY4" fmla="*/ 227254 h 2004683"/>
              <a:gd name="connsiteX5" fmla="*/ 898405 w 1541618"/>
              <a:gd name="connsiteY5" fmla="*/ 278625 h 2004683"/>
              <a:gd name="connsiteX6" fmla="*/ 867583 w 1541618"/>
              <a:gd name="connsiteY6" fmla="*/ 309447 h 2004683"/>
              <a:gd name="connsiteX7" fmla="*/ 816212 w 1541618"/>
              <a:gd name="connsiteY7" fmla="*/ 381366 h 2004683"/>
              <a:gd name="connsiteX8" fmla="*/ 764841 w 1541618"/>
              <a:gd name="connsiteY8" fmla="*/ 443011 h 2004683"/>
              <a:gd name="connsiteX9" fmla="*/ 682648 w 1541618"/>
              <a:gd name="connsiteY9" fmla="*/ 545753 h 2004683"/>
              <a:gd name="connsiteX10" fmla="*/ 651826 w 1541618"/>
              <a:gd name="connsiteY10" fmla="*/ 576575 h 2004683"/>
              <a:gd name="connsiteX11" fmla="*/ 621003 w 1541618"/>
              <a:gd name="connsiteY11" fmla="*/ 617672 h 2004683"/>
              <a:gd name="connsiteX12" fmla="*/ 549084 w 1541618"/>
              <a:gd name="connsiteY12" fmla="*/ 679317 h 2004683"/>
              <a:gd name="connsiteX13" fmla="*/ 528536 w 1541618"/>
              <a:gd name="connsiteY13" fmla="*/ 710139 h 2004683"/>
              <a:gd name="connsiteX14" fmla="*/ 497713 w 1541618"/>
              <a:gd name="connsiteY14" fmla="*/ 740962 h 2004683"/>
              <a:gd name="connsiteX15" fmla="*/ 487439 w 1541618"/>
              <a:gd name="connsiteY15" fmla="*/ 771784 h 2004683"/>
              <a:gd name="connsiteX16" fmla="*/ 456617 w 1541618"/>
              <a:gd name="connsiteY16" fmla="*/ 792332 h 2004683"/>
              <a:gd name="connsiteX17" fmla="*/ 436068 w 1541618"/>
              <a:gd name="connsiteY17" fmla="*/ 812881 h 2004683"/>
              <a:gd name="connsiteX18" fmla="*/ 384698 w 1541618"/>
              <a:gd name="connsiteY18" fmla="*/ 853977 h 2004683"/>
              <a:gd name="connsiteX19" fmla="*/ 353875 w 1541618"/>
              <a:gd name="connsiteY19" fmla="*/ 905348 h 2004683"/>
              <a:gd name="connsiteX20" fmla="*/ 333327 w 1541618"/>
              <a:gd name="connsiteY20" fmla="*/ 936171 h 2004683"/>
              <a:gd name="connsiteX21" fmla="*/ 302504 w 1541618"/>
              <a:gd name="connsiteY21" fmla="*/ 987541 h 2004683"/>
              <a:gd name="connsiteX22" fmla="*/ 292230 w 1541618"/>
              <a:gd name="connsiteY22" fmla="*/ 1038912 h 2004683"/>
              <a:gd name="connsiteX23" fmla="*/ 271682 w 1541618"/>
              <a:gd name="connsiteY23" fmla="*/ 1090283 h 2004683"/>
              <a:gd name="connsiteX24" fmla="*/ 261408 w 1541618"/>
              <a:gd name="connsiteY24" fmla="*/ 1121105 h 2004683"/>
              <a:gd name="connsiteX25" fmla="*/ 251134 w 1541618"/>
              <a:gd name="connsiteY25" fmla="*/ 1203299 h 2004683"/>
              <a:gd name="connsiteX26" fmla="*/ 230585 w 1541618"/>
              <a:gd name="connsiteY26" fmla="*/ 1234121 h 2004683"/>
              <a:gd name="connsiteX27" fmla="*/ 189489 w 1541618"/>
              <a:gd name="connsiteY27" fmla="*/ 1306040 h 2004683"/>
              <a:gd name="connsiteX28" fmla="*/ 158666 w 1541618"/>
              <a:gd name="connsiteY28" fmla="*/ 1347137 h 2004683"/>
              <a:gd name="connsiteX29" fmla="*/ 138118 w 1541618"/>
              <a:gd name="connsiteY29" fmla="*/ 1377959 h 2004683"/>
              <a:gd name="connsiteX30" fmla="*/ 117569 w 1541618"/>
              <a:gd name="connsiteY30" fmla="*/ 1439604 h 2004683"/>
              <a:gd name="connsiteX31" fmla="*/ 86747 w 1541618"/>
              <a:gd name="connsiteY31" fmla="*/ 1501249 h 2004683"/>
              <a:gd name="connsiteX32" fmla="*/ 66199 w 1541618"/>
              <a:gd name="connsiteY32" fmla="*/ 1532072 h 2004683"/>
              <a:gd name="connsiteX33" fmla="*/ 35376 w 1541618"/>
              <a:gd name="connsiteY33" fmla="*/ 1583443 h 2004683"/>
              <a:gd name="connsiteX34" fmla="*/ 25102 w 1541618"/>
              <a:gd name="connsiteY34" fmla="*/ 1634813 h 2004683"/>
              <a:gd name="connsiteX35" fmla="*/ 4554 w 1541618"/>
              <a:gd name="connsiteY35" fmla="*/ 1706732 h 2004683"/>
              <a:gd name="connsiteX36" fmla="*/ 25102 w 1541618"/>
              <a:gd name="connsiteY36" fmla="*/ 1830022 h 2004683"/>
              <a:gd name="connsiteX37" fmla="*/ 107295 w 1541618"/>
              <a:gd name="connsiteY37" fmla="*/ 1850571 h 2004683"/>
              <a:gd name="connsiteX38" fmla="*/ 220311 w 1541618"/>
              <a:gd name="connsiteY38" fmla="*/ 1901941 h 2004683"/>
              <a:gd name="connsiteX39" fmla="*/ 292230 w 1541618"/>
              <a:gd name="connsiteY39" fmla="*/ 1912216 h 2004683"/>
              <a:gd name="connsiteX40" fmla="*/ 415520 w 1541618"/>
              <a:gd name="connsiteY40" fmla="*/ 1943038 h 2004683"/>
              <a:gd name="connsiteX41" fmla="*/ 507987 w 1541618"/>
              <a:gd name="connsiteY41" fmla="*/ 1973860 h 2004683"/>
              <a:gd name="connsiteX42" fmla="*/ 816212 w 1541618"/>
              <a:gd name="connsiteY42" fmla="*/ 2004683 h 2004683"/>
              <a:gd name="connsiteX43" fmla="*/ 939502 w 1541618"/>
              <a:gd name="connsiteY43" fmla="*/ 1984135 h 2004683"/>
              <a:gd name="connsiteX44" fmla="*/ 970325 w 1541618"/>
              <a:gd name="connsiteY44" fmla="*/ 1953312 h 2004683"/>
              <a:gd name="connsiteX45" fmla="*/ 1001147 w 1541618"/>
              <a:gd name="connsiteY45" fmla="*/ 1943038 h 2004683"/>
              <a:gd name="connsiteX46" fmla="*/ 1031969 w 1541618"/>
              <a:gd name="connsiteY46" fmla="*/ 1891667 h 2004683"/>
              <a:gd name="connsiteX47" fmla="*/ 1062792 w 1541618"/>
              <a:gd name="connsiteY47" fmla="*/ 1881393 h 2004683"/>
              <a:gd name="connsiteX48" fmla="*/ 1073066 w 1541618"/>
              <a:gd name="connsiteY48" fmla="*/ 1840296 h 2004683"/>
              <a:gd name="connsiteX49" fmla="*/ 1134711 w 1541618"/>
              <a:gd name="connsiteY49" fmla="*/ 1778651 h 2004683"/>
              <a:gd name="connsiteX50" fmla="*/ 1278549 w 1541618"/>
              <a:gd name="connsiteY50" fmla="*/ 1727281 h 2004683"/>
              <a:gd name="connsiteX51" fmla="*/ 1412113 w 1541618"/>
              <a:gd name="connsiteY51" fmla="*/ 1737555 h 2004683"/>
              <a:gd name="connsiteX52" fmla="*/ 1473758 w 1541618"/>
              <a:gd name="connsiteY52" fmla="*/ 1747829 h 2004683"/>
              <a:gd name="connsiteX53" fmla="*/ 1525129 w 1541618"/>
              <a:gd name="connsiteY53" fmla="*/ 1727281 h 2004683"/>
              <a:gd name="connsiteX54" fmla="*/ 1514855 w 1541618"/>
              <a:gd name="connsiteY54" fmla="*/ 823155 h 2004683"/>
              <a:gd name="connsiteX55" fmla="*/ 1484032 w 1541618"/>
              <a:gd name="connsiteY55" fmla="*/ 658768 h 2004683"/>
              <a:gd name="connsiteX56" fmla="*/ 1453210 w 1541618"/>
              <a:gd name="connsiteY56" fmla="*/ 556027 h 2004683"/>
              <a:gd name="connsiteX57" fmla="*/ 1422387 w 1541618"/>
              <a:gd name="connsiteY57" fmla="*/ 463559 h 2004683"/>
              <a:gd name="connsiteX58" fmla="*/ 1391565 w 1541618"/>
              <a:gd name="connsiteY58" fmla="*/ 371092 h 2004683"/>
              <a:gd name="connsiteX59" fmla="*/ 1371017 w 1541618"/>
              <a:gd name="connsiteY59" fmla="*/ 329995 h 2004683"/>
              <a:gd name="connsiteX60" fmla="*/ 1350468 w 1541618"/>
              <a:gd name="connsiteY60" fmla="*/ 268350 h 2004683"/>
              <a:gd name="connsiteX61" fmla="*/ 1319646 w 1541618"/>
              <a:gd name="connsiteY61" fmla="*/ 206705 h 2004683"/>
              <a:gd name="connsiteX62" fmla="*/ 1309372 w 1541618"/>
              <a:gd name="connsiteY62" fmla="*/ 165609 h 2004683"/>
              <a:gd name="connsiteX63" fmla="*/ 1258001 w 1541618"/>
              <a:gd name="connsiteY63" fmla="*/ 93690 h 2004683"/>
              <a:gd name="connsiteX64" fmla="*/ 1247727 w 1541618"/>
              <a:gd name="connsiteY64" fmla="*/ 62867 h 2004683"/>
              <a:gd name="connsiteX65" fmla="*/ 1216904 w 1541618"/>
              <a:gd name="connsiteY65" fmla="*/ 42319 h 2004683"/>
              <a:gd name="connsiteX66" fmla="*/ 1103889 w 1541618"/>
              <a:gd name="connsiteY66" fmla="*/ 1222 h 200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41618" h="2004683">
                <a:moveTo>
                  <a:pt x="1103889" y="1222"/>
                </a:moveTo>
                <a:cubicBezTo>
                  <a:pt x="1073066" y="8072"/>
                  <a:pt x="1109671" y="16814"/>
                  <a:pt x="1031969" y="83416"/>
                </a:cubicBezTo>
                <a:cubicBezTo>
                  <a:pt x="1022594" y="91452"/>
                  <a:pt x="1018598" y="104190"/>
                  <a:pt x="1011421" y="114238"/>
                </a:cubicBezTo>
                <a:cubicBezTo>
                  <a:pt x="1001468" y="128172"/>
                  <a:pt x="991561" y="142180"/>
                  <a:pt x="980599" y="155335"/>
                </a:cubicBezTo>
                <a:cubicBezTo>
                  <a:pt x="947682" y="194835"/>
                  <a:pt x="958997" y="160516"/>
                  <a:pt x="918954" y="227254"/>
                </a:cubicBezTo>
                <a:cubicBezTo>
                  <a:pt x="909465" y="243069"/>
                  <a:pt x="908180" y="262986"/>
                  <a:pt x="898405" y="278625"/>
                </a:cubicBezTo>
                <a:cubicBezTo>
                  <a:pt x="890704" y="290946"/>
                  <a:pt x="876660" y="298101"/>
                  <a:pt x="867583" y="309447"/>
                </a:cubicBezTo>
                <a:cubicBezTo>
                  <a:pt x="849179" y="332452"/>
                  <a:pt x="832029" y="356511"/>
                  <a:pt x="816212" y="381366"/>
                </a:cubicBezTo>
                <a:cubicBezTo>
                  <a:pt x="777792" y="441740"/>
                  <a:pt x="818365" y="407330"/>
                  <a:pt x="764841" y="443011"/>
                </a:cubicBezTo>
                <a:cubicBezTo>
                  <a:pt x="732333" y="486356"/>
                  <a:pt x="722546" y="500868"/>
                  <a:pt x="682648" y="545753"/>
                </a:cubicBezTo>
                <a:cubicBezTo>
                  <a:pt x="672995" y="556613"/>
                  <a:pt x="661282" y="565543"/>
                  <a:pt x="651826" y="576575"/>
                </a:cubicBezTo>
                <a:cubicBezTo>
                  <a:pt x="640682" y="589576"/>
                  <a:pt x="632147" y="604671"/>
                  <a:pt x="621003" y="617672"/>
                </a:cubicBezTo>
                <a:cubicBezTo>
                  <a:pt x="553903" y="695955"/>
                  <a:pt x="630290" y="598111"/>
                  <a:pt x="549084" y="679317"/>
                </a:cubicBezTo>
                <a:cubicBezTo>
                  <a:pt x="540353" y="688048"/>
                  <a:pt x="536441" y="700653"/>
                  <a:pt x="528536" y="710139"/>
                </a:cubicBezTo>
                <a:cubicBezTo>
                  <a:pt x="519234" y="721301"/>
                  <a:pt x="507987" y="730688"/>
                  <a:pt x="497713" y="740962"/>
                </a:cubicBezTo>
                <a:cubicBezTo>
                  <a:pt x="494288" y="751236"/>
                  <a:pt x="494204" y="763327"/>
                  <a:pt x="487439" y="771784"/>
                </a:cubicBezTo>
                <a:cubicBezTo>
                  <a:pt x="479725" y="781426"/>
                  <a:pt x="466259" y="784618"/>
                  <a:pt x="456617" y="792332"/>
                </a:cubicBezTo>
                <a:cubicBezTo>
                  <a:pt x="449053" y="798383"/>
                  <a:pt x="442119" y="805317"/>
                  <a:pt x="436068" y="812881"/>
                </a:cubicBezTo>
                <a:cubicBezTo>
                  <a:pt x="402270" y="855128"/>
                  <a:pt x="433586" y="837681"/>
                  <a:pt x="384698" y="853977"/>
                </a:cubicBezTo>
                <a:cubicBezTo>
                  <a:pt x="344562" y="894113"/>
                  <a:pt x="380549" y="852000"/>
                  <a:pt x="353875" y="905348"/>
                </a:cubicBezTo>
                <a:cubicBezTo>
                  <a:pt x="348353" y="916393"/>
                  <a:pt x="339872" y="925700"/>
                  <a:pt x="333327" y="936171"/>
                </a:cubicBezTo>
                <a:cubicBezTo>
                  <a:pt x="322743" y="953105"/>
                  <a:pt x="312778" y="970418"/>
                  <a:pt x="302504" y="987541"/>
                </a:cubicBezTo>
                <a:cubicBezTo>
                  <a:pt x="299079" y="1004665"/>
                  <a:pt x="297248" y="1022186"/>
                  <a:pt x="292230" y="1038912"/>
                </a:cubicBezTo>
                <a:cubicBezTo>
                  <a:pt x="286931" y="1056577"/>
                  <a:pt x="278158" y="1073015"/>
                  <a:pt x="271682" y="1090283"/>
                </a:cubicBezTo>
                <a:cubicBezTo>
                  <a:pt x="267879" y="1100423"/>
                  <a:pt x="264833" y="1110831"/>
                  <a:pt x="261408" y="1121105"/>
                </a:cubicBezTo>
                <a:cubicBezTo>
                  <a:pt x="257983" y="1148503"/>
                  <a:pt x="258399" y="1176661"/>
                  <a:pt x="251134" y="1203299"/>
                </a:cubicBezTo>
                <a:cubicBezTo>
                  <a:pt x="247885" y="1215212"/>
                  <a:pt x="236938" y="1223533"/>
                  <a:pt x="230585" y="1234121"/>
                </a:cubicBezTo>
                <a:cubicBezTo>
                  <a:pt x="216379" y="1257797"/>
                  <a:pt x="204313" y="1282746"/>
                  <a:pt x="189489" y="1306040"/>
                </a:cubicBezTo>
                <a:cubicBezTo>
                  <a:pt x="180296" y="1320487"/>
                  <a:pt x="168619" y="1333203"/>
                  <a:pt x="158666" y="1347137"/>
                </a:cubicBezTo>
                <a:cubicBezTo>
                  <a:pt x="151489" y="1357185"/>
                  <a:pt x="144967" y="1367685"/>
                  <a:pt x="138118" y="1377959"/>
                </a:cubicBezTo>
                <a:cubicBezTo>
                  <a:pt x="131268" y="1398507"/>
                  <a:pt x="129583" y="1421582"/>
                  <a:pt x="117569" y="1439604"/>
                </a:cubicBezTo>
                <a:cubicBezTo>
                  <a:pt x="58680" y="1527940"/>
                  <a:pt x="129283" y="1416175"/>
                  <a:pt x="86747" y="1501249"/>
                </a:cubicBezTo>
                <a:cubicBezTo>
                  <a:pt x="81225" y="1512294"/>
                  <a:pt x="72743" y="1521601"/>
                  <a:pt x="66199" y="1532072"/>
                </a:cubicBezTo>
                <a:cubicBezTo>
                  <a:pt x="55615" y="1549006"/>
                  <a:pt x="45650" y="1566319"/>
                  <a:pt x="35376" y="1583443"/>
                </a:cubicBezTo>
                <a:cubicBezTo>
                  <a:pt x="31951" y="1600566"/>
                  <a:pt x="29337" y="1617872"/>
                  <a:pt x="25102" y="1634813"/>
                </a:cubicBezTo>
                <a:cubicBezTo>
                  <a:pt x="19055" y="1659001"/>
                  <a:pt x="4554" y="1681800"/>
                  <a:pt x="4554" y="1706732"/>
                </a:cubicBezTo>
                <a:cubicBezTo>
                  <a:pt x="4554" y="1748396"/>
                  <a:pt x="-14424" y="1816847"/>
                  <a:pt x="25102" y="1830022"/>
                </a:cubicBezTo>
                <a:cubicBezTo>
                  <a:pt x="72491" y="1845818"/>
                  <a:pt x="45305" y="1838172"/>
                  <a:pt x="107295" y="1850571"/>
                </a:cubicBezTo>
                <a:cubicBezTo>
                  <a:pt x="156601" y="1880154"/>
                  <a:pt x="162106" y="1888509"/>
                  <a:pt x="220311" y="1901941"/>
                </a:cubicBezTo>
                <a:cubicBezTo>
                  <a:pt x="243907" y="1907386"/>
                  <a:pt x="268533" y="1907227"/>
                  <a:pt x="292230" y="1912216"/>
                </a:cubicBezTo>
                <a:cubicBezTo>
                  <a:pt x="333683" y="1920943"/>
                  <a:pt x="415520" y="1943038"/>
                  <a:pt x="415520" y="1943038"/>
                </a:cubicBezTo>
                <a:cubicBezTo>
                  <a:pt x="459300" y="1972224"/>
                  <a:pt x="441545" y="1966478"/>
                  <a:pt x="507987" y="1973860"/>
                </a:cubicBezTo>
                <a:cubicBezTo>
                  <a:pt x="610610" y="1985263"/>
                  <a:pt x="816212" y="2004683"/>
                  <a:pt x="816212" y="2004683"/>
                </a:cubicBezTo>
                <a:cubicBezTo>
                  <a:pt x="857309" y="1997834"/>
                  <a:pt x="899977" y="1997310"/>
                  <a:pt x="939502" y="1984135"/>
                </a:cubicBezTo>
                <a:cubicBezTo>
                  <a:pt x="953286" y="1979540"/>
                  <a:pt x="958235" y="1961372"/>
                  <a:pt x="970325" y="1953312"/>
                </a:cubicBezTo>
                <a:cubicBezTo>
                  <a:pt x="979336" y="1947305"/>
                  <a:pt x="990873" y="1946463"/>
                  <a:pt x="1001147" y="1943038"/>
                </a:cubicBezTo>
                <a:cubicBezTo>
                  <a:pt x="1009228" y="1918795"/>
                  <a:pt x="1008465" y="1905770"/>
                  <a:pt x="1031969" y="1891667"/>
                </a:cubicBezTo>
                <a:cubicBezTo>
                  <a:pt x="1041256" y="1886095"/>
                  <a:pt x="1052518" y="1884818"/>
                  <a:pt x="1062792" y="1881393"/>
                </a:cubicBezTo>
                <a:cubicBezTo>
                  <a:pt x="1066217" y="1867694"/>
                  <a:pt x="1064968" y="1851864"/>
                  <a:pt x="1073066" y="1840296"/>
                </a:cubicBezTo>
                <a:cubicBezTo>
                  <a:pt x="1089731" y="1816489"/>
                  <a:pt x="1114163" y="1799199"/>
                  <a:pt x="1134711" y="1778651"/>
                </a:cubicBezTo>
                <a:cubicBezTo>
                  <a:pt x="1192608" y="1720755"/>
                  <a:pt x="1151243" y="1750427"/>
                  <a:pt x="1278549" y="1727281"/>
                </a:cubicBezTo>
                <a:cubicBezTo>
                  <a:pt x="1323070" y="1730706"/>
                  <a:pt x="1367705" y="1732881"/>
                  <a:pt x="1412113" y="1737555"/>
                </a:cubicBezTo>
                <a:cubicBezTo>
                  <a:pt x="1432830" y="1739736"/>
                  <a:pt x="1453012" y="1749715"/>
                  <a:pt x="1473758" y="1747829"/>
                </a:cubicBezTo>
                <a:cubicBezTo>
                  <a:pt x="1492125" y="1746159"/>
                  <a:pt x="1508005" y="1734130"/>
                  <a:pt x="1525129" y="1727281"/>
                </a:cubicBezTo>
                <a:cubicBezTo>
                  <a:pt x="1554381" y="1347003"/>
                  <a:pt x="1540787" y="1583836"/>
                  <a:pt x="1514855" y="823155"/>
                </a:cubicBezTo>
                <a:cubicBezTo>
                  <a:pt x="1510219" y="687156"/>
                  <a:pt x="1527529" y="724013"/>
                  <a:pt x="1484032" y="658768"/>
                </a:cubicBezTo>
                <a:cubicBezTo>
                  <a:pt x="1472260" y="623451"/>
                  <a:pt x="1462032" y="594255"/>
                  <a:pt x="1453210" y="556027"/>
                </a:cubicBezTo>
                <a:cubicBezTo>
                  <a:pt x="1433668" y="471346"/>
                  <a:pt x="1458782" y="518150"/>
                  <a:pt x="1422387" y="463559"/>
                </a:cubicBezTo>
                <a:cubicBezTo>
                  <a:pt x="1410461" y="415855"/>
                  <a:pt x="1413672" y="420835"/>
                  <a:pt x="1391565" y="371092"/>
                </a:cubicBezTo>
                <a:cubicBezTo>
                  <a:pt x="1385345" y="357096"/>
                  <a:pt x="1376705" y="344215"/>
                  <a:pt x="1371017" y="329995"/>
                </a:cubicBezTo>
                <a:cubicBezTo>
                  <a:pt x="1362973" y="309884"/>
                  <a:pt x="1358799" y="288344"/>
                  <a:pt x="1350468" y="268350"/>
                </a:cubicBezTo>
                <a:cubicBezTo>
                  <a:pt x="1341632" y="247144"/>
                  <a:pt x="1328178" y="228036"/>
                  <a:pt x="1319646" y="206705"/>
                </a:cubicBezTo>
                <a:cubicBezTo>
                  <a:pt x="1314402" y="193595"/>
                  <a:pt x="1314934" y="178588"/>
                  <a:pt x="1309372" y="165609"/>
                </a:cubicBezTo>
                <a:cubicBezTo>
                  <a:pt x="1304365" y="153925"/>
                  <a:pt x="1261509" y="98367"/>
                  <a:pt x="1258001" y="93690"/>
                </a:cubicBezTo>
                <a:cubicBezTo>
                  <a:pt x="1254576" y="83416"/>
                  <a:pt x="1254493" y="71324"/>
                  <a:pt x="1247727" y="62867"/>
                </a:cubicBezTo>
                <a:cubicBezTo>
                  <a:pt x="1240013" y="53225"/>
                  <a:pt x="1228188" y="47334"/>
                  <a:pt x="1216904" y="42319"/>
                </a:cubicBezTo>
                <a:cubicBezTo>
                  <a:pt x="1160923" y="17439"/>
                  <a:pt x="1134712" y="-5628"/>
                  <a:pt x="1103889" y="122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4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7003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21</a:t>
            </a:fld>
            <a:endParaRPr lang="en-US" dirty="0"/>
          </a:p>
        </p:txBody>
      </p:sp>
      <p:sp>
        <p:nvSpPr>
          <p:cNvPr id="2" name="TextBox 1">
            <a:extLst>
              <a:ext uri="{FF2B5EF4-FFF2-40B4-BE49-F238E27FC236}">
                <a16:creationId xmlns:a16="http://schemas.microsoft.com/office/drawing/2014/main" id="{2AB42D8F-951A-485F-A0A1-6714BE057C8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5" name="Picture 4">
            <a:extLst>
              <a:ext uri="{FF2B5EF4-FFF2-40B4-BE49-F238E27FC236}">
                <a16:creationId xmlns:a16="http://schemas.microsoft.com/office/drawing/2014/main" id="{5DAF98FD-AB66-4AE1-AB4E-2DA7A390F3B2}"/>
              </a:ext>
            </a:extLst>
          </p:cNvPr>
          <p:cNvPicPr>
            <a:picLocks noChangeAspect="1"/>
          </p:cNvPicPr>
          <p:nvPr/>
        </p:nvPicPr>
        <p:blipFill>
          <a:blip r:embed="rId3"/>
          <a:stretch>
            <a:fillRect/>
          </a:stretch>
        </p:blipFill>
        <p:spPr>
          <a:xfrm>
            <a:off x="3448872" y="1134346"/>
            <a:ext cx="4379092" cy="5067578"/>
          </a:xfrm>
          <a:prstGeom prst="rect">
            <a:avLst/>
          </a:prstGeom>
        </p:spPr>
      </p:pic>
    </p:spTree>
    <p:extLst>
      <p:ext uri="{BB962C8B-B14F-4D97-AF65-F5344CB8AC3E}">
        <p14:creationId xmlns:p14="http://schemas.microsoft.com/office/powerpoint/2010/main" val="371035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228600"/>
            <a:ext cx="9374097"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22</a:t>
            </a:fld>
            <a:endParaRPr lang="en-US" dirty="0"/>
          </a:p>
        </p:txBody>
      </p:sp>
      <p:sp>
        <p:nvSpPr>
          <p:cNvPr id="7" name="TextBox 6">
            <a:extLst>
              <a:ext uri="{FF2B5EF4-FFF2-40B4-BE49-F238E27FC236}">
                <a16:creationId xmlns:a16="http://schemas.microsoft.com/office/drawing/2014/main" id="{66BD40C2-0330-4B8C-AE5A-9FB7CB6B000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8" name="Picture 7">
            <a:extLst>
              <a:ext uri="{FF2B5EF4-FFF2-40B4-BE49-F238E27FC236}">
                <a16:creationId xmlns:a16="http://schemas.microsoft.com/office/drawing/2014/main" id="{1FF092A2-D969-4078-B408-C79A32AA4DB9}"/>
              </a:ext>
            </a:extLst>
          </p:cNvPr>
          <p:cNvPicPr>
            <a:picLocks noChangeAspect="1"/>
          </p:cNvPicPr>
          <p:nvPr/>
        </p:nvPicPr>
        <p:blipFill>
          <a:blip r:embed="rId2"/>
          <a:stretch>
            <a:fillRect/>
          </a:stretch>
        </p:blipFill>
        <p:spPr>
          <a:xfrm>
            <a:off x="2817902" y="1438808"/>
            <a:ext cx="5152450" cy="4602554"/>
          </a:xfrm>
          <a:prstGeom prst="rect">
            <a:avLst/>
          </a:prstGeom>
        </p:spPr>
      </p:pic>
      <p:pic>
        <p:nvPicPr>
          <p:cNvPr id="11" name="Picture 10">
            <a:extLst>
              <a:ext uri="{FF2B5EF4-FFF2-40B4-BE49-F238E27FC236}">
                <a16:creationId xmlns:a16="http://schemas.microsoft.com/office/drawing/2014/main" id="{4583D8BD-DB10-4ED4-9C40-64485FB6325F}"/>
              </a:ext>
            </a:extLst>
          </p:cNvPr>
          <p:cNvPicPr>
            <a:picLocks noChangeAspect="1"/>
          </p:cNvPicPr>
          <p:nvPr/>
        </p:nvPicPr>
        <p:blipFill>
          <a:blip r:embed="rId3"/>
          <a:stretch>
            <a:fillRect/>
          </a:stretch>
        </p:blipFill>
        <p:spPr>
          <a:xfrm>
            <a:off x="473298" y="1486322"/>
            <a:ext cx="2636370" cy="1497458"/>
          </a:xfrm>
          <a:prstGeom prst="rect">
            <a:avLst/>
          </a:prstGeom>
        </p:spPr>
      </p:pic>
      <p:sp>
        <p:nvSpPr>
          <p:cNvPr id="10" name="Freeform: Shape 9">
            <a:extLst>
              <a:ext uri="{FF2B5EF4-FFF2-40B4-BE49-F238E27FC236}">
                <a16:creationId xmlns:a16="http://schemas.microsoft.com/office/drawing/2014/main" id="{E50FDAE8-5065-4AF2-80AA-45841A9E484E}"/>
              </a:ext>
            </a:extLst>
          </p:cNvPr>
          <p:cNvSpPr/>
          <p:nvPr/>
        </p:nvSpPr>
        <p:spPr>
          <a:xfrm>
            <a:off x="5687330" y="1549400"/>
            <a:ext cx="1541618" cy="2004683"/>
          </a:xfrm>
          <a:custGeom>
            <a:avLst/>
            <a:gdLst>
              <a:gd name="connsiteX0" fmla="*/ 1103889 w 1541618"/>
              <a:gd name="connsiteY0" fmla="*/ 1222 h 2004683"/>
              <a:gd name="connsiteX1" fmla="*/ 1031969 w 1541618"/>
              <a:gd name="connsiteY1" fmla="*/ 83416 h 2004683"/>
              <a:gd name="connsiteX2" fmla="*/ 1011421 w 1541618"/>
              <a:gd name="connsiteY2" fmla="*/ 114238 h 2004683"/>
              <a:gd name="connsiteX3" fmla="*/ 980599 w 1541618"/>
              <a:gd name="connsiteY3" fmla="*/ 155335 h 2004683"/>
              <a:gd name="connsiteX4" fmla="*/ 918954 w 1541618"/>
              <a:gd name="connsiteY4" fmla="*/ 227254 h 2004683"/>
              <a:gd name="connsiteX5" fmla="*/ 898405 w 1541618"/>
              <a:gd name="connsiteY5" fmla="*/ 278625 h 2004683"/>
              <a:gd name="connsiteX6" fmla="*/ 867583 w 1541618"/>
              <a:gd name="connsiteY6" fmla="*/ 309447 h 2004683"/>
              <a:gd name="connsiteX7" fmla="*/ 816212 w 1541618"/>
              <a:gd name="connsiteY7" fmla="*/ 381366 h 2004683"/>
              <a:gd name="connsiteX8" fmla="*/ 764841 w 1541618"/>
              <a:gd name="connsiteY8" fmla="*/ 443011 h 2004683"/>
              <a:gd name="connsiteX9" fmla="*/ 682648 w 1541618"/>
              <a:gd name="connsiteY9" fmla="*/ 545753 h 2004683"/>
              <a:gd name="connsiteX10" fmla="*/ 651826 w 1541618"/>
              <a:gd name="connsiteY10" fmla="*/ 576575 h 2004683"/>
              <a:gd name="connsiteX11" fmla="*/ 621003 w 1541618"/>
              <a:gd name="connsiteY11" fmla="*/ 617672 h 2004683"/>
              <a:gd name="connsiteX12" fmla="*/ 549084 w 1541618"/>
              <a:gd name="connsiteY12" fmla="*/ 679317 h 2004683"/>
              <a:gd name="connsiteX13" fmla="*/ 528536 w 1541618"/>
              <a:gd name="connsiteY13" fmla="*/ 710139 h 2004683"/>
              <a:gd name="connsiteX14" fmla="*/ 497713 w 1541618"/>
              <a:gd name="connsiteY14" fmla="*/ 740962 h 2004683"/>
              <a:gd name="connsiteX15" fmla="*/ 487439 w 1541618"/>
              <a:gd name="connsiteY15" fmla="*/ 771784 h 2004683"/>
              <a:gd name="connsiteX16" fmla="*/ 456617 w 1541618"/>
              <a:gd name="connsiteY16" fmla="*/ 792332 h 2004683"/>
              <a:gd name="connsiteX17" fmla="*/ 436068 w 1541618"/>
              <a:gd name="connsiteY17" fmla="*/ 812881 h 2004683"/>
              <a:gd name="connsiteX18" fmla="*/ 384698 w 1541618"/>
              <a:gd name="connsiteY18" fmla="*/ 853977 h 2004683"/>
              <a:gd name="connsiteX19" fmla="*/ 353875 w 1541618"/>
              <a:gd name="connsiteY19" fmla="*/ 905348 h 2004683"/>
              <a:gd name="connsiteX20" fmla="*/ 333327 w 1541618"/>
              <a:gd name="connsiteY20" fmla="*/ 936171 h 2004683"/>
              <a:gd name="connsiteX21" fmla="*/ 302504 w 1541618"/>
              <a:gd name="connsiteY21" fmla="*/ 987541 h 2004683"/>
              <a:gd name="connsiteX22" fmla="*/ 292230 w 1541618"/>
              <a:gd name="connsiteY22" fmla="*/ 1038912 h 2004683"/>
              <a:gd name="connsiteX23" fmla="*/ 271682 w 1541618"/>
              <a:gd name="connsiteY23" fmla="*/ 1090283 h 2004683"/>
              <a:gd name="connsiteX24" fmla="*/ 261408 w 1541618"/>
              <a:gd name="connsiteY24" fmla="*/ 1121105 h 2004683"/>
              <a:gd name="connsiteX25" fmla="*/ 251134 w 1541618"/>
              <a:gd name="connsiteY25" fmla="*/ 1203299 h 2004683"/>
              <a:gd name="connsiteX26" fmla="*/ 230585 w 1541618"/>
              <a:gd name="connsiteY26" fmla="*/ 1234121 h 2004683"/>
              <a:gd name="connsiteX27" fmla="*/ 189489 w 1541618"/>
              <a:gd name="connsiteY27" fmla="*/ 1306040 h 2004683"/>
              <a:gd name="connsiteX28" fmla="*/ 158666 w 1541618"/>
              <a:gd name="connsiteY28" fmla="*/ 1347137 h 2004683"/>
              <a:gd name="connsiteX29" fmla="*/ 138118 w 1541618"/>
              <a:gd name="connsiteY29" fmla="*/ 1377959 h 2004683"/>
              <a:gd name="connsiteX30" fmla="*/ 117569 w 1541618"/>
              <a:gd name="connsiteY30" fmla="*/ 1439604 h 2004683"/>
              <a:gd name="connsiteX31" fmla="*/ 86747 w 1541618"/>
              <a:gd name="connsiteY31" fmla="*/ 1501249 h 2004683"/>
              <a:gd name="connsiteX32" fmla="*/ 66199 w 1541618"/>
              <a:gd name="connsiteY32" fmla="*/ 1532072 h 2004683"/>
              <a:gd name="connsiteX33" fmla="*/ 35376 w 1541618"/>
              <a:gd name="connsiteY33" fmla="*/ 1583443 h 2004683"/>
              <a:gd name="connsiteX34" fmla="*/ 25102 w 1541618"/>
              <a:gd name="connsiteY34" fmla="*/ 1634813 h 2004683"/>
              <a:gd name="connsiteX35" fmla="*/ 4554 w 1541618"/>
              <a:gd name="connsiteY35" fmla="*/ 1706732 h 2004683"/>
              <a:gd name="connsiteX36" fmla="*/ 25102 w 1541618"/>
              <a:gd name="connsiteY36" fmla="*/ 1830022 h 2004683"/>
              <a:gd name="connsiteX37" fmla="*/ 107295 w 1541618"/>
              <a:gd name="connsiteY37" fmla="*/ 1850571 h 2004683"/>
              <a:gd name="connsiteX38" fmla="*/ 220311 w 1541618"/>
              <a:gd name="connsiteY38" fmla="*/ 1901941 h 2004683"/>
              <a:gd name="connsiteX39" fmla="*/ 292230 w 1541618"/>
              <a:gd name="connsiteY39" fmla="*/ 1912216 h 2004683"/>
              <a:gd name="connsiteX40" fmla="*/ 415520 w 1541618"/>
              <a:gd name="connsiteY40" fmla="*/ 1943038 h 2004683"/>
              <a:gd name="connsiteX41" fmla="*/ 507987 w 1541618"/>
              <a:gd name="connsiteY41" fmla="*/ 1973860 h 2004683"/>
              <a:gd name="connsiteX42" fmla="*/ 816212 w 1541618"/>
              <a:gd name="connsiteY42" fmla="*/ 2004683 h 2004683"/>
              <a:gd name="connsiteX43" fmla="*/ 939502 w 1541618"/>
              <a:gd name="connsiteY43" fmla="*/ 1984135 h 2004683"/>
              <a:gd name="connsiteX44" fmla="*/ 970325 w 1541618"/>
              <a:gd name="connsiteY44" fmla="*/ 1953312 h 2004683"/>
              <a:gd name="connsiteX45" fmla="*/ 1001147 w 1541618"/>
              <a:gd name="connsiteY45" fmla="*/ 1943038 h 2004683"/>
              <a:gd name="connsiteX46" fmla="*/ 1031969 w 1541618"/>
              <a:gd name="connsiteY46" fmla="*/ 1891667 h 2004683"/>
              <a:gd name="connsiteX47" fmla="*/ 1062792 w 1541618"/>
              <a:gd name="connsiteY47" fmla="*/ 1881393 h 2004683"/>
              <a:gd name="connsiteX48" fmla="*/ 1073066 w 1541618"/>
              <a:gd name="connsiteY48" fmla="*/ 1840296 h 2004683"/>
              <a:gd name="connsiteX49" fmla="*/ 1134711 w 1541618"/>
              <a:gd name="connsiteY49" fmla="*/ 1778651 h 2004683"/>
              <a:gd name="connsiteX50" fmla="*/ 1278549 w 1541618"/>
              <a:gd name="connsiteY50" fmla="*/ 1727281 h 2004683"/>
              <a:gd name="connsiteX51" fmla="*/ 1412113 w 1541618"/>
              <a:gd name="connsiteY51" fmla="*/ 1737555 h 2004683"/>
              <a:gd name="connsiteX52" fmla="*/ 1473758 w 1541618"/>
              <a:gd name="connsiteY52" fmla="*/ 1747829 h 2004683"/>
              <a:gd name="connsiteX53" fmla="*/ 1525129 w 1541618"/>
              <a:gd name="connsiteY53" fmla="*/ 1727281 h 2004683"/>
              <a:gd name="connsiteX54" fmla="*/ 1514855 w 1541618"/>
              <a:gd name="connsiteY54" fmla="*/ 823155 h 2004683"/>
              <a:gd name="connsiteX55" fmla="*/ 1484032 w 1541618"/>
              <a:gd name="connsiteY55" fmla="*/ 658768 h 2004683"/>
              <a:gd name="connsiteX56" fmla="*/ 1453210 w 1541618"/>
              <a:gd name="connsiteY56" fmla="*/ 556027 h 2004683"/>
              <a:gd name="connsiteX57" fmla="*/ 1422387 w 1541618"/>
              <a:gd name="connsiteY57" fmla="*/ 463559 h 2004683"/>
              <a:gd name="connsiteX58" fmla="*/ 1391565 w 1541618"/>
              <a:gd name="connsiteY58" fmla="*/ 371092 h 2004683"/>
              <a:gd name="connsiteX59" fmla="*/ 1371017 w 1541618"/>
              <a:gd name="connsiteY59" fmla="*/ 329995 h 2004683"/>
              <a:gd name="connsiteX60" fmla="*/ 1350468 w 1541618"/>
              <a:gd name="connsiteY60" fmla="*/ 268350 h 2004683"/>
              <a:gd name="connsiteX61" fmla="*/ 1319646 w 1541618"/>
              <a:gd name="connsiteY61" fmla="*/ 206705 h 2004683"/>
              <a:gd name="connsiteX62" fmla="*/ 1309372 w 1541618"/>
              <a:gd name="connsiteY62" fmla="*/ 165609 h 2004683"/>
              <a:gd name="connsiteX63" fmla="*/ 1258001 w 1541618"/>
              <a:gd name="connsiteY63" fmla="*/ 93690 h 2004683"/>
              <a:gd name="connsiteX64" fmla="*/ 1247727 w 1541618"/>
              <a:gd name="connsiteY64" fmla="*/ 62867 h 2004683"/>
              <a:gd name="connsiteX65" fmla="*/ 1216904 w 1541618"/>
              <a:gd name="connsiteY65" fmla="*/ 42319 h 2004683"/>
              <a:gd name="connsiteX66" fmla="*/ 1103889 w 1541618"/>
              <a:gd name="connsiteY66" fmla="*/ 1222 h 200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41618" h="2004683">
                <a:moveTo>
                  <a:pt x="1103889" y="1222"/>
                </a:moveTo>
                <a:cubicBezTo>
                  <a:pt x="1073066" y="8072"/>
                  <a:pt x="1109671" y="16814"/>
                  <a:pt x="1031969" y="83416"/>
                </a:cubicBezTo>
                <a:cubicBezTo>
                  <a:pt x="1022594" y="91452"/>
                  <a:pt x="1018598" y="104190"/>
                  <a:pt x="1011421" y="114238"/>
                </a:cubicBezTo>
                <a:cubicBezTo>
                  <a:pt x="1001468" y="128172"/>
                  <a:pt x="991561" y="142180"/>
                  <a:pt x="980599" y="155335"/>
                </a:cubicBezTo>
                <a:cubicBezTo>
                  <a:pt x="947682" y="194835"/>
                  <a:pt x="958997" y="160516"/>
                  <a:pt x="918954" y="227254"/>
                </a:cubicBezTo>
                <a:cubicBezTo>
                  <a:pt x="909465" y="243069"/>
                  <a:pt x="908180" y="262986"/>
                  <a:pt x="898405" y="278625"/>
                </a:cubicBezTo>
                <a:cubicBezTo>
                  <a:pt x="890704" y="290946"/>
                  <a:pt x="876660" y="298101"/>
                  <a:pt x="867583" y="309447"/>
                </a:cubicBezTo>
                <a:cubicBezTo>
                  <a:pt x="849179" y="332452"/>
                  <a:pt x="832029" y="356511"/>
                  <a:pt x="816212" y="381366"/>
                </a:cubicBezTo>
                <a:cubicBezTo>
                  <a:pt x="777792" y="441740"/>
                  <a:pt x="818365" y="407330"/>
                  <a:pt x="764841" y="443011"/>
                </a:cubicBezTo>
                <a:cubicBezTo>
                  <a:pt x="732333" y="486356"/>
                  <a:pt x="722546" y="500868"/>
                  <a:pt x="682648" y="545753"/>
                </a:cubicBezTo>
                <a:cubicBezTo>
                  <a:pt x="672995" y="556613"/>
                  <a:pt x="661282" y="565543"/>
                  <a:pt x="651826" y="576575"/>
                </a:cubicBezTo>
                <a:cubicBezTo>
                  <a:pt x="640682" y="589576"/>
                  <a:pt x="632147" y="604671"/>
                  <a:pt x="621003" y="617672"/>
                </a:cubicBezTo>
                <a:cubicBezTo>
                  <a:pt x="553903" y="695955"/>
                  <a:pt x="630290" y="598111"/>
                  <a:pt x="549084" y="679317"/>
                </a:cubicBezTo>
                <a:cubicBezTo>
                  <a:pt x="540353" y="688048"/>
                  <a:pt x="536441" y="700653"/>
                  <a:pt x="528536" y="710139"/>
                </a:cubicBezTo>
                <a:cubicBezTo>
                  <a:pt x="519234" y="721301"/>
                  <a:pt x="507987" y="730688"/>
                  <a:pt x="497713" y="740962"/>
                </a:cubicBezTo>
                <a:cubicBezTo>
                  <a:pt x="494288" y="751236"/>
                  <a:pt x="494204" y="763327"/>
                  <a:pt x="487439" y="771784"/>
                </a:cubicBezTo>
                <a:cubicBezTo>
                  <a:pt x="479725" y="781426"/>
                  <a:pt x="466259" y="784618"/>
                  <a:pt x="456617" y="792332"/>
                </a:cubicBezTo>
                <a:cubicBezTo>
                  <a:pt x="449053" y="798383"/>
                  <a:pt x="442119" y="805317"/>
                  <a:pt x="436068" y="812881"/>
                </a:cubicBezTo>
                <a:cubicBezTo>
                  <a:pt x="402270" y="855128"/>
                  <a:pt x="433586" y="837681"/>
                  <a:pt x="384698" y="853977"/>
                </a:cubicBezTo>
                <a:cubicBezTo>
                  <a:pt x="344562" y="894113"/>
                  <a:pt x="380549" y="852000"/>
                  <a:pt x="353875" y="905348"/>
                </a:cubicBezTo>
                <a:cubicBezTo>
                  <a:pt x="348353" y="916393"/>
                  <a:pt x="339872" y="925700"/>
                  <a:pt x="333327" y="936171"/>
                </a:cubicBezTo>
                <a:cubicBezTo>
                  <a:pt x="322743" y="953105"/>
                  <a:pt x="312778" y="970418"/>
                  <a:pt x="302504" y="987541"/>
                </a:cubicBezTo>
                <a:cubicBezTo>
                  <a:pt x="299079" y="1004665"/>
                  <a:pt x="297248" y="1022186"/>
                  <a:pt x="292230" y="1038912"/>
                </a:cubicBezTo>
                <a:cubicBezTo>
                  <a:pt x="286931" y="1056577"/>
                  <a:pt x="278158" y="1073015"/>
                  <a:pt x="271682" y="1090283"/>
                </a:cubicBezTo>
                <a:cubicBezTo>
                  <a:pt x="267879" y="1100423"/>
                  <a:pt x="264833" y="1110831"/>
                  <a:pt x="261408" y="1121105"/>
                </a:cubicBezTo>
                <a:cubicBezTo>
                  <a:pt x="257983" y="1148503"/>
                  <a:pt x="258399" y="1176661"/>
                  <a:pt x="251134" y="1203299"/>
                </a:cubicBezTo>
                <a:cubicBezTo>
                  <a:pt x="247885" y="1215212"/>
                  <a:pt x="236938" y="1223533"/>
                  <a:pt x="230585" y="1234121"/>
                </a:cubicBezTo>
                <a:cubicBezTo>
                  <a:pt x="216379" y="1257797"/>
                  <a:pt x="204313" y="1282746"/>
                  <a:pt x="189489" y="1306040"/>
                </a:cubicBezTo>
                <a:cubicBezTo>
                  <a:pt x="180296" y="1320487"/>
                  <a:pt x="168619" y="1333203"/>
                  <a:pt x="158666" y="1347137"/>
                </a:cubicBezTo>
                <a:cubicBezTo>
                  <a:pt x="151489" y="1357185"/>
                  <a:pt x="144967" y="1367685"/>
                  <a:pt x="138118" y="1377959"/>
                </a:cubicBezTo>
                <a:cubicBezTo>
                  <a:pt x="131268" y="1398507"/>
                  <a:pt x="129583" y="1421582"/>
                  <a:pt x="117569" y="1439604"/>
                </a:cubicBezTo>
                <a:cubicBezTo>
                  <a:pt x="58680" y="1527940"/>
                  <a:pt x="129283" y="1416175"/>
                  <a:pt x="86747" y="1501249"/>
                </a:cubicBezTo>
                <a:cubicBezTo>
                  <a:pt x="81225" y="1512294"/>
                  <a:pt x="72743" y="1521601"/>
                  <a:pt x="66199" y="1532072"/>
                </a:cubicBezTo>
                <a:cubicBezTo>
                  <a:pt x="55615" y="1549006"/>
                  <a:pt x="45650" y="1566319"/>
                  <a:pt x="35376" y="1583443"/>
                </a:cubicBezTo>
                <a:cubicBezTo>
                  <a:pt x="31951" y="1600566"/>
                  <a:pt x="29337" y="1617872"/>
                  <a:pt x="25102" y="1634813"/>
                </a:cubicBezTo>
                <a:cubicBezTo>
                  <a:pt x="19055" y="1659001"/>
                  <a:pt x="4554" y="1681800"/>
                  <a:pt x="4554" y="1706732"/>
                </a:cubicBezTo>
                <a:cubicBezTo>
                  <a:pt x="4554" y="1748396"/>
                  <a:pt x="-14424" y="1816847"/>
                  <a:pt x="25102" y="1830022"/>
                </a:cubicBezTo>
                <a:cubicBezTo>
                  <a:pt x="72491" y="1845818"/>
                  <a:pt x="45305" y="1838172"/>
                  <a:pt x="107295" y="1850571"/>
                </a:cubicBezTo>
                <a:cubicBezTo>
                  <a:pt x="156601" y="1880154"/>
                  <a:pt x="162106" y="1888509"/>
                  <a:pt x="220311" y="1901941"/>
                </a:cubicBezTo>
                <a:cubicBezTo>
                  <a:pt x="243907" y="1907386"/>
                  <a:pt x="268533" y="1907227"/>
                  <a:pt x="292230" y="1912216"/>
                </a:cubicBezTo>
                <a:cubicBezTo>
                  <a:pt x="333683" y="1920943"/>
                  <a:pt x="415520" y="1943038"/>
                  <a:pt x="415520" y="1943038"/>
                </a:cubicBezTo>
                <a:cubicBezTo>
                  <a:pt x="459300" y="1972224"/>
                  <a:pt x="441545" y="1966478"/>
                  <a:pt x="507987" y="1973860"/>
                </a:cubicBezTo>
                <a:cubicBezTo>
                  <a:pt x="610610" y="1985263"/>
                  <a:pt x="816212" y="2004683"/>
                  <a:pt x="816212" y="2004683"/>
                </a:cubicBezTo>
                <a:cubicBezTo>
                  <a:pt x="857309" y="1997834"/>
                  <a:pt x="899977" y="1997310"/>
                  <a:pt x="939502" y="1984135"/>
                </a:cubicBezTo>
                <a:cubicBezTo>
                  <a:pt x="953286" y="1979540"/>
                  <a:pt x="958235" y="1961372"/>
                  <a:pt x="970325" y="1953312"/>
                </a:cubicBezTo>
                <a:cubicBezTo>
                  <a:pt x="979336" y="1947305"/>
                  <a:pt x="990873" y="1946463"/>
                  <a:pt x="1001147" y="1943038"/>
                </a:cubicBezTo>
                <a:cubicBezTo>
                  <a:pt x="1009228" y="1918795"/>
                  <a:pt x="1008465" y="1905770"/>
                  <a:pt x="1031969" y="1891667"/>
                </a:cubicBezTo>
                <a:cubicBezTo>
                  <a:pt x="1041256" y="1886095"/>
                  <a:pt x="1052518" y="1884818"/>
                  <a:pt x="1062792" y="1881393"/>
                </a:cubicBezTo>
                <a:cubicBezTo>
                  <a:pt x="1066217" y="1867694"/>
                  <a:pt x="1064968" y="1851864"/>
                  <a:pt x="1073066" y="1840296"/>
                </a:cubicBezTo>
                <a:cubicBezTo>
                  <a:pt x="1089731" y="1816489"/>
                  <a:pt x="1114163" y="1799199"/>
                  <a:pt x="1134711" y="1778651"/>
                </a:cubicBezTo>
                <a:cubicBezTo>
                  <a:pt x="1192608" y="1720755"/>
                  <a:pt x="1151243" y="1750427"/>
                  <a:pt x="1278549" y="1727281"/>
                </a:cubicBezTo>
                <a:cubicBezTo>
                  <a:pt x="1323070" y="1730706"/>
                  <a:pt x="1367705" y="1732881"/>
                  <a:pt x="1412113" y="1737555"/>
                </a:cubicBezTo>
                <a:cubicBezTo>
                  <a:pt x="1432830" y="1739736"/>
                  <a:pt x="1453012" y="1749715"/>
                  <a:pt x="1473758" y="1747829"/>
                </a:cubicBezTo>
                <a:cubicBezTo>
                  <a:pt x="1492125" y="1746159"/>
                  <a:pt x="1508005" y="1734130"/>
                  <a:pt x="1525129" y="1727281"/>
                </a:cubicBezTo>
                <a:cubicBezTo>
                  <a:pt x="1554381" y="1347003"/>
                  <a:pt x="1540787" y="1583836"/>
                  <a:pt x="1514855" y="823155"/>
                </a:cubicBezTo>
                <a:cubicBezTo>
                  <a:pt x="1510219" y="687156"/>
                  <a:pt x="1527529" y="724013"/>
                  <a:pt x="1484032" y="658768"/>
                </a:cubicBezTo>
                <a:cubicBezTo>
                  <a:pt x="1472260" y="623451"/>
                  <a:pt x="1462032" y="594255"/>
                  <a:pt x="1453210" y="556027"/>
                </a:cubicBezTo>
                <a:cubicBezTo>
                  <a:pt x="1433668" y="471346"/>
                  <a:pt x="1458782" y="518150"/>
                  <a:pt x="1422387" y="463559"/>
                </a:cubicBezTo>
                <a:cubicBezTo>
                  <a:pt x="1410461" y="415855"/>
                  <a:pt x="1413672" y="420835"/>
                  <a:pt x="1391565" y="371092"/>
                </a:cubicBezTo>
                <a:cubicBezTo>
                  <a:pt x="1385345" y="357096"/>
                  <a:pt x="1376705" y="344215"/>
                  <a:pt x="1371017" y="329995"/>
                </a:cubicBezTo>
                <a:cubicBezTo>
                  <a:pt x="1362973" y="309884"/>
                  <a:pt x="1358799" y="288344"/>
                  <a:pt x="1350468" y="268350"/>
                </a:cubicBezTo>
                <a:cubicBezTo>
                  <a:pt x="1341632" y="247144"/>
                  <a:pt x="1328178" y="228036"/>
                  <a:pt x="1319646" y="206705"/>
                </a:cubicBezTo>
                <a:cubicBezTo>
                  <a:pt x="1314402" y="193595"/>
                  <a:pt x="1314934" y="178588"/>
                  <a:pt x="1309372" y="165609"/>
                </a:cubicBezTo>
                <a:cubicBezTo>
                  <a:pt x="1304365" y="153925"/>
                  <a:pt x="1261509" y="98367"/>
                  <a:pt x="1258001" y="93690"/>
                </a:cubicBezTo>
                <a:cubicBezTo>
                  <a:pt x="1254576" y="83416"/>
                  <a:pt x="1254493" y="71324"/>
                  <a:pt x="1247727" y="62867"/>
                </a:cubicBezTo>
                <a:cubicBezTo>
                  <a:pt x="1240013" y="53225"/>
                  <a:pt x="1228188" y="47334"/>
                  <a:pt x="1216904" y="42319"/>
                </a:cubicBezTo>
                <a:cubicBezTo>
                  <a:pt x="1160923" y="17439"/>
                  <a:pt x="1134712" y="-5628"/>
                  <a:pt x="1103889" y="122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75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1" y="228600"/>
            <a:ext cx="9380306"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23</a:t>
            </a:fld>
            <a:endParaRPr lang="en-US" dirty="0"/>
          </a:p>
        </p:txBody>
      </p:sp>
      <p:sp>
        <p:nvSpPr>
          <p:cNvPr id="10" name="TextBox 9">
            <a:extLst>
              <a:ext uri="{FF2B5EF4-FFF2-40B4-BE49-F238E27FC236}">
                <a16:creationId xmlns:a16="http://schemas.microsoft.com/office/drawing/2014/main" id="{5B97A307-D214-44A9-A208-8499EECFC263}"/>
              </a:ext>
            </a:extLst>
          </p:cNvPr>
          <p:cNvSpPr txBox="1"/>
          <p:nvPr/>
        </p:nvSpPr>
        <p:spPr>
          <a:xfrm>
            <a:off x="418527" y="5895071"/>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3" name="Picture 2">
            <a:extLst>
              <a:ext uri="{FF2B5EF4-FFF2-40B4-BE49-F238E27FC236}">
                <a16:creationId xmlns:a16="http://schemas.microsoft.com/office/drawing/2014/main" id="{3FC71682-80BB-4DB5-90CB-5B4AFE51CB74}"/>
              </a:ext>
            </a:extLst>
          </p:cNvPr>
          <p:cNvPicPr>
            <a:picLocks noChangeAspect="1"/>
          </p:cNvPicPr>
          <p:nvPr/>
        </p:nvPicPr>
        <p:blipFill>
          <a:blip r:embed="rId3"/>
          <a:stretch>
            <a:fillRect/>
          </a:stretch>
        </p:blipFill>
        <p:spPr>
          <a:xfrm>
            <a:off x="3222406" y="1297152"/>
            <a:ext cx="4211410" cy="4913312"/>
          </a:xfrm>
          <a:prstGeom prst="rect">
            <a:avLst/>
          </a:prstGeom>
        </p:spPr>
      </p:pic>
    </p:spTree>
    <p:extLst>
      <p:ext uri="{BB962C8B-B14F-4D97-AF65-F5344CB8AC3E}">
        <p14:creationId xmlns:p14="http://schemas.microsoft.com/office/powerpoint/2010/main" val="314628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6CCA-4200-4A0F-9C42-684654F254B5}"/>
              </a:ext>
            </a:extLst>
          </p:cNvPr>
          <p:cNvSpPr>
            <a:spLocks noGrp="1"/>
          </p:cNvSpPr>
          <p:nvPr>
            <p:ph type="title"/>
          </p:nvPr>
        </p:nvSpPr>
        <p:spPr>
          <a:xfrm>
            <a:off x="0" y="451513"/>
            <a:ext cx="9421402" cy="1320800"/>
          </a:xfrm>
        </p:spPr>
        <p:txBody>
          <a:bodyPr>
            <a:normAutofit/>
          </a:bodyPr>
          <a:lstStyle/>
          <a:p>
            <a:pPr algn="ctr"/>
            <a:r>
              <a:rPr lang="en-US" b="1" dirty="0">
                <a:latin typeface="Calibri" panose="020F0502020204030204" pitchFamily="34" charset="0"/>
                <a:cs typeface="Calibri" panose="020F0502020204030204" pitchFamily="34" charset="0"/>
              </a:rPr>
              <a:t>2023 HPV Vaccination Rates: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9-19 Years of Age</a:t>
            </a:r>
          </a:p>
        </p:txBody>
      </p:sp>
      <p:graphicFrame>
        <p:nvGraphicFramePr>
          <p:cNvPr id="5" name="Table 5">
            <a:extLst>
              <a:ext uri="{FF2B5EF4-FFF2-40B4-BE49-F238E27FC236}">
                <a16:creationId xmlns:a16="http://schemas.microsoft.com/office/drawing/2014/main" id="{EFC0B835-034D-417A-9B00-3A389EB984E1}"/>
              </a:ext>
            </a:extLst>
          </p:cNvPr>
          <p:cNvGraphicFramePr>
            <a:graphicFrameLocks noGrp="1"/>
          </p:cNvGraphicFramePr>
          <p:nvPr>
            <p:ph idx="1"/>
            <p:extLst>
              <p:ext uri="{D42A27DB-BD31-4B8C-83A1-F6EECF244321}">
                <p14:modId xmlns:p14="http://schemas.microsoft.com/office/powerpoint/2010/main" val="2242272377"/>
              </p:ext>
            </p:extLst>
          </p:nvPr>
        </p:nvGraphicFramePr>
        <p:xfrm>
          <a:off x="1360471" y="2233281"/>
          <a:ext cx="6781800" cy="1586548"/>
        </p:xfrm>
        <a:graphic>
          <a:graphicData uri="http://schemas.openxmlformats.org/drawingml/2006/table">
            <a:tbl>
              <a:tblPr firstRow="1" bandRow="1">
                <a:tableStyleId>{5C22544A-7EE6-4342-B048-85BDC9FD1C3A}</a:tableStyleId>
              </a:tblPr>
              <a:tblGrid>
                <a:gridCol w="1498282">
                  <a:extLst>
                    <a:ext uri="{9D8B030D-6E8A-4147-A177-3AD203B41FA5}">
                      <a16:colId xmlns:a16="http://schemas.microsoft.com/office/drawing/2014/main" val="158768287"/>
                    </a:ext>
                  </a:extLst>
                </a:gridCol>
                <a:gridCol w="3454718">
                  <a:extLst>
                    <a:ext uri="{9D8B030D-6E8A-4147-A177-3AD203B41FA5}">
                      <a16:colId xmlns:a16="http://schemas.microsoft.com/office/drawing/2014/main" val="2476965930"/>
                    </a:ext>
                  </a:extLst>
                </a:gridCol>
                <a:gridCol w="1828800">
                  <a:extLst>
                    <a:ext uri="{9D8B030D-6E8A-4147-A177-3AD203B41FA5}">
                      <a16:colId xmlns:a16="http://schemas.microsoft.com/office/drawing/2014/main" val="3101668922"/>
                    </a:ext>
                  </a:extLst>
                </a:gridCol>
              </a:tblGrid>
              <a:tr h="474028">
                <a:tc>
                  <a:txBody>
                    <a:bodyPr/>
                    <a:lstStyle/>
                    <a:p>
                      <a:endParaRPr lang="en-US" dirty="0"/>
                    </a:p>
                  </a:txBody>
                  <a:tcPr/>
                </a:tc>
                <a:tc>
                  <a:txBody>
                    <a:bodyPr/>
                    <a:lstStyle/>
                    <a:p>
                      <a:r>
                        <a:rPr lang="en-US" dirty="0"/>
                        <a:t># Patients Up-to-Date Vaccine </a:t>
                      </a:r>
                    </a:p>
                  </a:txBody>
                  <a:tcPr/>
                </a:tc>
                <a:tc>
                  <a:txBody>
                    <a:bodyPr/>
                    <a:lstStyle/>
                    <a:p>
                      <a:r>
                        <a:rPr lang="en-US" dirty="0"/>
                        <a:t>% of Eligible</a:t>
                      </a:r>
                    </a:p>
                  </a:txBody>
                  <a:tcPr/>
                </a:tc>
                <a:extLst>
                  <a:ext uri="{0D108BD9-81ED-4DB2-BD59-A6C34878D82A}">
                    <a16:rowId xmlns:a16="http://schemas.microsoft.com/office/drawing/2014/main" val="215048948"/>
                  </a:ext>
                </a:extLst>
              </a:tr>
              <a:tr h="370840">
                <a:tc>
                  <a:txBody>
                    <a:bodyPr/>
                    <a:lstStyle/>
                    <a:p>
                      <a:r>
                        <a:rPr lang="en-US" dirty="0"/>
                        <a:t>Cherokee</a:t>
                      </a:r>
                    </a:p>
                  </a:txBody>
                  <a:tcPr/>
                </a:tc>
                <a:tc>
                  <a:txBody>
                    <a:bodyPr/>
                    <a:lstStyle/>
                    <a:p>
                      <a:r>
                        <a:rPr lang="en-US" dirty="0"/>
                        <a:t>748</a:t>
                      </a:r>
                    </a:p>
                  </a:txBody>
                  <a:tcPr/>
                </a:tc>
                <a:tc>
                  <a:txBody>
                    <a:bodyPr/>
                    <a:lstStyle/>
                    <a:p>
                      <a:r>
                        <a:rPr lang="en-US" dirty="0"/>
                        <a:t>19%</a:t>
                      </a:r>
                    </a:p>
                  </a:txBody>
                  <a:tcPr/>
                </a:tc>
                <a:extLst>
                  <a:ext uri="{0D108BD9-81ED-4DB2-BD59-A6C34878D82A}">
                    <a16:rowId xmlns:a16="http://schemas.microsoft.com/office/drawing/2014/main" val="1701070124"/>
                  </a:ext>
                </a:extLst>
              </a:tr>
              <a:tr h="370840">
                <a:tc>
                  <a:txBody>
                    <a:bodyPr/>
                    <a:lstStyle/>
                    <a:p>
                      <a:r>
                        <a:rPr lang="en-US" dirty="0"/>
                        <a:t>DeKalb</a:t>
                      </a:r>
                    </a:p>
                  </a:txBody>
                  <a:tcPr/>
                </a:tc>
                <a:tc>
                  <a:txBody>
                    <a:bodyPr/>
                    <a:lstStyle/>
                    <a:p>
                      <a:r>
                        <a:rPr lang="en-US" dirty="0"/>
                        <a:t>3,584</a:t>
                      </a:r>
                    </a:p>
                  </a:txBody>
                  <a:tcPr/>
                </a:tc>
                <a:tc>
                  <a:txBody>
                    <a:bodyPr/>
                    <a:lstStyle/>
                    <a:p>
                      <a:r>
                        <a:rPr lang="en-US" dirty="0"/>
                        <a:t>25%</a:t>
                      </a:r>
                    </a:p>
                  </a:txBody>
                  <a:tcPr/>
                </a:tc>
                <a:extLst>
                  <a:ext uri="{0D108BD9-81ED-4DB2-BD59-A6C34878D82A}">
                    <a16:rowId xmlns:a16="http://schemas.microsoft.com/office/drawing/2014/main" val="3787148377"/>
                  </a:ext>
                </a:extLst>
              </a:tr>
              <a:tr h="370840">
                <a:tc>
                  <a:txBody>
                    <a:bodyPr/>
                    <a:lstStyle/>
                    <a:p>
                      <a:r>
                        <a:rPr lang="en-US" dirty="0"/>
                        <a:t>Etowah</a:t>
                      </a:r>
                    </a:p>
                  </a:txBody>
                  <a:tcPr/>
                </a:tc>
                <a:tc>
                  <a:txBody>
                    <a:bodyPr/>
                    <a:lstStyle/>
                    <a:p>
                      <a:r>
                        <a:rPr lang="en-US" dirty="0"/>
                        <a:t>5,238</a:t>
                      </a:r>
                    </a:p>
                  </a:txBody>
                  <a:tcPr/>
                </a:tc>
                <a:tc>
                  <a:txBody>
                    <a:bodyPr/>
                    <a:lstStyle/>
                    <a:p>
                      <a:r>
                        <a:rPr lang="en-US" dirty="0"/>
                        <a:t>28%</a:t>
                      </a:r>
                    </a:p>
                  </a:txBody>
                  <a:tcPr/>
                </a:tc>
                <a:extLst>
                  <a:ext uri="{0D108BD9-81ED-4DB2-BD59-A6C34878D82A}">
                    <a16:rowId xmlns:a16="http://schemas.microsoft.com/office/drawing/2014/main" val="593479403"/>
                  </a:ext>
                </a:extLst>
              </a:tr>
            </a:tbl>
          </a:graphicData>
        </a:graphic>
      </p:graphicFrame>
      <p:sp>
        <p:nvSpPr>
          <p:cNvPr id="4" name="Slide Number Placeholder 3">
            <a:extLst>
              <a:ext uri="{FF2B5EF4-FFF2-40B4-BE49-F238E27FC236}">
                <a16:creationId xmlns:a16="http://schemas.microsoft.com/office/drawing/2014/main" id="{FCC22182-07D1-4423-97C8-46C5AB3A8BA3}"/>
              </a:ext>
            </a:extLst>
          </p:cNvPr>
          <p:cNvSpPr>
            <a:spLocks noGrp="1"/>
          </p:cNvSpPr>
          <p:nvPr>
            <p:ph type="sldNum" sz="quarter" idx="12"/>
          </p:nvPr>
        </p:nvSpPr>
        <p:spPr/>
        <p:txBody>
          <a:bodyPr/>
          <a:lstStyle/>
          <a:p>
            <a:fld id="{F9A92E16-A170-4A0D-9575-1C27218E58DC}" type="slidenum">
              <a:rPr lang="en-US" smtClean="0"/>
              <a:pPr/>
              <a:t>24</a:t>
            </a:fld>
            <a:endParaRPr lang="en-US" dirty="0"/>
          </a:p>
        </p:txBody>
      </p:sp>
      <p:sp>
        <p:nvSpPr>
          <p:cNvPr id="6" name="TextBox 5">
            <a:extLst>
              <a:ext uri="{FF2B5EF4-FFF2-40B4-BE49-F238E27FC236}">
                <a16:creationId xmlns:a16="http://schemas.microsoft.com/office/drawing/2014/main" id="{707A281A-AB62-4FAE-9785-AAE5B955358F}"/>
              </a:ext>
            </a:extLst>
          </p:cNvPr>
          <p:cNvSpPr txBox="1"/>
          <p:nvPr/>
        </p:nvSpPr>
        <p:spPr>
          <a:xfrm>
            <a:off x="1277082" y="4679724"/>
            <a:ext cx="175835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State Rate: 28%</a:t>
            </a:r>
          </a:p>
        </p:txBody>
      </p:sp>
      <p:sp>
        <p:nvSpPr>
          <p:cNvPr id="7" name="TextBox 6">
            <a:extLst>
              <a:ext uri="{FF2B5EF4-FFF2-40B4-BE49-F238E27FC236}">
                <a16:creationId xmlns:a16="http://schemas.microsoft.com/office/drawing/2014/main" id="{6A8B39E5-011C-418A-AE39-ED43A2081831}"/>
              </a:ext>
            </a:extLst>
          </p:cNvPr>
          <p:cNvSpPr txBox="1"/>
          <p:nvPr/>
        </p:nvSpPr>
        <p:spPr>
          <a:xfrm>
            <a:off x="3467100" y="6406487"/>
            <a:ext cx="606127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Alabama IMMPRINT Data: 2023</a:t>
            </a:r>
          </a:p>
        </p:txBody>
      </p:sp>
    </p:spTree>
    <p:extLst>
      <p:ext uri="{BB962C8B-B14F-4D97-AF65-F5344CB8AC3E}">
        <p14:creationId xmlns:p14="http://schemas.microsoft.com/office/powerpoint/2010/main" val="293740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00854"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Mortality Rates:</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25</a:t>
            </a:fld>
            <a:endParaRPr lang="en-US" dirty="0"/>
          </a:p>
        </p:txBody>
      </p:sp>
      <p:sp>
        <p:nvSpPr>
          <p:cNvPr id="2" name="TextBox 1">
            <a:extLst>
              <a:ext uri="{FF2B5EF4-FFF2-40B4-BE49-F238E27FC236}">
                <a16:creationId xmlns:a16="http://schemas.microsoft.com/office/drawing/2014/main" id="{76626854-9361-4815-A6B1-D14D2E19BE32}"/>
              </a:ext>
            </a:extLst>
          </p:cNvPr>
          <p:cNvSpPr txBox="1"/>
          <p:nvPr/>
        </p:nvSpPr>
        <p:spPr>
          <a:xfrm>
            <a:off x="570781" y="5962314"/>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2.2 per 100,000</a:t>
            </a:r>
          </a:p>
        </p:txBody>
      </p:sp>
      <p:pic>
        <p:nvPicPr>
          <p:cNvPr id="11" name="Picture 10">
            <a:extLst>
              <a:ext uri="{FF2B5EF4-FFF2-40B4-BE49-F238E27FC236}">
                <a16:creationId xmlns:a16="http://schemas.microsoft.com/office/drawing/2014/main" id="{2E834E72-2306-4F05-B05A-88CC5724F92A}"/>
              </a:ext>
            </a:extLst>
          </p:cNvPr>
          <p:cNvPicPr>
            <a:picLocks noChangeAspect="1"/>
          </p:cNvPicPr>
          <p:nvPr/>
        </p:nvPicPr>
        <p:blipFill>
          <a:blip r:embed="rId2"/>
          <a:stretch>
            <a:fillRect/>
          </a:stretch>
        </p:blipFill>
        <p:spPr>
          <a:xfrm>
            <a:off x="415153" y="1397000"/>
            <a:ext cx="2725948" cy="1091702"/>
          </a:xfrm>
          <a:prstGeom prst="rect">
            <a:avLst/>
          </a:prstGeom>
        </p:spPr>
      </p:pic>
      <p:pic>
        <p:nvPicPr>
          <p:cNvPr id="13" name="Picture 12">
            <a:extLst>
              <a:ext uri="{FF2B5EF4-FFF2-40B4-BE49-F238E27FC236}">
                <a16:creationId xmlns:a16="http://schemas.microsoft.com/office/drawing/2014/main" id="{C4FD790B-4C3A-4DAF-9AF1-A27ACBC52139}"/>
              </a:ext>
            </a:extLst>
          </p:cNvPr>
          <p:cNvPicPr>
            <a:picLocks noChangeAspect="1"/>
          </p:cNvPicPr>
          <p:nvPr/>
        </p:nvPicPr>
        <p:blipFill>
          <a:blip r:embed="rId3"/>
          <a:stretch>
            <a:fillRect/>
          </a:stretch>
        </p:blipFill>
        <p:spPr>
          <a:xfrm>
            <a:off x="3141101" y="6056725"/>
            <a:ext cx="4662745" cy="369700"/>
          </a:xfrm>
          <a:prstGeom prst="rect">
            <a:avLst/>
          </a:prstGeom>
        </p:spPr>
      </p:pic>
      <p:pic>
        <p:nvPicPr>
          <p:cNvPr id="15" name="Picture 14">
            <a:extLst>
              <a:ext uri="{FF2B5EF4-FFF2-40B4-BE49-F238E27FC236}">
                <a16:creationId xmlns:a16="http://schemas.microsoft.com/office/drawing/2014/main" id="{3E31F1E1-E683-465B-A49C-397C9F8C3A87}"/>
              </a:ext>
            </a:extLst>
          </p:cNvPr>
          <p:cNvPicPr>
            <a:picLocks noChangeAspect="1"/>
          </p:cNvPicPr>
          <p:nvPr/>
        </p:nvPicPr>
        <p:blipFill>
          <a:blip r:embed="rId4"/>
          <a:stretch>
            <a:fillRect/>
          </a:stretch>
        </p:blipFill>
        <p:spPr>
          <a:xfrm>
            <a:off x="2952245" y="1397000"/>
            <a:ext cx="5040455" cy="4511840"/>
          </a:xfrm>
          <a:prstGeom prst="rect">
            <a:avLst/>
          </a:prstGeom>
        </p:spPr>
      </p:pic>
      <p:sp>
        <p:nvSpPr>
          <p:cNvPr id="10" name="Freeform: Shape 9">
            <a:extLst>
              <a:ext uri="{FF2B5EF4-FFF2-40B4-BE49-F238E27FC236}">
                <a16:creationId xmlns:a16="http://schemas.microsoft.com/office/drawing/2014/main" id="{3F4935DB-AE60-4EBA-BA5D-F31AB1750A86}"/>
              </a:ext>
            </a:extLst>
          </p:cNvPr>
          <p:cNvSpPr/>
          <p:nvPr/>
        </p:nvSpPr>
        <p:spPr>
          <a:xfrm>
            <a:off x="5872264" y="1544885"/>
            <a:ext cx="1442936" cy="1884115"/>
          </a:xfrm>
          <a:custGeom>
            <a:avLst/>
            <a:gdLst>
              <a:gd name="connsiteX0" fmla="*/ 1103889 w 1541618"/>
              <a:gd name="connsiteY0" fmla="*/ 1222 h 2004683"/>
              <a:gd name="connsiteX1" fmla="*/ 1031969 w 1541618"/>
              <a:gd name="connsiteY1" fmla="*/ 83416 h 2004683"/>
              <a:gd name="connsiteX2" fmla="*/ 1011421 w 1541618"/>
              <a:gd name="connsiteY2" fmla="*/ 114238 h 2004683"/>
              <a:gd name="connsiteX3" fmla="*/ 980599 w 1541618"/>
              <a:gd name="connsiteY3" fmla="*/ 155335 h 2004683"/>
              <a:gd name="connsiteX4" fmla="*/ 918954 w 1541618"/>
              <a:gd name="connsiteY4" fmla="*/ 227254 h 2004683"/>
              <a:gd name="connsiteX5" fmla="*/ 898405 w 1541618"/>
              <a:gd name="connsiteY5" fmla="*/ 278625 h 2004683"/>
              <a:gd name="connsiteX6" fmla="*/ 867583 w 1541618"/>
              <a:gd name="connsiteY6" fmla="*/ 309447 h 2004683"/>
              <a:gd name="connsiteX7" fmla="*/ 816212 w 1541618"/>
              <a:gd name="connsiteY7" fmla="*/ 381366 h 2004683"/>
              <a:gd name="connsiteX8" fmla="*/ 764841 w 1541618"/>
              <a:gd name="connsiteY8" fmla="*/ 443011 h 2004683"/>
              <a:gd name="connsiteX9" fmla="*/ 682648 w 1541618"/>
              <a:gd name="connsiteY9" fmla="*/ 545753 h 2004683"/>
              <a:gd name="connsiteX10" fmla="*/ 651826 w 1541618"/>
              <a:gd name="connsiteY10" fmla="*/ 576575 h 2004683"/>
              <a:gd name="connsiteX11" fmla="*/ 621003 w 1541618"/>
              <a:gd name="connsiteY11" fmla="*/ 617672 h 2004683"/>
              <a:gd name="connsiteX12" fmla="*/ 549084 w 1541618"/>
              <a:gd name="connsiteY12" fmla="*/ 679317 h 2004683"/>
              <a:gd name="connsiteX13" fmla="*/ 528536 w 1541618"/>
              <a:gd name="connsiteY13" fmla="*/ 710139 h 2004683"/>
              <a:gd name="connsiteX14" fmla="*/ 497713 w 1541618"/>
              <a:gd name="connsiteY14" fmla="*/ 740962 h 2004683"/>
              <a:gd name="connsiteX15" fmla="*/ 487439 w 1541618"/>
              <a:gd name="connsiteY15" fmla="*/ 771784 h 2004683"/>
              <a:gd name="connsiteX16" fmla="*/ 456617 w 1541618"/>
              <a:gd name="connsiteY16" fmla="*/ 792332 h 2004683"/>
              <a:gd name="connsiteX17" fmla="*/ 436068 w 1541618"/>
              <a:gd name="connsiteY17" fmla="*/ 812881 h 2004683"/>
              <a:gd name="connsiteX18" fmla="*/ 384698 w 1541618"/>
              <a:gd name="connsiteY18" fmla="*/ 853977 h 2004683"/>
              <a:gd name="connsiteX19" fmla="*/ 353875 w 1541618"/>
              <a:gd name="connsiteY19" fmla="*/ 905348 h 2004683"/>
              <a:gd name="connsiteX20" fmla="*/ 333327 w 1541618"/>
              <a:gd name="connsiteY20" fmla="*/ 936171 h 2004683"/>
              <a:gd name="connsiteX21" fmla="*/ 302504 w 1541618"/>
              <a:gd name="connsiteY21" fmla="*/ 987541 h 2004683"/>
              <a:gd name="connsiteX22" fmla="*/ 292230 w 1541618"/>
              <a:gd name="connsiteY22" fmla="*/ 1038912 h 2004683"/>
              <a:gd name="connsiteX23" fmla="*/ 271682 w 1541618"/>
              <a:gd name="connsiteY23" fmla="*/ 1090283 h 2004683"/>
              <a:gd name="connsiteX24" fmla="*/ 261408 w 1541618"/>
              <a:gd name="connsiteY24" fmla="*/ 1121105 h 2004683"/>
              <a:gd name="connsiteX25" fmla="*/ 251134 w 1541618"/>
              <a:gd name="connsiteY25" fmla="*/ 1203299 h 2004683"/>
              <a:gd name="connsiteX26" fmla="*/ 230585 w 1541618"/>
              <a:gd name="connsiteY26" fmla="*/ 1234121 h 2004683"/>
              <a:gd name="connsiteX27" fmla="*/ 189489 w 1541618"/>
              <a:gd name="connsiteY27" fmla="*/ 1306040 h 2004683"/>
              <a:gd name="connsiteX28" fmla="*/ 158666 w 1541618"/>
              <a:gd name="connsiteY28" fmla="*/ 1347137 h 2004683"/>
              <a:gd name="connsiteX29" fmla="*/ 138118 w 1541618"/>
              <a:gd name="connsiteY29" fmla="*/ 1377959 h 2004683"/>
              <a:gd name="connsiteX30" fmla="*/ 117569 w 1541618"/>
              <a:gd name="connsiteY30" fmla="*/ 1439604 h 2004683"/>
              <a:gd name="connsiteX31" fmla="*/ 86747 w 1541618"/>
              <a:gd name="connsiteY31" fmla="*/ 1501249 h 2004683"/>
              <a:gd name="connsiteX32" fmla="*/ 66199 w 1541618"/>
              <a:gd name="connsiteY32" fmla="*/ 1532072 h 2004683"/>
              <a:gd name="connsiteX33" fmla="*/ 35376 w 1541618"/>
              <a:gd name="connsiteY33" fmla="*/ 1583443 h 2004683"/>
              <a:gd name="connsiteX34" fmla="*/ 25102 w 1541618"/>
              <a:gd name="connsiteY34" fmla="*/ 1634813 h 2004683"/>
              <a:gd name="connsiteX35" fmla="*/ 4554 w 1541618"/>
              <a:gd name="connsiteY35" fmla="*/ 1706732 h 2004683"/>
              <a:gd name="connsiteX36" fmla="*/ 25102 w 1541618"/>
              <a:gd name="connsiteY36" fmla="*/ 1830022 h 2004683"/>
              <a:gd name="connsiteX37" fmla="*/ 107295 w 1541618"/>
              <a:gd name="connsiteY37" fmla="*/ 1850571 h 2004683"/>
              <a:gd name="connsiteX38" fmla="*/ 220311 w 1541618"/>
              <a:gd name="connsiteY38" fmla="*/ 1901941 h 2004683"/>
              <a:gd name="connsiteX39" fmla="*/ 292230 w 1541618"/>
              <a:gd name="connsiteY39" fmla="*/ 1912216 h 2004683"/>
              <a:gd name="connsiteX40" fmla="*/ 415520 w 1541618"/>
              <a:gd name="connsiteY40" fmla="*/ 1943038 h 2004683"/>
              <a:gd name="connsiteX41" fmla="*/ 507987 w 1541618"/>
              <a:gd name="connsiteY41" fmla="*/ 1973860 h 2004683"/>
              <a:gd name="connsiteX42" fmla="*/ 816212 w 1541618"/>
              <a:gd name="connsiteY42" fmla="*/ 2004683 h 2004683"/>
              <a:gd name="connsiteX43" fmla="*/ 939502 w 1541618"/>
              <a:gd name="connsiteY43" fmla="*/ 1984135 h 2004683"/>
              <a:gd name="connsiteX44" fmla="*/ 970325 w 1541618"/>
              <a:gd name="connsiteY44" fmla="*/ 1953312 h 2004683"/>
              <a:gd name="connsiteX45" fmla="*/ 1001147 w 1541618"/>
              <a:gd name="connsiteY45" fmla="*/ 1943038 h 2004683"/>
              <a:gd name="connsiteX46" fmla="*/ 1031969 w 1541618"/>
              <a:gd name="connsiteY46" fmla="*/ 1891667 h 2004683"/>
              <a:gd name="connsiteX47" fmla="*/ 1062792 w 1541618"/>
              <a:gd name="connsiteY47" fmla="*/ 1881393 h 2004683"/>
              <a:gd name="connsiteX48" fmla="*/ 1073066 w 1541618"/>
              <a:gd name="connsiteY48" fmla="*/ 1840296 h 2004683"/>
              <a:gd name="connsiteX49" fmla="*/ 1134711 w 1541618"/>
              <a:gd name="connsiteY49" fmla="*/ 1778651 h 2004683"/>
              <a:gd name="connsiteX50" fmla="*/ 1278549 w 1541618"/>
              <a:gd name="connsiteY50" fmla="*/ 1727281 h 2004683"/>
              <a:gd name="connsiteX51" fmla="*/ 1412113 w 1541618"/>
              <a:gd name="connsiteY51" fmla="*/ 1737555 h 2004683"/>
              <a:gd name="connsiteX52" fmla="*/ 1473758 w 1541618"/>
              <a:gd name="connsiteY52" fmla="*/ 1747829 h 2004683"/>
              <a:gd name="connsiteX53" fmla="*/ 1525129 w 1541618"/>
              <a:gd name="connsiteY53" fmla="*/ 1727281 h 2004683"/>
              <a:gd name="connsiteX54" fmla="*/ 1514855 w 1541618"/>
              <a:gd name="connsiteY54" fmla="*/ 823155 h 2004683"/>
              <a:gd name="connsiteX55" fmla="*/ 1484032 w 1541618"/>
              <a:gd name="connsiteY55" fmla="*/ 658768 h 2004683"/>
              <a:gd name="connsiteX56" fmla="*/ 1453210 w 1541618"/>
              <a:gd name="connsiteY56" fmla="*/ 556027 h 2004683"/>
              <a:gd name="connsiteX57" fmla="*/ 1422387 w 1541618"/>
              <a:gd name="connsiteY57" fmla="*/ 463559 h 2004683"/>
              <a:gd name="connsiteX58" fmla="*/ 1391565 w 1541618"/>
              <a:gd name="connsiteY58" fmla="*/ 371092 h 2004683"/>
              <a:gd name="connsiteX59" fmla="*/ 1371017 w 1541618"/>
              <a:gd name="connsiteY59" fmla="*/ 329995 h 2004683"/>
              <a:gd name="connsiteX60" fmla="*/ 1350468 w 1541618"/>
              <a:gd name="connsiteY60" fmla="*/ 268350 h 2004683"/>
              <a:gd name="connsiteX61" fmla="*/ 1319646 w 1541618"/>
              <a:gd name="connsiteY61" fmla="*/ 206705 h 2004683"/>
              <a:gd name="connsiteX62" fmla="*/ 1309372 w 1541618"/>
              <a:gd name="connsiteY62" fmla="*/ 165609 h 2004683"/>
              <a:gd name="connsiteX63" fmla="*/ 1258001 w 1541618"/>
              <a:gd name="connsiteY63" fmla="*/ 93690 h 2004683"/>
              <a:gd name="connsiteX64" fmla="*/ 1247727 w 1541618"/>
              <a:gd name="connsiteY64" fmla="*/ 62867 h 2004683"/>
              <a:gd name="connsiteX65" fmla="*/ 1216904 w 1541618"/>
              <a:gd name="connsiteY65" fmla="*/ 42319 h 2004683"/>
              <a:gd name="connsiteX66" fmla="*/ 1103889 w 1541618"/>
              <a:gd name="connsiteY66" fmla="*/ 1222 h 200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41618" h="2004683">
                <a:moveTo>
                  <a:pt x="1103889" y="1222"/>
                </a:moveTo>
                <a:cubicBezTo>
                  <a:pt x="1073066" y="8072"/>
                  <a:pt x="1109671" y="16814"/>
                  <a:pt x="1031969" y="83416"/>
                </a:cubicBezTo>
                <a:cubicBezTo>
                  <a:pt x="1022594" y="91452"/>
                  <a:pt x="1018598" y="104190"/>
                  <a:pt x="1011421" y="114238"/>
                </a:cubicBezTo>
                <a:cubicBezTo>
                  <a:pt x="1001468" y="128172"/>
                  <a:pt x="991561" y="142180"/>
                  <a:pt x="980599" y="155335"/>
                </a:cubicBezTo>
                <a:cubicBezTo>
                  <a:pt x="947682" y="194835"/>
                  <a:pt x="958997" y="160516"/>
                  <a:pt x="918954" y="227254"/>
                </a:cubicBezTo>
                <a:cubicBezTo>
                  <a:pt x="909465" y="243069"/>
                  <a:pt x="908180" y="262986"/>
                  <a:pt x="898405" y="278625"/>
                </a:cubicBezTo>
                <a:cubicBezTo>
                  <a:pt x="890704" y="290946"/>
                  <a:pt x="876660" y="298101"/>
                  <a:pt x="867583" y="309447"/>
                </a:cubicBezTo>
                <a:cubicBezTo>
                  <a:pt x="849179" y="332452"/>
                  <a:pt x="832029" y="356511"/>
                  <a:pt x="816212" y="381366"/>
                </a:cubicBezTo>
                <a:cubicBezTo>
                  <a:pt x="777792" y="441740"/>
                  <a:pt x="818365" y="407330"/>
                  <a:pt x="764841" y="443011"/>
                </a:cubicBezTo>
                <a:cubicBezTo>
                  <a:pt x="732333" y="486356"/>
                  <a:pt x="722546" y="500868"/>
                  <a:pt x="682648" y="545753"/>
                </a:cubicBezTo>
                <a:cubicBezTo>
                  <a:pt x="672995" y="556613"/>
                  <a:pt x="661282" y="565543"/>
                  <a:pt x="651826" y="576575"/>
                </a:cubicBezTo>
                <a:cubicBezTo>
                  <a:pt x="640682" y="589576"/>
                  <a:pt x="632147" y="604671"/>
                  <a:pt x="621003" y="617672"/>
                </a:cubicBezTo>
                <a:cubicBezTo>
                  <a:pt x="553903" y="695955"/>
                  <a:pt x="630290" y="598111"/>
                  <a:pt x="549084" y="679317"/>
                </a:cubicBezTo>
                <a:cubicBezTo>
                  <a:pt x="540353" y="688048"/>
                  <a:pt x="536441" y="700653"/>
                  <a:pt x="528536" y="710139"/>
                </a:cubicBezTo>
                <a:cubicBezTo>
                  <a:pt x="519234" y="721301"/>
                  <a:pt x="507987" y="730688"/>
                  <a:pt x="497713" y="740962"/>
                </a:cubicBezTo>
                <a:cubicBezTo>
                  <a:pt x="494288" y="751236"/>
                  <a:pt x="494204" y="763327"/>
                  <a:pt x="487439" y="771784"/>
                </a:cubicBezTo>
                <a:cubicBezTo>
                  <a:pt x="479725" y="781426"/>
                  <a:pt x="466259" y="784618"/>
                  <a:pt x="456617" y="792332"/>
                </a:cubicBezTo>
                <a:cubicBezTo>
                  <a:pt x="449053" y="798383"/>
                  <a:pt x="442119" y="805317"/>
                  <a:pt x="436068" y="812881"/>
                </a:cubicBezTo>
                <a:cubicBezTo>
                  <a:pt x="402270" y="855128"/>
                  <a:pt x="433586" y="837681"/>
                  <a:pt x="384698" y="853977"/>
                </a:cubicBezTo>
                <a:cubicBezTo>
                  <a:pt x="344562" y="894113"/>
                  <a:pt x="380549" y="852000"/>
                  <a:pt x="353875" y="905348"/>
                </a:cubicBezTo>
                <a:cubicBezTo>
                  <a:pt x="348353" y="916393"/>
                  <a:pt x="339872" y="925700"/>
                  <a:pt x="333327" y="936171"/>
                </a:cubicBezTo>
                <a:cubicBezTo>
                  <a:pt x="322743" y="953105"/>
                  <a:pt x="312778" y="970418"/>
                  <a:pt x="302504" y="987541"/>
                </a:cubicBezTo>
                <a:cubicBezTo>
                  <a:pt x="299079" y="1004665"/>
                  <a:pt x="297248" y="1022186"/>
                  <a:pt x="292230" y="1038912"/>
                </a:cubicBezTo>
                <a:cubicBezTo>
                  <a:pt x="286931" y="1056577"/>
                  <a:pt x="278158" y="1073015"/>
                  <a:pt x="271682" y="1090283"/>
                </a:cubicBezTo>
                <a:cubicBezTo>
                  <a:pt x="267879" y="1100423"/>
                  <a:pt x="264833" y="1110831"/>
                  <a:pt x="261408" y="1121105"/>
                </a:cubicBezTo>
                <a:cubicBezTo>
                  <a:pt x="257983" y="1148503"/>
                  <a:pt x="258399" y="1176661"/>
                  <a:pt x="251134" y="1203299"/>
                </a:cubicBezTo>
                <a:cubicBezTo>
                  <a:pt x="247885" y="1215212"/>
                  <a:pt x="236938" y="1223533"/>
                  <a:pt x="230585" y="1234121"/>
                </a:cubicBezTo>
                <a:cubicBezTo>
                  <a:pt x="216379" y="1257797"/>
                  <a:pt x="204313" y="1282746"/>
                  <a:pt x="189489" y="1306040"/>
                </a:cubicBezTo>
                <a:cubicBezTo>
                  <a:pt x="180296" y="1320487"/>
                  <a:pt x="168619" y="1333203"/>
                  <a:pt x="158666" y="1347137"/>
                </a:cubicBezTo>
                <a:cubicBezTo>
                  <a:pt x="151489" y="1357185"/>
                  <a:pt x="144967" y="1367685"/>
                  <a:pt x="138118" y="1377959"/>
                </a:cubicBezTo>
                <a:cubicBezTo>
                  <a:pt x="131268" y="1398507"/>
                  <a:pt x="129583" y="1421582"/>
                  <a:pt x="117569" y="1439604"/>
                </a:cubicBezTo>
                <a:cubicBezTo>
                  <a:pt x="58680" y="1527940"/>
                  <a:pt x="129283" y="1416175"/>
                  <a:pt x="86747" y="1501249"/>
                </a:cubicBezTo>
                <a:cubicBezTo>
                  <a:pt x="81225" y="1512294"/>
                  <a:pt x="72743" y="1521601"/>
                  <a:pt x="66199" y="1532072"/>
                </a:cubicBezTo>
                <a:cubicBezTo>
                  <a:pt x="55615" y="1549006"/>
                  <a:pt x="45650" y="1566319"/>
                  <a:pt x="35376" y="1583443"/>
                </a:cubicBezTo>
                <a:cubicBezTo>
                  <a:pt x="31951" y="1600566"/>
                  <a:pt x="29337" y="1617872"/>
                  <a:pt x="25102" y="1634813"/>
                </a:cubicBezTo>
                <a:cubicBezTo>
                  <a:pt x="19055" y="1659001"/>
                  <a:pt x="4554" y="1681800"/>
                  <a:pt x="4554" y="1706732"/>
                </a:cubicBezTo>
                <a:cubicBezTo>
                  <a:pt x="4554" y="1748396"/>
                  <a:pt x="-14424" y="1816847"/>
                  <a:pt x="25102" y="1830022"/>
                </a:cubicBezTo>
                <a:cubicBezTo>
                  <a:pt x="72491" y="1845818"/>
                  <a:pt x="45305" y="1838172"/>
                  <a:pt x="107295" y="1850571"/>
                </a:cubicBezTo>
                <a:cubicBezTo>
                  <a:pt x="156601" y="1880154"/>
                  <a:pt x="162106" y="1888509"/>
                  <a:pt x="220311" y="1901941"/>
                </a:cubicBezTo>
                <a:cubicBezTo>
                  <a:pt x="243907" y="1907386"/>
                  <a:pt x="268533" y="1907227"/>
                  <a:pt x="292230" y="1912216"/>
                </a:cubicBezTo>
                <a:cubicBezTo>
                  <a:pt x="333683" y="1920943"/>
                  <a:pt x="415520" y="1943038"/>
                  <a:pt x="415520" y="1943038"/>
                </a:cubicBezTo>
                <a:cubicBezTo>
                  <a:pt x="459300" y="1972224"/>
                  <a:pt x="441545" y="1966478"/>
                  <a:pt x="507987" y="1973860"/>
                </a:cubicBezTo>
                <a:cubicBezTo>
                  <a:pt x="610610" y="1985263"/>
                  <a:pt x="816212" y="2004683"/>
                  <a:pt x="816212" y="2004683"/>
                </a:cubicBezTo>
                <a:cubicBezTo>
                  <a:pt x="857309" y="1997834"/>
                  <a:pt x="899977" y="1997310"/>
                  <a:pt x="939502" y="1984135"/>
                </a:cubicBezTo>
                <a:cubicBezTo>
                  <a:pt x="953286" y="1979540"/>
                  <a:pt x="958235" y="1961372"/>
                  <a:pt x="970325" y="1953312"/>
                </a:cubicBezTo>
                <a:cubicBezTo>
                  <a:pt x="979336" y="1947305"/>
                  <a:pt x="990873" y="1946463"/>
                  <a:pt x="1001147" y="1943038"/>
                </a:cubicBezTo>
                <a:cubicBezTo>
                  <a:pt x="1009228" y="1918795"/>
                  <a:pt x="1008465" y="1905770"/>
                  <a:pt x="1031969" y="1891667"/>
                </a:cubicBezTo>
                <a:cubicBezTo>
                  <a:pt x="1041256" y="1886095"/>
                  <a:pt x="1052518" y="1884818"/>
                  <a:pt x="1062792" y="1881393"/>
                </a:cubicBezTo>
                <a:cubicBezTo>
                  <a:pt x="1066217" y="1867694"/>
                  <a:pt x="1064968" y="1851864"/>
                  <a:pt x="1073066" y="1840296"/>
                </a:cubicBezTo>
                <a:cubicBezTo>
                  <a:pt x="1089731" y="1816489"/>
                  <a:pt x="1114163" y="1799199"/>
                  <a:pt x="1134711" y="1778651"/>
                </a:cubicBezTo>
                <a:cubicBezTo>
                  <a:pt x="1192608" y="1720755"/>
                  <a:pt x="1151243" y="1750427"/>
                  <a:pt x="1278549" y="1727281"/>
                </a:cubicBezTo>
                <a:cubicBezTo>
                  <a:pt x="1323070" y="1730706"/>
                  <a:pt x="1367705" y="1732881"/>
                  <a:pt x="1412113" y="1737555"/>
                </a:cubicBezTo>
                <a:cubicBezTo>
                  <a:pt x="1432830" y="1739736"/>
                  <a:pt x="1453012" y="1749715"/>
                  <a:pt x="1473758" y="1747829"/>
                </a:cubicBezTo>
                <a:cubicBezTo>
                  <a:pt x="1492125" y="1746159"/>
                  <a:pt x="1508005" y="1734130"/>
                  <a:pt x="1525129" y="1727281"/>
                </a:cubicBezTo>
                <a:cubicBezTo>
                  <a:pt x="1554381" y="1347003"/>
                  <a:pt x="1540787" y="1583836"/>
                  <a:pt x="1514855" y="823155"/>
                </a:cubicBezTo>
                <a:cubicBezTo>
                  <a:pt x="1510219" y="687156"/>
                  <a:pt x="1527529" y="724013"/>
                  <a:pt x="1484032" y="658768"/>
                </a:cubicBezTo>
                <a:cubicBezTo>
                  <a:pt x="1472260" y="623451"/>
                  <a:pt x="1462032" y="594255"/>
                  <a:pt x="1453210" y="556027"/>
                </a:cubicBezTo>
                <a:cubicBezTo>
                  <a:pt x="1433668" y="471346"/>
                  <a:pt x="1458782" y="518150"/>
                  <a:pt x="1422387" y="463559"/>
                </a:cubicBezTo>
                <a:cubicBezTo>
                  <a:pt x="1410461" y="415855"/>
                  <a:pt x="1413672" y="420835"/>
                  <a:pt x="1391565" y="371092"/>
                </a:cubicBezTo>
                <a:cubicBezTo>
                  <a:pt x="1385345" y="357096"/>
                  <a:pt x="1376705" y="344215"/>
                  <a:pt x="1371017" y="329995"/>
                </a:cubicBezTo>
                <a:cubicBezTo>
                  <a:pt x="1362973" y="309884"/>
                  <a:pt x="1358799" y="288344"/>
                  <a:pt x="1350468" y="268350"/>
                </a:cubicBezTo>
                <a:cubicBezTo>
                  <a:pt x="1341632" y="247144"/>
                  <a:pt x="1328178" y="228036"/>
                  <a:pt x="1319646" y="206705"/>
                </a:cubicBezTo>
                <a:cubicBezTo>
                  <a:pt x="1314402" y="193595"/>
                  <a:pt x="1314934" y="178588"/>
                  <a:pt x="1309372" y="165609"/>
                </a:cubicBezTo>
                <a:cubicBezTo>
                  <a:pt x="1304365" y="153925"/>
                  <a:pt x="1261509" y="98367"/>
                  <a:pt x="1258001" y="93690"/>
                </a:cubicBezTo>
                <a:cubicBezTo>
                  <a:pt x="1254576" y="83416"/>
                  <a:pt x="1254493" y="71324"/>
                  <a:pt x="1247727" y="62867"/>
                </a:cubicBezTo>
                <a:cubicBezTo>
                  <a:pt x="1240013" y="53225"/>
                  <a:pt x="1228188" y="47334"/>
                  <a:pt x="1216904" y="42319"/>
                </a:cubicBezTo>
                <a:cubicBezTo>
                  <a:pt x="1160923" y="17439"/>
                  <a:pt x="1134712" y="-5628"/>
                  <a:pt x="1103889" y="122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99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11128"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26</a:t>
            </a:fld>
            <a:endParaRPr lang="en-US" dirty="0">
              <a:solidFill>
                <a:srgbClr val="3494BA"/>
              </a:solidFill>
              <a:latin typeface="Trebuchet MS" panose="020B0603020202020204"/>
            </a:endParaRPr>
          </a:p>
        </p:txBody>
      </p:sp>
      <p:sp>
        <p:nvSpPr>
          <p:cNvPr id="5" name="TextBox 4">
            <a:extLst>
              <a:ext uri="{FF2B5EF4-FFF2-40B4-BE49-F238E27FC236}">
                <a16:creationId xmlns:a16="http://schemas.microsoft.com/office/drawing/2014/main" id="{247422A0-9AA8-44AE-9D19-F94095A0CAB1}"/>
              </a:ext>
            </a:extLst>
          </p:cNvPr>
          <p:cNvSpPr txBox="1"/>
          <p:nvPr/>
        </p:nvSpPr>
        <p:spPr>
          <a:xfrm>
            <a:off x="518843" y="5962314"/>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7.4 per 100,000</a:t>
            </a:r>
          </a:p>
        </p:txBody>
      </p:sp>
      <p:pic>
        <p:nvPicPr>
          <p:cNvPr id="6" name="Picture 5">
            <a:extLst>
              <a:ext uri="{FF2B5EF4-FFF2-40B4-BE49-F238E27FC236}">
                <a16:creationId xmlns:a16="http://schemas.microsoft.com/office/drawing/2014/main" id="{DCEA3456-1200-4EA7-AE4A-3A43F80C15E5}"/>
              </a:ext>
            </a:extLst>
          </p:cNvPr>
          <p:cNvPicPr>
            <a:picLocks noChangeAspect="1"/>
          </p:cNvPicPr>
          <p:nvPr/>
        </p:nvPicPr>
        <p:blipFill>
          <a:blip r:embed="rId2"/>
          <a:stretch>
            <a:fillRect/>
          </a:stretch>
        </p:blipFill>
        <p:spPr>
          <a:xfrm>
            <a:off x="2822140" y="1422023"/>
            <a:ext cx="5270488" cy="4776877"/>
          </a:xfrm>
          <a:prstGeom prst="rect">
            <a:avLst/>
          </a:prstGeom>
        </p:spPr>
      </p:pic>
      <p:pic>
        <p:nvPicPr>
          <p:cNvPr id="13" name="Picture 12">
            <a:extLst>
              <a:ext uri="{FF2B5EF4-FFF2-40B4-BE49-F238E27FC236}">
                <a16:creationId xmlns:a16="http://schemas.microsoft.com/office/drawing/2014/main" id="{DD18BC35-874C-4D85-817E-B7F76DBA36D2}"/>
              </a:ext>
            </a:extLst>
          </p:cNvPr>
          <p:cNvPicPr>
            <a:picLocks noChangeAspect="1"/>
          </p:cNvPicPr>
          <p:nvPr/>
        </p:nvPicPr>
        <p:blipFill>
          <a:blip r:embed="rId3"/>
          <a:stretch>
            <a:fillRect/>
          </a:stretch>
        </p:blipFill>
        <p:spPr>
          <a:xfrm>
            <a:off x="518843" y="1422023"/>
            <a:ext cx="2487795" cy="1035529"/>
          </a:xfrm>
          <a:prstGeom prst="rect">
            <a:avLst/>
          </a:prstGeom>
        </p:spPr>
      </p:pic>
      <p:pic>
        <p:nvPicPr>
          <p:cNvPr id="15" name="Picture 14">
            <a:extLst>
              <a:ext uri="{FF2B5EF4-FFF2-40B4-BE49-F238E27FC236}">
                <a16:creationId xmlns:a16="http://schemas.microsoft.com/office/drawing/2014/main" id="{BA7A040E-AFC5-4555-BEF5-DB39517CC705}"/>
              </a:ext>
            </a:extLst>
          </p:cNvPr>
          <p:cNvPicPr>
            <a:picLocks noChangeAspect="1"/>
          </p:cNvPicPr>
          <p:nvPr/>
        </p:nvPicPr>
        <p:blipFill rotWithShape="1">
          <a:blip r:embed="rId4"/>
          <a:srcRect t="7669"/>
          <a:stretch/>
        </p:blipFill>
        <p:spPr>
          <a:xfrm>
            <a:off x="2822139" y="6379080"/>
            <a:ext cx="5485053" cy="365125"/>
          </a:xfrm>
          <a:prstGeom prst="rect">
            <a:avLst/>
          </a:prstGeom>
        </p:spPr>
      </p:pic>
      <p:sp>
        <p:nvSpPr>
          <p:cNvPr id="10" name="Freeform: Shape 9">
            <a:extLst>
              <a:ext uri="{FF2B5EF4-FFF2-40B4-BE49-F238E27FC236}">
                <a16:creationId xmlns:a16="http://schemas.microsoft.com/office/drawing/2014/main" id="{169E7A90-F943-47B4-8732-9FFBB52BF05B}"/>
              </a:ext>
            </a:extLst>
          </p:cNvPr>
          <p:cNvSpPr/>
          <p:nvPr/>
        </p:nvSpPr>
        <p:spPr>
          <a:xfrm>
            <a:off x="5964732" y="1678449"/>
            <a:ext cx="1442936" cy="1884115"/>
          </a:xfrm>
          <a:custGeom>
            <a:avLst/>
            <a:gdLst>
              <a:gd name="connsiteX0" fmla="*/ 1103889 w 1541618"/>
              <a:gd name="connsiteY0" fmla="*/ 1222 h 2004683"/>
              <a:gd name="connsiteX1" fmla="*/ 1031969 w 1541618"/>
              <a:gd name="connsiteY1" fmla="*/ 83416 h 2004683"/>
              <a:gd name="connsiteX2" fmla="*/ 1011421 w 1541618"/>
              <a:gd name="connsiteY2" fmla="*/ 114238 h 2004683"/>
              <a:gd name="connsiteX3" fmla="*/ 980599 w 1541618"/>
              <a:gd name="connsiteY3" fmla="*/ 155335 h 2004683"/>
              <a:gd name="connsiteX4" fmla="*/ 918954 w 1541618"/>
              <a:gd name="connsiteY4" fmla="*/ 227254 h 2004683"/>
              <a:gd name="connsiteX5" fmla="*/ 898405 w 1541618"/>
              <a:gd name="connsiteY5" fmla="*/ 278625 h 2004683"/>
              <a:gd name="connsiteX6" fmla="*/ 867583 w 1541618"/>
              <a:gd name="connsiteY6" fmla="*/ 309447 h 2004683"/>
              <a:gd name="connsiteX7" fmla="*/ 816212 w 1541618"/>
              <a:gd name="connsiteY7" fmla="*/ 381366 h 2004683"/>
              <a:gd name="connsiteX8" fmla="*/ 764841 w 1541618"/>
              <a:gd name="connsiteY8" fmla="*/ 443011 h 2004683"/>
              <a:gd name="connsiteX9" fmla="*/ 682648 w 1541618"/>
              <a:gd name="connsiteY9" fmla="*/ 545753 h 2004683"/>
              <a:gd name="connsiteX10" fmla="*/ 651826 w 1541618"/>
              <a:gd name="connsiteY10" fmla="*/ 576575 h 2004683"/>
              <a:gd name="connsiteX11" fmla="*/ 621003 w 1541618"/>
              <a:gd name="connsiteY11" fmla="*/ 617672 h 2004683"/>
              <a:gd name="connsiteX12" fmla="*/ 549084 w 1541618"/>
              <a:gd name="connsiteY12" fmla="*/ 679317 h 2004683"/>
              <a:gd name="connsiteX13" fmla="*/ 528536 w 1541618"/>
              <a:gd name="connsiteY13" fmla="*/ 710139 h 2004683"/>
              <a:gd name="connsiteX14" fmla="*/ 497713 w 1541618"/>
              <a:gd name="connsiteY14" fmla="*/ 740962 h 2004683"/>
              <a:gd name="connsiteX15" fmla="*/ 487439 w 1541618"/>
              <a:gd name="connsiteY15" fmla="*/ 771784 h 2004683"/>
              <a:gd name="connsiteX16" fmla="*/ 456617 w 1541618"/>
              <a:gd name="connsiteY16" fmla="*/ 792332 h 2004683"/>
              <a:gd name="connsiteX17" fmla="*/ 436068 w 1541618"/>
              <a:gd name="connsiteY17" fmla="*/ 812881 h 2004683"/>
              <a:gd name="connsiteX18" fmla="*/ 384698 w 1541618"/>
              <a:gd name="connsiteY18" fmla="*/ 853977 h 2004683"/>
              <a:gd name="connsiteX19" fmla="*/ 353875 w 1541618"/>
              <a:gd name="connsiteY19" fmla="*/ 905348 h 2004683"/>
              <a:gd name="connsiteX20" fmla="*/ 333327 w 1541618"/>
              <a:gd name="connsiteY20" fmla="*/ 936171 h 2004683"/>
              <a:gd name="connsiteX21" fmla="*/ 302504 w 1541618"/>
              <a:gd name="connsiteY21" fmla="*/ 987541 h 2004683"/>
              <a:gd name="connsiteX22" fmla="*/ 292230 w 1541618"/>
              <a:gd name="connsiteY22" fmla="*/ 1038912 h 2004683"/>
              <a:gd name="connsiteX23" fmla="*/ 271682 w 1541618"/>
              <a:gd name="connsiteY23" fmla="*/ 1090283 h 2004683"/>
              <a:gd name="connsiteX24" fmla="*/ 261408 w 1541618"/>
              <a:gd name="connsiteY24" fmla="*/ 1121105 h 2004683"/>
              <a:gd name="connsiteX25" fmla="*/ 251134 w 1541618"/>
              <a:gd name="connsiteY25" fmla="*/ 1203299 h 2004683"/>
              <a:gd name="connsiteX26" fmla="*/ 230585 w 1541618"/>
              <a:gd name="connsiteY26" fmla="*/ 1234121 h 2004683"/>
              <a:gd name="connsiteX27" fmla="*/ 189489 w 1541618"/>
              <a:gd name="connsiteY27" fmla="*/ 1306040 h 2004683"/>
              <a:gd name="connsiteX28" fmla="*/ 158666 w 1541618"/>
              <a:gd name="connsiteY28" fmla="*/ 1347137 h 2004683"/>
              <a:gd name="connsiteX29" fmla="*/ 138118 w 1541618"/>
              <a:gd name="connsiteY29" fmla="*/ 1377959 h 2004683"/>
              <a:gd name="connsiteX30" fmla="*/ 117569 w 1541618"/>
              <a:gd name="connsiteY30" fmla="*/ 1439604 h 2004683"/>
              <a:gd name="connsiteX31" fmla="*/ 86747 w 1541618"/>
              <a:gd name="connsiteY31" fmla="*/ 1501249 h 2004683"/>
              <a:gd name="connsiteX32" fmla="*/ 66199 w 1541618"/>
              <a:gd name="connsiteY32" fmla="*/ 1532072 h 2004683"/>
              <a:gd name="connsiteX33" fmla="*/ 35376 w 1541618"/>
              <a:gd name="connsiteY33" fmla="*/ 1583443 h 2004683"/>
              <a:gd name="connsiteX34" fmla="*/ 25102 w 1541618"/>
              <a:gd name="connsiteY34" fmla="*/ 1634813 h 2004683"/>
              <a:gd name="connsiteX35" fmla="*/ 4554 w 1541618"/>
              <a:gd name="connsiteY35" fmla="*/ 1706732 h 2004683"/>
              <a:gd name="connsiteX36" fmla="*/ 25102 w 1541618"/>
              <a:gd name="connsiteY36" fmla="*/ 1830022 h 2004683"/>
              <a:gd name="connsiteX37" fmla="*/ 107295 w 1541618"/>
              <a:gd name="connsiteY37" fmla="*/ 1850571 h 2004683"/>
              <a:gd name="connsiteX38" fmla="*/ 220311 w 1541618"/>
              <a:gd name="connsiteY38" fmla="*/ 1901941 h 2004683"/>
              <a:gd name="connsiteX39" fmla="*/ 292230 w 1541618"/>
              <a:gd name="connsiteY39" fmla="*/ 1912216 h 2004683"/>
              <a:gd name="connsiteX40" fmla="*/ 415520 w 1541618"/>
              <a:gd name="connsiteY40" fmla="*/ 1943038 h 2004683"/>
              <a:gd name="connsiteX41" fmla="*/ 507987 w 1541618"/>
              <a:gd name="connsiteY41" fmla="*/ 1973860 h 2004683"/>
              <a:gd name="connsiteX42" fmla="*/ 816212 w 1541618"/>
              <a:gd name="connsiteY42" fmla="*/ 2004683 h 2004683"/>
              <a:gd name="connsiteX43" fmla="*/ 939502 w 1541618"/>
              <a:gd name="connsiteY43" fmla="*/ 1984135 h 2004683"/>
              <a:gd name="connsiteX44" fmla="*/ 970325 w 1541618"/>
              <a:gd name="connsiteY44" fmla="*/ 1953312 h 2004683"/>
              <a:gd name="connsiteX45" fmla="*/ 1001147 w 1541618"/>
              <a:gd name="connsiteY45" fmla="*/ 1943038 h 2004683"/>
              <a:gd name="connsiteX46" fmla="*/ 1031969 w 1541618"/>
              <a:gd name="connsiteY46" fmla="*/ 1891667 h 2004683"/>
              <a:gd name="connsiteX47" fmla="*/ 1062792 w 1541618"/>
              <a:gd name="connsiteY47" fmla="*/ 1881393 h 2004683"/>
              <a:gd name="connsiteX48" fmla="*/ 1073066 w 1541618"/>
              <a:gd name="connsiteY48" fmla="*/ 1840296 h 2004683"/>
              <a:gd name="connsiteX49" fmla="*/ 1134711 w 1541618"/>
              <a:gd name="connsiteY49" fmla="*/ 1778651 h 2004683"/>
              <a:gd name="connsiteX50" fmla="*/ 1278549 w 1541618"/>
              <a:gd name="connsiteY50" fmla="*/ 1727281 h 2004683"/>
              <a:gd name="connsiteX51" fmla="*/ 1412113 w 1541618"/>
              <a:gd name="connsiteY51" fmla="*/ 1737555 h 2004683"/>
              <a:gd name="connsiteX52" fmla="*/ 1473758 w 1541618"/>
              <a:gd name="connsiteY52" fmla="*/ 1747829 h 2004683"/>
              <a:gd name="connsiteX53" fmla="*/ 1525129 w 1541618"/>
              <a:gd name="connsiteY53" fmla="*/ 1727281 h 2004683"/>
              <a:gd name="connsiteX54" fmla="*/ 1514855 w 1541618"/>
              <a:gd name="connsiteY54" fmla="*/ 823155 h 2004683"/>
              <a:gd name="connsiteX55" fmla="*/ 1484032 w 1541618"/>
              <a:gd name="connsiteY55" fmla="*/ 658768 h 2004683"/>
              <a:gd name="connsiteX56" fmla="*/ 1453210 w 1541618"/>
              <a:gd name="connsiteY56" fmla="*/ 556027 h 2004683"/>
              <a:gd name="connsiteX57" fmla="*/ 1422387 w 1541618"/>
              <a:gd name="connsiteY57" fmla="*/ 463559 h 2004683"/>
              <a:gd name="connsiteX58" fmla="*/ 1391565 w 1541618"/>
              <a:gd name="connsiteY58" fmla="*/ 371092 h 2004683"/>
              <a:gd name="connsiteX59" fmla="*/ 1371017 w 1541618"/>
              <a:gd name="connsiteY59" fmla="*/ 329995 h 2004683"/>
              <a:gd name="connsiteX60" fmla="*/ 1350468 w 1541618"/>
              <a:gd name="connsiteY60" fmla="*/ 268350 h 2004683"/>
              <a:gd name="connsiteX61" fmla="*/ 1319646 w 1541618"/>
              <a:gd name="connsiteY61" fmla="*/ 206705 h 2004683"/>
              <a:gd name="connsiteX62" fmla="*/ 1309372 w 1541618"/>
              <a:gd name="connsiteY62" fmla="*/ 165609 h 2004683"/>
              <a:gd name="connsiteX63" fmla="*/ 1258001 w 1541618"/>
              <a:gd name="connsiteY63" fmla="*/ 93690 h 2004683"/>
              <a:gd name="connsiteX64" fmla="*/ 1247727 w 1541618"/>
              <a:gd name="connsiteY64" fmla="*/ 62867 h 2004683"/>
              <a:gd name="connsiteX65" fmla="*/ 1216904 w 1541618"/>
              <a:gd name="connsiteY65" fmla="*/ 42319 h 2004683"/>
              <a:gd name="connsiteX66" fmla="*/ 1103889 w 1541618"/>
              <a:gd name="connsiteY66" fmla="*/ 1222 h 200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41618" h="2004683">
                <a:moveTo>
                  <a:pt x="1103889" y="1222"/>
                </a:moveTo>
                <a:cubicBezTo>
                  <a:pt x="1073066" y="8072"/>
                  <a:pt x="1109671" y="16814"/>
                  <a:pt x="1031969" y="83416"/>
                </a:cubicBezTo>
                <a:cubicBezTo>
                  <a:pt x="1022594" y="91452"/>
                  <a:pt x="1018598" y="104190"/>
                  <a:pt x="1011421" y="114238"/>
                </a:cubicBezTo>
                <a:cubicBezTo>
                  <a:pt x="1001468" y="128172"/>
                  <a:pt x="991561" y="142180"/>
                  <a:pt x="980599" y="155335"/>
                </a:cubicBezTo>
                <a:cubicBezTo>
                  <a:pt x="947682" y="194835"/>
                  <a:pt x="958997" y="160516"/>
                  <a:pt x="918954" y="227254"/>
                </a:cubicBezTo>
                <a:cubicBezTo>
                  <a:pt x="909465" y="243069"/>
                  <a:pt x="908180" y="262986"/>
                  <a:pt x="898405" y="278625"/>
                </a:cubicBezTo>
                <a:cubicBezTo>
                  <a:pt x="890704" y="290946"/>
                  <a:pt x="876660" y="298101"/>
                  <a:pt x="867583" y="309447"/>
                </a:cubicBezTo>
                <a:cubicBezTo>
                  <a:pt x="849179" y="332452"/>
                  <a:pt x="832029" y="356511"/>
                  <a:pt x="816212" y="381366"/>
                </a:cubicBezTo>
                <a:cubicBezTo>
                  <a:pt x="777792" y="441740"/>
                  <a:pt x="818365" y="407330"/>
                  <a:pt x="764841" y="443011"/>
                </a:cubicBezTo>
                <a:cubicBezTo>
                  <a:pt x="732333" y="486356"/>
                  <a:pt x="722546" y="500868"/>
                  <a:pt x="682648" y="545753"/>
                </a:cubicBezTo>
                <a:cubicBezTo>
                  <a:pt x="672995" y="556613"/>
                  <a:pt x="661282" y="565543"/>
                  <a:pt x="651826" y="576575"/>
                </a:cubicBezTo>
                <a:cubicBezTo>
                  <a:pt x="640682" y="589576"/>
                  <a:pt x="632147" y="604671"/>
                  <a:pt x="621003" y="617672"/>
                </a:cubicBezTo>
                <a:cubicBezTo>
                  <a:pt x="553903" y="695955"/>
                  <a:pt x="630290" y="598111"/>
                  <a:pt x="549084" y="679317"/>
                </a:cubicBezTo>
                <a:cubicBezTo>
                  <a:pt x="540353" y="688048"/>
                  <a:pt x="536441" y="700653"/>
                  <a:pt x="528536" y="710139"/>
                </a:cubicBezTo>
                <a:cubicBezTo>
                  <a:pt x="519234" y="721301"/>
                  <a:pt x="507987" y="730688"/>
                  <a:pt x="497713" y="740962"/>
                </a:cubicBezTo>
                <a:cubicBezTo>
                  <a:pt x="494288" y="751236"/>
                  <a:pt x="494204" y="763327"/>
                  <a:pt x="487439" y="771784"/>
                </a:cubicBezTo>
                <a:cubicBezTo>
                  <a:pt x="479725" y="781426"/>
                  <a:pt x="466259" y="784618"/>
                  <a:pt x="456617" y="792332"/>
                </a:cubicBezTo>
                <a:cubicBezTo>
                  <a:pt x="449053" y="798383"/>
                  <a:pt x="442119" y="805317"/>
                  <a:pt x="436068" y="812881"/>
                </a:cubicBezTo>
                <a:cubicBezTo>
                  <a:pt x="402270" y="855128"/>
                  <a:pt x="433586" y="837681"/>
                  <a:pt x="384698" y="853977"/>
                </a:cubicBezTo>
                <a:cubicBezTo>
                  <a:pt x="344562" y="894113"/>
                  <a:pt x="380549" y="852000"/>
                  <a:pt x="353875" y="905348"/>
                </a:cubicBezTo>
                <a:cubicBezTo>
                  <a:pt x="348353" y="916393"/>
                  <a:pt x="339872" y="925700"/>
                  <a:pt x="333327" y="936171"/>
                </a:cubicBezTo>
                <a:cubicBezTo>
                  <a:pt x="322743" y="953105"/>
                  <a:pt x="312778" y="970418"/>
                  <a:pt x="302504" y="987541"/>
                </a:cubicBezTo>
                <a:cubicBezTo>
                  <a:pt x="299079" y="1004665"/>
                  <a:pt x="297248" y="1022186"/>
                  <a:pt x="292230" y="1038912"/>
                </a:cubicBezTo>
                <a:cubicBezTo>
                  <a:pt x="286931" y="1056577"/>
                  <a:pt x="278158" y="1073015"/>
                  <a:pt x="271682" y="1090283"/>
                </a:cubicBezTo>
                <a:cubicBezTo>
                  <a:pt x="267879" y="1100423"/>
                  <a:pt x="264833" y="1110831"/>
                  <a:pt x="261408" y="1121105"/>
                </a:cubicBezTo>
                <a:cubicBezTo>
                  <a:pt x="257983" y="1148503"/>
                  <a:pt x="258399" y="1176661"/>
                  <a:pt x="251134" y="1203299"/>
                </a:cubicBezTo>
                <a:cubicBezTo>
                  <a:pt x="247885" y="1215212"/>
                  <a:pt x="236938" y="1223533"/>
                  <a:pt x="230585" y="1234121"/>
                </a:cubicBezTo>
                <a:cubicBezTo>
                  <a:pt x="216379" y="1257797"/>
                  <a:pt x="204313" y="1282746"/>
                  <a:pt x="189489" y="1306040"/>
                </a:cubicBezTo>
                <a:cubicBezTo>
                  <a:pt x="180296" y="1320487"/>
                  <a:pt x="168619" y="1333203"/>
                  <a:pt x="158666" y="1347137"/>
                </a:cubicBezTo>
                <a:cubicBezTo>
                  <a:pt x="151489" y="1357185"/>
                  <a:pt x="144967" y="1367685"/>
                  <a:pt x="138118" y="1377959"/>
                </a:cubicBezTo>
                <a:cubicBezTo>
                  <a:pt x="131268" y="1398507"/>
                  <a:pt x="129583" y="1421582"/>
                  <a:pt x="117569" y="1439604"/>
                </a:cubicBezTo>
                <a:cubicBezTo>
                  <a:pt x="58680" y="1527940"/>
                  <a:pt x="129283" y="1416175"/>
                  <a:pt x="86747" y="1501249"/>
                </a:cubicBezTo>
                <a:cubicBezTo>
                  <a:pt x="81225" y="1512294"/>
                  <a:pt x="72743" y="1521601"/>
                  <a:pt x="66199" y="1532072"/>
                </a:cubicBezTo>
                <a:cubicBezTo>
                  <a:pt x="55615" y="1549006"/>
                  <a:pt x="45650" y="1566319"/>
                  <a:pt x="35376" y="1583443"/>
                </a:cubicBezTo>
                <a:cubicBezTo>
                  <a:pt x="31951" y="1600566"/>
                  <a:pt x="29337" y="1617872"/>
                  <a:pt x="25102" y="1634813"/>
                </a:cubicBezTo>
                <a:cubicBezTo>
                  <a:pt x="19055" y="1659001"/>
                  <a:pt x="4554" y="1681800"/>
                  <a:pt x="4554" y="1706732"/>
                </a:cubicBezTo>
                <a:cubicBezTo>
                  <a:pt x="4554" y="1748396"/>
                  <a:pt x="-14424" y="1816847"/>
                  <a:pt x="25102" y="1830022"/>
                </a:cubicBezTo>
                <a:cubicBezTo>
                  <a:pt x="72491" y="1845818"/>
                  <a:pt x="45305" y="1838172"/>
                  <a:pt x="107295" y="1850571"/>
                </a:cubicBezTo>
                <a:cubicBezTo>
                  <a:pt x="156601" y="1880154"/>
                  <a:pt x="162106" y="1888509"/>
                  <a:pt x="220311" y="1901941"/>
                </a:cubicBezTo>
                <a:cubicBezTo>
                  <a:pt x="243907" y="1907386"/>
                  <a:pt x="268533" y="1907227"/>
                  <a:pt x="292230" y="1912216"/>
                </a:cubicBezTo>
                <a:cubicBezTo>
                  <a:pt x="333683" y="1920943"/>
                  <a:pt x="415520" y="1943038"/>
                  <a:pt x="415520" y="1943038"/>
                </a:cubicBezTo>
                <a:cubicBezTo>
                  <a:pt x="459300" y="1972224"/>
                  <a:pt x="441545" y="1966478"/>
                  <a:pt x="507987" y="1973860"/>
                </a:cubicBezTo>
                <a:cubicBezTo>
                  <a:pt x="610610" y="1985263"/>
                  <a:pt x="816212" y="2004683"/>
                  <a:pt x="816212" y="2004683"/>
                </a:cubicBezTo>
                <a:cubicBezTo>
                  <a:pt x="857309" y="1997834"/>
                  <a:pt x="899977" y="1997310"/>
                  <a:pt x="939502" y="1984135"/>
                </a:cubicBezTo>
                <a:cubicBezTo>
                  <a:pt x="953286" y="1979540"/>
                  <a:pt x="958235" y="1961372"/>
                  <a:pt x="970325" y="1953312"/>
                </a:cubicBezTo>
                <a:cubicBezTo>
                  <a:pt x="979336" y="1947305"/>
                  <a:pt x="990873" y="1946463"/>
                  <a:pt x="1001147" y="1943038"/>
                </a:cubicBezTo>
                <a:cubicBezTo>
                  <a:pt x="1009228" y="1918795"/>
                  <a:pt x="1008465" y="1905770"/>
                  <a:pt x="1031969" y="1891667"/>
                </a:cubicBezTo>
                <a:cubicBezTo>
                  <a:pt x="1041256" y="1886095"/>
                  <a:pt x="1052518" y="1884818"/>
                  <a:pt x="1062792" y="1881393"/>
                </a:cubicBezTo>
                <a:cubicBezTo>
                  <a:pt x="1066217" y="1867694"/>
                  <a:pt x="1064968" y="1851864"/>
                  <a:pt x="1073066" y="1840296"/>
                </a:cubicBezTo>
                <a:cubicBezTo>
                  <a:pt x="1089731" y="1816489"/>
                  <a:pt x="1114163" y="1799199"/>
                  <a:pt x="1134711" y="1778651"/>
                </a:cubicBezTo>
                <a:cubicBezTo>
                  <a:pt x="1192608" y="1720755"/>
                  <a:pt x="1151243" y="1750427"/>
                  <a:pt x="1278549" y="1727281"/>
                </a:cubicBezTo>
                <a:cubicBezTo>
                  <a:pt x="1323070" y="1730706"/>
                  <a:pt x="1367705" y="1732881"/>
                  <a:pt x="1412113" y="1737555"/>
                </a:cubicBezTo>
                <a:cubicBezTo>
                  <a:pt x="1432830" y="1739736"/>
                  <a:pt x="1453012" y="1749715"/>
                  <a:pt x="1473758" y="1747829"/>
                </a:cubicBezTo>
                <a:cubicBezTo>
                  <a:pt x="1492125" y="1746159"/>
                  <a:pt x="1508005" y="1734130"/>
                  <a:pt x="1525129" y="1727281"/>
                </a:cubicBezTo>
                <a:cubicBezTo>
                  <a:pt x="1554381" y="1347003"/>
                  <a:pt x="1540787" y="1583836"/>
                  <a:pt x="1514855" y="823155"/>
                </a:cubicBezTo>
                <a:cubicBezTo>
                  <a:pt x="1510219" y="687156"/>
                  <a:pt x="1527529" y="724013"/>
                  <a:pt x="1484032" y="658768"/>
                </a:cubicBezTo>
                <a:cubicBezTo>
                  <a:pt x="1472260" y="623451"/>
                  <a:pt x="1462032" y="594255"/>
                  <a:pt x="1453210" y="556027"/>
                </a:cubicBezTo>
                <a:cubicBezTo>
                  <a:pt x="1433668" y="471346"/>
                  <a:pt x="1458782" y="518150"/>
                  <a:pt x="1422387" y="463559"/>
                </a:cubicBezTo>
                <a:cubicBezTo>
                  <a:pt x="1410461" y="415855"/>
                  <a:pt x="1413672" y="420835"/>
                  <a:pt x="1391565" y="371092"/>
                </a:cubicBezTo>
                <a:cubicBezTo>
                  <a:pt x="1385345" y="357096"/>
                  <a:pt x="1376705" y="344215"/>
                  <a:pt x="1371017" y="329995"/>
                </a:cubicBezTo>
                <a:cubicBezTo>
                  <a:pt x="1362973" y="309884"/>
                  <a:pt x="1358799" y="288344"/>
                  <a:pt x="1350468" y="268350"/>
                </a:cubicBezTo>
                <a:cubicBezTo>
                  <a:pt x="1341632" y="247144"/>
                  <a:pt x="1328178" y="228036"/>
                  <a:pt x="1319646" y="206705"/>
                </a:cubicBezTo>
                <a:cubicBezTo>
                  <a:pt x="1314402" y="193595"/>
                  <a:pt x="1314934" y="178588"/>
                  <a:pt x="1309372" y="165609"/>
                </a:cubicBezTo>
                <a:cubicBezTo>
                  <a:pt x="1304365" y="153925"/>
                  <a:pt x="1261509" y="98367"/>
                  <a:pt x="1258001" y="93690"/>
                </a:cubicBezTo>
                <a:cubicBezTo>
                  <a:pt x="1254576" y="83416"/>
                  <a:pt x="1254493" y="71324"/>
                  <a:pt x="1247727" y="62867"/>
                </a:cubicBezTo>
                <a:cubicBezTo>
                  <a:pt x="1240013" y="53225"/>
                  <a:pt x="1228188" y="47334"/>
                  <a:pt x="1216904" y="42319"/>
                </a:cubicBezTo>
                <a:cubicBezTo>
                  <a:pt x="1160923" y="17439"/>
                  <a:pt x="1134712" y="-5628"/>
                  <a:pt x="1103889" y="122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04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122271"/>
            <a:ext cx="9471356" cy="1320800"/>
          </a:xfrm>
        </p:spPr>
        <p:txBody>
          <a:bodyPr>
            <a:noAutofit/>
          </a:bodyPr>
          <a:lstStyle/>
          <a:p>
            <a:pPr algn="ctr"/>
            <a:r>
              <a:rPr lang="en-US" sz="3200" b="1" dirty="0">
                <a:latin typeface="Calibri" panose="020F0502020204030204" pitchFamily="34" charset="0"/>
                <a:cs typeface="Calibri" panose="020F0502020204030204" pitchFamily="34" charset="0"/>
              </a:rPr>
              <a:t>Cervical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27</a:t>
            </a:fld>
            <a:endParaRPr lang="en-US" dirty="0">
              <a:solidFill>
                <a:srgbClr val="3494BA"/>
              </a:solidFill>
              <a:latin typeface="Trebuchet MS" panose="020B0603020202020204"/>
            </a:endParaRPr>
          </a:p>
        </p:txBody>
      </p:sp>
      <p:pic>
        <p:nvPicPr>
          <p:cNvPr id="3" name="Picture 2">
            <a:extLst>
              <a:ext uri="{FF2B5EF4-FFF2-40B4-BE49-F238E27FC236}">
                <a16:creationId xmlns:a16="http://schemas.microsoft.com/office/drawing/2014/main" id="{4757D2CD-C70D-4CB4-94B6-72EC910D3F67}"/>
              </a:ext>
            </a:extLst>
          </p:cNvPr>
          <p:cNvPicPr>
            <a:picLocks noChangeAspect="1"/>
          </p:cNvPicPr>
          <p:nvPr/>
        </p:nvPicPr>
        <p:blipFill>
          <a:blip r:embed="rId2"/>
          <a:stretch>
            <a:fillRect/>
          </a:stretch>
        </p:blipFill>
        <p:spPr>
          <a:xfrm>
            <a:off x="2720644" y="1394707"/>
            <a:ext cx="5486935" cy="4784096"/>
          </a:xfrm>
          <a:prstGeom prst="rect">
            <a:avLst/>
          </a:prstGeom>
        </p:spPr>
      </p:pic>
      <p:pic>
        <p:nvPicPr>
          <p:cNvPr id="12" name="Picture 11">
            <a:extLst>
              <a:ext uri="{FF2B5EF4-FFF2-40B4-BE49-F238E27FC236}">
                <a16:creationId xmlns:a16="http://schemas.microsoft.com/office/drawing/2014/main" id="{2DEBA1EC-07FD-4A09-8927-116B24C1819B}"/>
              </a:ext>
            </a:extLst>
          </p:cNvPr>
          <p:cNvPicPr>
            <a:picLocks noChangeAspect="1"/>
          </p:cNvPicPr>
          <p:nvPr/>
        </p:nvPicPr>
        <p:blipFill>
          <a:blip r:embed="rId3"/>
          <a:stretch>
            <a:fillRect/>
          </a:stretch>
        </p:blipFill>
        <p:spPr>
          <a:xfrm>
            <a:off x="355226" y="1362974"/>
            <a:ext cx="2821411" cy="1043796"/>
          </a:xfrm>
          <a:prstGeom prst="rect">
            <a:avLst/>
          </a:prstGeom>
        </p:spPr>
      </p:pic>
      <p:pic>
        <p:nvPicPr>
          <p:cNvPr id="14" name="Picture 13">
            <a:extLst>
              <a:ext uri="{FF2B5EF4-FFF2-40B4-BE49-F238E27FC236}">
                <a16:creationId xmlns:a16="http://schemas.microsoft.com/office/drawing/2014/main" id="{CCB21D40-3A0B-4090-B77D-9950A7DA6E5A}"/>
              </a:ext>
            </a:extLst>
          </p:cNvPr>
          <p:cNvPicPr>
            <a:picLocks noChangeAspect="1"/>
          </p:cNvPicPr>
          <p:nvPr/>
        </p:nvPicPr>
        <p:blipFill rotWithShape="1">
          <a:blip r:embed="rId4"/>
          <a:srcRect t="-2055"/>
          <a:stretch/>
        </p:blipFill>
        <p:spPr>
          <a:xfrm>
            <a:off x="2851620" y="6297283"/>
            <a:ext cx="5739043" cy="438446"/>
          </a:xfrm>
          <a:prstGeom prst="rect">
            <a:avLst/>
          </a:prstGeom>
        </p:spPr>
      </p:pic>
      <p:sp>
        <p:nvSpPr>
          <p:cNvPr id="8" name="Freeform: Shape 7">
            <a:extLst>
              <a:ext uri="{FF2B5EF4-FFF2-40B4-BE49-F238E27FC236}">
                <a16:creationId xmlns:a16="http://schemas.microsoft.com/office/drawing/2014/main" id="{00CA7A59-82EB-48C0-8078-8BDB5CD5A894}"/>
              </a:ext>
            </a:extLst>
          </p:cNvPr>
          <p:cNvSpPr/>
          <p:nvPr/>
        </p:nvSpPr>
        <p:spPr>
          <a:xfrm>
            <a:off x="6016102" y="1698992"/>
            <a:ext cx="1442936" cy="1884115"/>
          </a:xfrm>
          <a:custGeom>
            <a:avLst/>
            <a:gdLst>
              <a:gd name="connsiteX0" fmla="*/ 1103889 w 1541618"/>
              <a:gd name="connsiteY0" fmla="*/ 1222 h 2004683"/>
              <a:gd name="connsiteX1" fmla="*/ 1031969 w 1541618"/>
              <a:gd name="connsiteY1" fmla="*/ 83416 h 2004683"/>
              <a:gd name="connsiteX2" fmla="*/ 1011421 w 1541618"/>
              <a:gd name="connsiteY2" fmla="*/ 114238 h 2004683"/>
              <a:gd name="connsiteX3" fmla="*/ 980599 w 1541618"/>
              <a:gd name="connsiteY3" fmla="*/ 155335 h 2004683"/>
              <a:gd name="connsiteX4" fmla="*/ 918954 w 1541618"/>
              <a:gd name="connsiteY4" fmla="*/ 227254 h 2004683"/>
              <a:gd name="connsiteX5" fmla="*/ 898405 w 1541618"/>
              <a:gd name="connsiteY5" fmla="*/ 278625 h 2004683"/>
              <a:gd name="connsiteX6" fmla="*/ 867583 w 1541618"/>
              <a:gd name="connsiteY6" fmla="*/ 309447 h 2004683"/>
              <a:gd name="connsiteX7" fmla="*/ 816212 w 1541618"/>
              <a:gd name="connsiteY7" fmla="*/ 381366 h 2004683"/>
              <a:gd name="connsiteX8" fmla="*/ 764841 w 1541618"/>
              <a:gd name="connsiteY8" fmla="*/ 443011 h 2004683"/>
              <a:gd name="connsiteX9" fmla="*/ 682648 w 1541618"/>
              <a:gd name="connsiteY9" fmla="*/ 545753 h 2004683"/>
              <a:gd name="connsiteX10" fmla="*/ 651826 w 1541618"/>
              <a:gd name="connsiteY10" fmla="*/ 576575 h 2004683"/>
              <a:gd name="connsiteX11" fmla="*/ 621003 w 1541618"/>
              <a:gd name="connsiteY11" fmla="*/ 617672 h 2004683"/>
              <a:gd name="connsiteX12" fmla="*/ 549084 w 1541618"/>
              <a:gd name="connsiteY12" fmla="*/ 679317 h 2004683"/>
              <a:gd name="connsiteX13" fmla="*/ 528536 w 1541618"/>
              <a:gd name="connsiteY13" fmla="*/ 710139 h 2004683"/>
              <a:gd name="connsiteX14" fmla="*/ 497713 w 1541618"/>
              <a:gd name="connsiteY14" fmla="*/ 740962 h 2004683"/>
              <a:gd name="connsiteX15" fmla="*/ 487439 w 1541618"/>
              <a:gd name="connsiteY15" fmla="*/ 771784 h 2004683"/>
              <a:gd name="connsiteX16" fmla="*/ 456617 w 1541618"/>
              <a:gd name="connsiteY16" fmla="*/ 792332 h 2004683"/>
              <a:gd name="connsiteX17" fmla="*/ 436068 w 1541618"/>
              <a:gd name="connsiteY17" fmla="*/ 812881 h 2004683"/>
              <a:gd name="connsiteX18" fmla="*/ 384698 w 1541618"/>
              <a:gd name="connsiteY18" fmla="*/ 853977 h 2004683"/>
              <a:gd name="connsiteX19" fmla="*/ 353875 w 1541618"/>
              <a:gd name="connsiteY19" fmla="*/ 905348 h 2004683"/>
              <a:gd name="connsiteX20" fmla="*/ 333327 w 1541618"/>
              <a:gd name="connsiteY20" fmla="*/ 936171 h 2004683"/>
              <a:gd name="connsiteX21" fmla="*/ 302504 w 1541618"/>
              <a:gd name="connsiteY21" fmla="*/ 987541 h 2004683"/>
              <a:gd name="connsiteX22" fmla="*/ 292230 w 1541618"/>
              <a:gd name="connsiteY22" fmla="*/ 1038912 h 2004683"/>
              <a:gd name="connsiteX23" fmla="*/ 271682 w 1541618"/>
              <a:gd name="connsiteY23" fmla="*/ 1090283 h 2004683"/>
              <a:gd name="connsiteX24" fmla="*/ 261408 w 1541618"/>
              <a:gd name="connsiteY24" fmla="*/ 1121105 h 2004683"/>
              <a:gd name="connsiteX25" fmla="*/ 251134 w 1541618"/>
              <a:gd name="connsiteY25" fmla="*/ 1203299 h 2004683"/>
              <a:gd name="connsiteX26" fmla="*/ 230585 w 1541618"/>
              <a:gd name="connsiteY26" fmla="*/ 1234121 h 2004683"/>
              <a:gd name="connsiteX27" fmla="*/ 189489 w 1541618"/>
              <a:gd name="connsiteY27" fmla="*/ 1306040 h 2004683"/>
              <a:gd name="connsiteX28" fmla="*/ 158666 w 1541618"/>
              <a:gd name="connsiteY28" fmla="*/ 1347137 h 2004683"/>
              <a:gd name="connsiteX29" fmla="*/ 138118 w 1541618"/>
              <a:gd name="connsiteY29" fmla="*/ 1377959 h 2004683"/>
              <a:gd name="connsiteX30" fmla="*/ 117569 w 1541618"/>
              <a:gd name="connsiteY30" fmla="*/ 1439604 h 2004683"/>
              <a:gd name="connsiteX31" fmla="*/ 86747 w 1541618"/>
              <a:gd name="connsiteY31" fmla="*/ 1501249 h 2004683"/>
              <a:gd name="connsiteX32" fmla="*/ 66199 w 1541618"/>
              <a:gd name="connsiteY32" fmla="*/ 1532072 h 2004683"/>
              <a:gd name="connsiteX33" fmla="*/ 35376 w 1541618"/>
              <a:gd name="connsiteY33" fmla="*/ 1583443 h 2004683"/>
              <a:gd name="connsiteX34" fmla="*/ 25102 w 1541618"/>
              <a:gd name="connsiteY34" fmla="*/ 1634813 h 2004683"/>
              <a:gd name="connsiteX35" fmla="*/ 4554 w 1541618"/>
              <a:gd name="connsiteY35" fmla="*/ 1706732 h 2004683"/>
              <a:gd name="connsiteX36" fmla="*/ 25102 w 1541618"/>
              <a:gd name="connsiteY36" fmla="*/ 1830022 h 2004683"/>
              <a:gd name="connsiteX37" fmla="*/ 107295 w 1541618"/>
              <a:gd name="connsiteY37" fmla="*/ 1850571 h 2004683"/>
              <a:gd name="connsiteX38" fmla="*/ 220311 w 1541618"/>
              <a:gd name="connsiteY38" fmla="*/ 1901941 h 2004683"/>
              <a:gd name="connsiteX39" fmla="*/ 292230 w 1541618"/>
              <a:gd name="connsiteY39" fmla="*/ 1912216 h 2004683"/>
              <a:gd name="connsiteX40" fmla="*/ 415520 w 1541618"/>
              <a:gd name="connsiteY40" fmla="*/ 1943038 h 2004683"/>
              <a:gd name="connsiteX41" fmla="*/ 507987 w 1541618"/>
              <a:gd name="connsiteY41" fmla="*/ 1973860 h 2004683"/>
              <a:gd name="connsiteX42" fmla="*/ 816212 w 1541618"/>
              <a:gd name="connsiteY42" fmla="*/ 2004683 h 2004683"/>
              <a:gd name="connsiteX43" fmla="*/ 939502 w 1541618"/>
              <a:gd name="connsiteY43" fmla="*/ 1984135 h 2004683"/>
              <a:gd name="connsiteX44" fmla="*/ 970325 w 1541618"/>
              <a:gd name="connsiteY44" fmla="*/ 1953312 h 2004683"/>
              <a:gd name="connsiteX45" fmla="*/ 1001147 w 1541618"/>
              <a:gd name="connsiteY45" fmla="*/ 1943038 h 2004683"/>
              <a:gd name="connsiteX46" fmla="*/ 1031969 w 1541618"/>
              <a:gd name="connsiteY46" fmla="*/ 1891667 h 2004683"/>
              <a:gd name="connsiteX47" fmla="*/ 1062792 w 1541618"/>
              <a:gd name="connsiteY47" fmla="*/ 1881393 h 2004683"/>
              <a:gd name="connsiteX48" fmla="*/ 1073066 w 1541618"/>
              <a:gd name="connsiteY48" fmla="*/ 1840296 h 2004683"/>
              <a:gd name="connsiteX49" fmla="*/ 1134711 w 1541618"/>
              <a:gd name="connsiteY49" fmla="*/ 1778651 h 2004683"/>
              <a:gd name="connsiteX50" fmla="*/ 1278549 w 1541618"/>
              <a:gd name="connsiteY50" fmla="*/ 1727281 h 2004683"/>
              <a:gd name="connsiteX51" fmla="*/ 1412113 w 1541618"/>
              <a:gd name="connsiteY51" fmla="*/ 1737555 h 2004683"/>
              <a:gd name="connsiteX52" fmla="*/ 1473758 w 1541618"/>
              <a:gd name="connsiteY52" fmla="*/ 1747829 h 2004683"/>
              <a:gd name="connsiteX53" fmla="*/ 1525129 w 1541618"/>
              <a:gd name="connsiteY53" fmla="*/ 1727281 h 2004683"/>
              <a:gd name="connsiteX54" fmla="*/ 1514855 w 1541618"/>
              <a:gd name="connsiteY54" fmla="*/ 823155 h 2004683"/>
              <a:gd name="connsiteX55" fmla="*/ 1484032 w 1541618"/>
              <a:gd name="connsiteY55" fmla="*/ 658768 h 2004683"/>
              <a:gd name="connsiteX56" fmla="*/ 1453210 w 1541618"/>
              <a:gd name="connsiteY56" fmla="*/ 556027 h 2004683"/>
              <a:gd name="connsiteX57" fmla="*/ 1422387 w 1541618"/>
              <a:gd name="connsiteY57" fmla="*/ 463559 h 2004683"/>
              <a:gd name="connsiteX58" fmla="*/ 1391565 w 1541618"/>
              <a:gd name="connsiteY58" fmla="*/ 371092 h 2004683"/>
              <a:gd name="connsiteX59" fmla="*/ 1371017 w 1541618"/>
              <a:gd name="connsiteY59" fmla="*/ 329995 h 2004683"/>
              <a:gd name="connsiteX60" fmla="*/ 1350468 w 1541618"/>
              <a:gd name="connsiteY60" fmla="*/ 268350 h 2004683"/>
              <a:gd name="connsiteX61" fmla="*/ 1319646 w 1541618"/>
              <a:gd name="connsiteY61" fmla="*/ 206705 h 2004683"/>
              <a:gd name="connsiteX62" fmla="*/ 1309372 w 1541618"/>
              <a:gd name="connsiteY62" fmla="*/ 165609 h 2004683"/>
              <a:gd name="connsiteX63" fmla="*/ 1258001 w 1541618"/>
              <a:gd name="connsiteY63" fmla="*/ 93690 h 2004683"/>
              <a:gd name="connsiteX64" fmla="*/ 1247727 w 1541618"/>
              <a:gd name="connsiteY64" fmla="*/ 62867 h 2004683"/>
              <a:gd name="connsiteX65" fmla="*/ 1216904 w 1541618"/>
              <a:gd name="connsiteY65" fmla="*/ 42319 h 2004683"/>
              <a:gd name="connsiteX66" fmla="*/ 1103889 w 1541618"/>
              <a:gd name="connsiteY66" fmla="*/ 1222 h 200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41618" h="2004683">
                <a:moveTo>
                  <a:pt x="1103889" y="1222"/>
                </a:moveTo>
                <a:cubicBezTo>
                  <a:pt x="1073066" y="8072"/>
                  <a:pt x="1109671" y="16814"/>
                  <a:pt x="1031969" y="83416"/>
                </a:cubicBezTo>
                <a:cubicBezTo>
                  <a:pt x="1022594" y="91452"/>
                  <a:pt x="1018598" y="104190"/>
                  <a:pt x="1011421" y="114238"/>
                </a:cubicBezTo>
                <a:cubicBezTo>
                  <a:pt x="1001468" y="128172"/>
                  <a:pt x="991561" y="142180"/>
                  <a:pt x="980599" y="155335"/>
                </a:cubicBezTo>
                <a:cubicBezTo>
                  <a:pt x="947682" y="194835"/>
                  <a:pt x="958997" y="160516"/>
                  <a:pt x="918954" y="227254"/>
                </a:cubicBezTo>
                <a:cubicBezTo>
                  <a:pt x="909465" y="243069"/>
                  <a:pt x="908180" y="262986"/>
                  <a:pt x="898405" y="278625"/>
                </a:cubicBezTo>
                <a:cubicBezTo>
                  <a:pt x="890704" y="290946"/>
                  <a:pt x="876660" y="298101"/>
                  <a:pt x="867583" y="309447"/>
                </a:cubicBezTo>
                <a:cubicBezTo>
                  <a:pt x="849179" y="332452"/>
                  <a:pt x="832029" y="356511"/>
                  <a:pt x="816212" y="381366"/>
                </a:cubicBezTo>
                <a:cubicBezTo>
                  <a:pt x="777792" y="441740"/>
                  <a:pt x="818365" y="407330"/>
                  <a:pt x="764841" y="443011"/>
                </a:cubicBezTo>
                <a:cubicBezTo>
                  <a:pt x="732333" y="486356"/>
                  <a:pt x="722546" y="500868"/>
                  <a:pt x="682648" y="545753"/>
                </a:cubicBezTo>
                <a:cubicBezTo>
                  <a:pt x="672995" y="556613"/>
                  <a:pt x="661282" y="565543"/>
                  <a:pt x="651826" y="576575"/>
                </a:cubicBezTo>
                <a:cubicBezTo>
                  <a:pt x="640682" y="589576"/>
                  <a:pt x="632147" y="604671"/>
                  <a:pt x="621003" y="617672"/>
                </a:cubicBezTo>
                <a:cubicBezTo>
                  <a:pt x="553903" y="695955"/>
                  <a:pt x="630290" y="598111"/>
                  <a:pt x="549084" y="679317"/>
                </a:cubicBezTo>
                <a:cubicBezTo>
                  <a:pt x="540353" y="688048"/>
                  <a:pt x="536441" y="700653"/>
                  <a:pt x="528536" y="710139"/>
                </a:cubicBezTo>
                <a:cubicBezTo>
                  <a:pt x="519234" y="721301"/>
                  <a:pt x="507987" y="730688"/>
                  <a:pt x="497713" y="740962"/>
                </a:cubicBezTo>
                <a:cubicBezTo>
                  <a:pt x="494288" y="751236"/>
                  <a:pt x="494204" y="763327"/>
                  <a:pt x="487439" y="771784"/>
                </a:cubicBezTo>
                <a:cubicBezTo>
                  <a:pt x="479725" y="781426"/>
                  <a:pt x="466259" y="784618"/>
                  <a:pt x="456617" y="792332"/>
                </a:cubicBezTo>
                <a:cubicBezTo>
                  <a:pt x="449053" y="798383"/>
                  <a:pt x="442119" y="805317"/>
                  <a:pt x="436068" y="812881"/>
                </a:cubicBezTo>
                <a:cubicBezTo>
                  <a:pt x="402270" y="855128"/>
                  <a:pt x="433586" y="837681"/>
                  <a:pt x="384698" y="853977"/>
                </a:cubicBezTo>
                <a:cubicBezTo>
                  <a:pt x="344562" y="894113"/>
                  <a:pt x="380549" y="852000"/>
                  <a:pt x="353875" y="905348"/>
                </a:cubicBezTo>
                <a:cubicBezTo>
                  <a:pt x="348353" y="916393"/>
                  <a:pt x="339872" y="925700"/>
                  <a:pt x="333327" y="936171"/>
                </a:cubicBezTo>
                <a:cubicBezTo>
                  <a:pt x="322743" y="953105"/>
                  <a:pt x="312778" y="970418"/>
                  <a:pt x="302504" y="987541"/>
                </a:cubicBezTo>
                <a:cubicBezTo>
                  <a:pt x="299079" y="1004665"/>
                  <a:pt x="297248" y="1022186"/>
                  <a:pt x="292230" y="1038912"/>
                </a:cubicBezTo>
                <a:cubicBezTo>
                  <a:pt x="286931" y="1056577"/>
                  <a:pt x="278158" y="1073015"/>
                  <a:pt x="271682" y="1090283"/>
                </a:cubicBezTo>
                <a:cubicBezTo>
                  <a:pt x="267879" y="1100423"/>
                  <a:pt x="264833" y="1110831"/>
                  <a:pt x="261408" y="1121105"/>
                </a:cubicBezTo>
                <a:cubicBezTo>
                  <a:pt x="257983" y="1148503"/>
                  <a:pt x="258399" y="1176661"/>
                  <a:pt x="251134" y="1203299"/>
                </a:cubicBezTo>
                <a:cubicBezTo>
                  <a:pt x="247885" y="1215212"/>
                  <a:pt x="236938" y="1223533"/>
                  <a:pt x="230585" y="1234121"/>
                </a:cubicBezTo>
                <a:cubicBezTo>
                  <a:pt x="216379" y="1257797"/>
                  <a:pt x="204313" y="1282746"/>
                  <a:pt x="189489" y="1306040"/>
                </a:cubicBezTo>
                <a:cubicBezTo>
                  <a:pt x="180296" y="1320487"/>
                  <a:pt x="168619" y="1333203"/>
                  <a:pt x="158666" y="1347137"/>
                </a:cubicBezTo>
                <a:cubicBezTo>
                  <a:pt x="151489" y="1357185"/>
                  <a:pt x="144967" y="1367685"/>
                  <a:pt x="138118" y="1377959"/>
                </a:cubicBezTo>
                <a:cubicBezTo>
                  <a:pt x="131268" y="1398507"/>
                  <a:pt x="129583" y="1421582"/>
                  <a:pt x="117569" y="1439604"/>
                </a:cubicBezTo>
                <a:cubicBezTo>
                  <a:pt x="58680" y="1527940"/>
                  <a:pt x="129283" y="1416175"/>
                  <a:pt x="86747" y="1501249"/>
                </a:cubicBezTo>
                <a:cubicBezTo>
                  <a:pt x="81225" y="1512294"/>
                  <a:pt x="72743" y="1521601"/>
                  <a:pt x="66199" y="1532072"/>
                </a:cubicBezTo>
                <a:cubicBezTo>
                  <a:pt x="55615" y="1549006"/>
                  <a:pt x="45650" y="1566319"/>
                  <a:pt x="35376" y="1583443"/>
                </a:cubicBezTo>
                <a:cubicBezTo>
                  <a:pt x="31951" y="1600566"/>
                  <a:pt x="29337" y="1617872"/>
                  <a:pt x="25102" y="1634813"/>
                </a:cubicBezTo>
                <a:cubicBezTo>
                  <a:pt x="19055" y="1659001"/>
                  <a:pt x="4554" y="1681800"/>
                  <a:pt x="4554" y="1706732"/>
                </a:cubicBezTo>
                <a:cubicBezTo>
                  <a:pt x="4554" y="1748396"/>
                  <a:pt x="-14424" y="1816847"/>
                  <a:pt x="25102" y="1830022"/>
                </a:cubicBezTo>
                <a:cubicBezTo>
                  <a:pt x="72491" y="1845818"/>
                  <a:pt x="45305" y="1838172"/>
                  <a:pt x="107295" y="1850571"/>
                </a:cubicBezTo>
                <a:cubicBezTo>
                  <a:pt x="156601" y="1880154"/>
                  <a:pt x="162106" y="1888509"/>
                  <a:pt x="220311" y="1901941"/>
                </a:cubicBezTo>
                <a:cubicBezTo>
                  <a:pt x="243907" y="1907386"/>
                  <a:pt x="268533" y="1907227"/>
                  <a:pt x="292230" y="1912216"/>
                </a:cubicBezTo>
                <a:cubicBezTo>
                  <a:pt x="333683" y="1920943"/>
                  <a:pt x="415520" y="1943038"/>
                  <a:pt x="415520" y="1943038"/>
                </a:cubicBezTo>
                <a:cubicBezTo>
                  <a:pt x="459300" y="1972224"/>
                  <a:pt x="441545" y="1966478"/>
                  <a:pt x="507987" y="1973860"/>
                </a:cubicBezTo>
                <a:cubicBezTo>
                  <a:pt x="610610" y="1985263"/>
                  <a:pt x="816212" y="2004683"/>
                  <a:pt x="816212" y="2004683"/>
                </a:cubicBezTo>
                <a:cubicBezTo>
                  <a:pt x="857309" y="1997834"/>
                  <a:pt x="899977" y="1997310"/>
                  <a:pt x="939502" y="1984135"/>
                </a:cubicBezTo>
                <a:cubicBezTo>
                  <a:pt x="953286" y="1979540"/>
                  <a:pt x="958235" y="1961372"/>
                  <a:pt x="970325" y="1953312"/>
                </a:cubicBezTo>
                <a:cubicBezTo>
                  <a:pt x="979336" y="1947305"/>
                  <a:pt x="990873" y="1946463"/>
                  <a:pt x="1001147" y="1943038"/>
                </a:cubicBezTo>
                <a:cubicBezTo>
                  <a:pt x="1009228" y="1918795"/>
                  <a:pt x="1008465" y="1905770"/>
                  <a:pt x="1031969" y="1891667"/>
                </a:cubicBezTo>
                <a:cubicBezTo>
                  <a:pt x="1041256" y="1886095"/>
                  <a:pt x="1052518" y="1884818"/>
                  <a:pt x="1062792" y="1881393"/>
                </a:cubicBezTo>
                <a:cubicBezTo>
                  <a:pt x="1066217" y="1867694"/>
                  <a:pt x="1064968" y="1851864"/>
                  <a:pt x="1073066" y="1840296"/>
                </a:cubicBezTo>
                <a:cubicBezTo>
                  <a:pt x="1089731" y="1816489"/>
                  <a:pt x="1114163" y="1799199"/>
                  <a:pt x="1134711" y="1778651"/>
                </a:cubicBezTo>
                <a:cubicBezTo>
                  <a:pt x="1192608" y="1720755"/>
                  <a:pt x="1151243" y="1750427"/>
                  <a:pt x="1278549" y="1727281"/>
                </a:cubicBezTo>
                <a:cubicBezTo>
                  <a:pt x="1323070" y="1730706"/>
                  <a:pt x="1367705" y="1732881"/>
                  <a:pt x="1412113" y="1737555"/>
                </a:cubicBezTo>
                <a:cubicBezTo>
                  <a:pt x="1432830" y="1739736"/>
                  <a:pt x="1453012" y="1749715"/>
                  <a:pt x="1473758" y="1747829"/>
                </a:cubicBezTo>
                <a:cubicBezTo>
                  <a:pt x="1492125" y="1746159"/>
                  <a:pt x="1508005" y="1734130"/>
                  <a:pt x="1525129" y="1727281"/>
                </a:cubicBezTo>
                <a:cubicBezTo>
                  <a:pt x="1554381" y="1347003"/>
                  <a:pt x="1540787" y="1583836"/>
                  <a:pt x="1514855" y="823155"/>
                </a:cubicBezTo>
                <a:cubicBezTo>
                  <a:pt x="1510219" y="687156"/>
                  <a:pt x="1527529" y="724013"/>
                  <a:pt x="1484032" y="658768"/>
                </a:cubicBezTo>
                <a:cubicBezTo>
                  <a:pt x="1472260" y="623451"/>
                  <a:pt x="1462032" y="594255"/>
                  <a:pt x="1453210" y="556027"/>
                </a:cubicBezTo>
                <a:cubicBezTo>
                  <a:pt x="1433668" y="471346"/>
                  <a:pt x="1458782" y="518150"/>
                  <a:pt x="1422387" y="463559"/>
                </a:cubicBezTo>
                <a:cubicBezTo>
                  <a:pt x="1410461" y="415855"/>
                  <a:pt x="1413672" y="420835"/>
                  <a:pt x="1391565" y="371092"/>
                </a:cubicBezTo>
                <a:cubicBezTo>
                  <a:pt x="1385345" y="357096"/>
                  <a:pt x="1376705" y="344215"/>
                  <a:pt x="1371017" y="329995"/>
                </a:cubicBezTo>
                <a:cubicBezTo>
                  <a:pt x="1362973" y="309884"/>
                  <a:pt x="1358799" y="288344"/>
                  <a:pt x="1350468" y="268350"/>
                </a:cubicBezTo>
                <a:cubicBezTo>
                  <a:pt x="1341632" y="247144"/>
                  <a:pt x="1328178" y="228036"/>
                  <a:pt x="1319646" y="206705"/>
                </a:cubicBezTo>
                <a:cubicBezTo>
                  <a:pt x="1314402" y="193595"/>
                  <a:pt x="1314934" y="178588"/>
                  <a:pt x="1309372" y="165609"/>
                </a:cubicBezTo>
                <a:cubicBezTo>
                  <a:pt x="1304365" y="153925"/>
                  <a:pt x="1261509" y="98367"/>
                  <a:pt x="1258001" y="93690"/>
                </a:cubicBezTo>
                <a:cubicBezTo>
                  <a:pt x="1254576" y="83416"/>
                  <a:pt x="1254493" y="71324"/>
                  <a:pt x="1247727" y="62867"/>
                </a:cubicBezTo>
                <a:cubicBezTo>
                  <a:pt x="1240013" y="53225"/>
                  <a:pt x="1228188" y="47334"/>
                  <a:pt x="1216904" y="42319"/>
                </a:cubicBezTo>
                <a:cubicBezTo>
                  <a:pt x="1160923" y="17439"/>
                  <a:pt x="1134712" y="-5628"/>
                  <a:pt x="1103889" y="122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9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31676"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Mortality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28</a:t>
            </a:fld>
            <a:endParaRPr lang="en-US" dirty="0"/>
          </a:p>
        </p:txBody>
      </p:sp>
      <p:pic>
        <p:nvPicPr>
          <p:cNvPr id="5" name="Picture 4">
            <a:extLst>
              <a:ext uri="{FF2B5EF4-FFF2-40B4-BE49-F238E27FC236}">
                <a16:creationId xmlns:a16="http://schemas.microsoft.com/office/drawing/2014/main" id="{03B99E67-0635-4B64-84C5-7439D3A241CE}"/>
              </a:ext>
            </a:extLst>
          </p:cNvPr>
          <p:cNvPicPr>
            <a:picLocks noChangeAspect="1"/>
          </p:cNvPicPr>
          <p:nvPr/>
        </p:nvPicPr>
        <p:blipFill>
          <a:blip r:embed="rId3"/>
          <a:stretch>
            <a:fillRect/>
          </a:stretch>
        </p:blipFill>
        <p:spPr>
          <a:xfrm>
            <a:off x="2492495" y="1487613"/>
            <a:ext cx="5452433" cy="4800684"/>
          </a:xfrm>
          <a:prstGeom prst="rect">
            <a:avLst/>
          </a:prstGeom>
        </p:spPr>
      </p:pic>
      <p:pic>
        <p:nvPicPr>
          <p:cNvPr id="10" name="Picture 9">
            <a:extLst>
              <a:ext uri="{FF2B5EF4-FFF2-40B4-BE49-F238E27FC236}">
                <a16:creationId xmlns:a16="http://schemas.microsoft.com/office/drawing/2014/main" id="{40550B73-7A7D-49D7-B65A-9B51C3289FB6}"/>
              </a:ext>
            </a:extLst>
          </p:cNvPr>
          <p:cNvPicPr>
            <a:picLocks noChangeAspect="1"/>
          </p:cNvPicPr>
          <p:nvPr/>
        </p:nvPicPr>
        <p:blipFill>
          <a:blip r:embed="rId4"/>
          <a:stretch>
            <a:fillRect/>
          </a:stretch>
        </p:blipFill>
        <p:spPr>
          <a:xfrm>
            <a:off x="438514" y="1487613"/>
            <a:ext cx="2336066" cy="876025"/>
          </a:xfrm>
          <a:prstGeom prst="rect">
            <a:avLst/>
          </a:prstGeom>
        </p:spPr>
      </p:pic>
      <p:pic>
        <p:nvPicPr>
          <p:cNvPr id="14" name="Picture 13">
            <a:extLst>
              <a:ext uri="{FF2B5EF4-FFF2-40B4-BE49-F238E27FC236}">
                <a16:creationId xmlns:a16="http://schemas.microsoft.com/office/drawing/2014/main" id="{05797F43-DACD-4EE2-BCF5-504EFAE12370}"/>
              </a:ext>
            </a:extLst>
          </p:cNvPr>
          <p:cNvPicPr>
            <a:picLocks noChangeAspect="1"/>
          </p:cNvPicPr>
          <p:nvPr/>
        </p:nvPicPr>
        <p:blipFill>
          <a:blip r:embed="rId5"/>
          <a:stretch>
            <a:fillRect/>
          </a:stretch>
        </p:blipFill>
        <p:spPr>
          <a:xfrm>
            <a:off x="2956793" y="6383223"/>
            <a:ext cx="4523836" cy="374538"/>
          </a:xfrm>
          <a:prstGeom prst="rect">
            <a:avLst/>
          </a:prstGeom>
        </p:spPr>
      </p:pic>
      <p:sp>
        <p:nvSpPr>
          <p:cNvPr id="11" name="Freeform: Shape 10">
            <a:extLst>
              <a:ext uri="{FF2B5EF4-FFF2-40B4-BE49-F238E27FC236}">
                <a16:creationId xmlns:a16="http://schemas.microsoft.com/office/drawing/2014/main" id="{DB9D46F9-FE3F-42BA-859B-3528A8CE310C}"/>
              </a:ext>
            </a:extLst>
          </p:cNvPr>
          <p:cNvSpPr/>
          <p:nvPr/>
        </p:nvSpPr>
        <p:spPr>
          <a:xfrm>
            <a:off x="5800344" y="1740094"/>
            <a:ext cx="1442936" cy="1884115"/>
          </a:xfrm>
          <a:custGeom>
            <a:avLst/>
            <a:gdLst>
              <a:gd name="connsiteX0" fmla="*/ 1103889 w 1541618"/>
              <a:gd name="connsiteY0" fmla="*/ 1222 h 2004683"/>
              <a:gd name="connsiteX1" fmla="*/ 1031969 w 1541618"/>
              <a:gd name="connsiteY1" fmla="*/ 83416 h 2004683"/>
              <a:gd name="connsiteX2" fmla="*/ 1011421 w 1541618"/>
              <a:gd name="connsiteY2" fmla="*/ 114238 h 2004683"/>
              <a:gd name="connsiteX3" fmla="*/ 980599 w 1541618"/>
              <a:gd name="connsiteY3" fmla="*/ 155335 h 2004683"/>
              <a:gd name="connsiteX4" fmla="*/ 918954 w 1541618"/>
              <a:gd name="connsiteY4" fmla="*/ 227254 h 2004683"/>
              <a:gd name="connsiteX5" fmla="*/ 898405 w 1541618"/>
              <a:gd name="connsiteY5" fmla="*/ 278625 h 2004683"/>
              <a:gd name="connsiteX6" fmla="*/ 867583 w 1541618"/>
              <a:gd name="connsiteY6" fmla="*/ 309447 h 2004683"/>
              <a:gd name="connsiteX7" fmla="*/ 816212 w 1541618"/>
              <a:gd name="connsiteY7" fmla="*/ 381366 h 2004683"/>
              <a:gd name="connsiteX8" fmla="*/ 764841 w 1541618"/>
              <a:gd name="connsiteY8" fmla="*/ 443011 h 2004683"/>
              <a:gd name="connsiteX9" fmla="*/ 682648 w 1541618"/>
              <a:gd name="connsiteY9" fmla="*/ 545753 h 2004683"/>
              <a:gd name="connsiteX10" fmla="*/ 651826 w 1541618"/>
              <a:gd name="connsiteY10" fmla="*/ 576575 h 2004683"/>
              <a:gd name="connsiteX11" fmla="*/ 621003 w 1541618"/>
              <a:gd name="connsiteY11" fmla="*/ 617672 h 2004683"/>
              <a:gd name="connsiteX12" fmla="*/ 549084 w 1541618"/>
              <a:gd name="connsiteY12" fmla="*/ 679317 h 2004683"/>
              <a:gd name="connsiteX13" fmla="*/ 528536 w 1541618"/>
              <a:gd name="connsiteY13" fmla="*/ 710139 h 2004683"/>
              <a:gd name="connsiteX14" fmla="*/ 497713 w 1541618"/>
              <a:gd name="connsiteY14" fmla="*/ 740962 h 2004683"/>
              <a:gd name="connsiteX15" fmla="*/ 487439 w 1541618"/>
              <a:gd name="connsiteY15" fmla="*/ 771784 h 2004683"/>
              <a:gd name="connsiteX16" fmla="*/ 456617 w 1541618"/>
              <a:gd name="connsiteY16" fmla="*/ 792332 h 2004683"/>
              <a:gd name="connsiteX17" fmla="*/ 436068 w 1541618"/>
              <a:gd name="connsiteY17" fmla="*/ 812881 h 2004683"/>
              <a:gd name="connsiteX18" fmla="*/ 384698 w 1541618"/>
              <a:gd name="connsiteY18" fmla="*/ 853977 h 2004683"/>
              <a:gd name="connsiteX19" fmla="*/ 353875 w 1541618"/>
              <a:gd name="connsiteY19" fmla="*/ 905348 h 2004683"/>
              <a:gd name="connsiteX20" fmla="*/ 333327 w 1541618"/>
              <a:gd name="connsiteY20" fmla="*/ 936171 h 2004683"/>
              <a:gd name="connsiteX21" fmla="*/ 302504 w 1541618"/>
              <a:gd name="connsiteY21" fmla="*/ 987541 h 2004683"/>
              <a:gd name="connsiteX22" fmla="*/ 292230 w 1541618"/>
              <a:gd name="connsiteY22" fmla="*/ 1038912 h 2004683"/>
              <a:gd name="connsiteX23" fmla="*/ 271682 w 1541618"/>
              <a:gd name="connsiteY23" fmla="*/ 1090283 h 2004683"/>
              <a:gd name="connsiteX24" fmla="*/ 261408 w 1541618"/>
              <a:gd name="connsiteY24" fmla="*/ 1121105 h 2004683"/>
              <a:gd name="connsiteX25" fmla="*/ 251134 w 1541618"/>
              <a:gd name="connsiteY25" fmla="*/ 1203299 h 2004683"/>
              <a:gd name="connsiteX26" fmla="*/ 230585 w 1541618"/>
              <a:gd name="connsiteY26" fmla="*/ 1234121 h 2004683"/>
              <a:gd name="connsiteX27" fmla="*/ 189489 w 1541618"/>
              <a:gd name="connsiteY27" fmla="*/ 1306040 h 2004683"/>
              <a:gd name="connsiteX28" fmla="*/ 158666 w 1541618"/>
              <a:gd name="connsiteY28" fmla="*/ 1347137 h 2004683"/>
              <a:gd name="connsiteX29" fmla="*/ 138118 w 1541618"/>
              <a:gd name="connsiteY29" fmla="*/ 1377959 h 2004683"/>
              <a:gd name="connsiteX30" fmla="*/ 117569 w 1541618"/>
              <a:gd name="connsiteY30" fmla="*/ 1439604 h 2004683"/>
              <a:gd name="connsiteX31" fmla="*/ 86747 w 1541618"/>
              <a:gd name="connsiteY31" fmla="*/ 1501249 h 2004683"/>
              <a:gd name="connsiteX32" fmla="*/ 66199 w 1541618"/>
              <a:gd name="connsiteY32" fmla="*/ 1532072 h 2004683"/>
              <a:gd name="connsiteX33" fmla="*/ 35376 w 1541618"/>
              <a:gd name="connsiteY33" fmla="*/ 1583443 h 2004683"/>
              <a:gd name="connsiteX34" fmla="*/ 25102 w 1541618"/>
              <a:gd name="connsiteY34" fmla="*/ 1634813 h 2004683"/>
              <a:gd name="connsiteX35" fmla="*/ 4554 w 1541618"/>
              <a:gd name="connsiteY35" fmla="*/ 1706732 h 2004683"/>
              <a:gd name="connsiteX36" fmla="*/ 25102 w 1541618"/>
              <a:gd name="connsiteY36" fmla="*/ 1830022 h 2004683"/>
              <a:gd name="connsiteX37" fmla="*/ 107295 w 1541618"/>
              <a:gd name="connsiteY37" fmla="*/ 1850571 h 2004683"/>
              <a:gd name="connsiteX38" fmla="*/ 220311 w 1541618"/>
              <a:gd name="connsiteY38" fmla="*/ 1901941 h 2004683"/>
              <a:gd name="connsiteX39" fmla="*/ 292230 w 1541618"/>
              <a:gd name="connsiteY39" fmla="*/ 1912216 h 2004683"/>
              <a:gd name="connsiteX40" fmla="*/ 415520 w 1541618"/>
              <a:gd name="connsiteY40" fmla="*/ 1943038 h 2004683"/>
              <a:gd name="connsiteX41" fmla="*/ 507987 w 1541618"/>
              <a:gd name="connsiteY41" fmla="*/ 1973860 h 2004683"/>
              <a:gd name="connsiteX42" fmla="*/ 816212 w 1541618"/>
              <a:gd name="connsiteY42" fmla="*/ 2004683 h 2004683"/>
              <a:gd name="connsiteX43" fmla="*/ 939502 w 1541618"/>
              <a:gd name="connsiteY43" fmla="*/ 1984135 h 2004683"/>
              <a:gd name="connsiteX44" fmla="*/ 970325 w 1541618"/>
              <a:gd name="connsiteY44" fmla="*/ 1953312 h 2004683"/>
              <a:gd name="connsiteX45" fmla="*/ 1001147 w 1541618"/>
              <a:gd name="connsiteY45" fmla="*/ 1943038 h 2004683"/>
              <a:gd name="connsiteX46" fmla="*/ 1031969 w 1541618"/>
              <a:gd name="connsiteY46" fmla="*/ 1891667 h 2004683"/>
              <a:gd name="connsiteX47" fmla="*/ 1062792 w 1541618"/>
              <a:gd name="connsiteY47" fmla="*/ 1881393 h 2004683"/>
              <a:gd name="connsiteX48" fmla="*/ 1073066 w 1541618"/>
              <a:gd name="connsiteY48" fmla="*/ 1840296 h 2004683"/>
              <a:gd name="connsiteX49" fmla="*/ 1134711 w 1541618"/>
              <a:gd name="connsiteY49" fmla="*/ 1778651 h 2004683"/>
              <a:gd name="connsiteX50" fmla="*/ 1278549 w 1541618"/>
              <a:gd name="connsiteY50" fmla="*/ 1727281 h 2004683"/>
              <a:gd name="connsiteX51" fmla="*/ 1412113 w 1541618"/>
              <a:gd name="connsiteY51" fmla="*/ 1737555 h 2004683"/>
              <a:gd name="connsiteX52" fmla="*/ 1473758 w 1541618"/>
              <a:gd name="connsiteY52" fmla="*/ 1747829 h 2004683"/>
              <a:gd name="connsiteX53" fmla="*/ 1525129 w 1541618"/>
              <a:gd name="connsiteY53" fmla="*/ 1727281 h 2004683"/>
              <a:gd name="connsiteX54" fmla="*/ 1514855 w 1541618"/>
              <a:gd name="connsiteY54" fmla="*/ 823155 h 2004683"/>
              <a:gd name="connsiteX55" fmla="*/ 1484032 w 1541618"/>
              <a:gd name="connsiteY55" fmla="*/ 658768 h 2004683"/>
              <a:gd name="connsiteX56" fmla="*/ 1453210 w 1541618"/>
              <a:gd name="connsiteY56" fmla="*/ 556027 h 2004683"/>
              <a:gd name="connsiteX57" fmla="*/ 1422387 w 1541618"/>
              <a:gd name="connsiteY57" fmla="*/ 463559 h 2004683"/>
              <a:gd name="connsiteX58" fmla="*/ 1391565 w 1541618"/>
              <a:gd name="connsiteY58" fmla="*/ 371092 h 2004683"/>
              <a:gd name="connsiteX59" fmla="*/ 1371017 w 1541618"/>
              <a:gd name="connsiteY59" fmla="*/ 329995 h 2004683"/>
              <a:gd name="connsiteX60" fmla="*/ 1350468 w 1541618"/>
              <a:gd name="connsiteY60" fmla="*/ 268350 h 2004683"/>
              <a:gd name="connsiteX61" fmla="*/ 1319646 w 1541618"/>
              <a:gd name="connsiteY61" fmla="*/ 206705 h 2004683"/>
              <a:gd name="connsiteX62" fmla="*/ 1309372 w 1541618"/>
              <a:gd name="connsiteY62" fmla="*/ 165609 h 2004683"/>
              <a:gd name="connsiteX63" fmla="*/ 1258001 w 1541618"/>
              <a:gd name="connsiteY63" fmla="*/ 93690 h 2004683"/>
              <a:gd name="connsiteX64" fmla="*/ 1247727 w 1541618"/>
              <a:gd name="connsiteY64" fmla="*/ 62867 h 2004683"/>
              <a:gd name="connsiteX65" fmla="*/ 1216904 w 1541618"/>
              <a:gd name="connsiteY65" fmla="*/ 42319 h 2004683"/>
              <a:gd name="connsiteX66" fmla="*/ 1103889 w 1541618"/>
              <a:gd name="connsiteY66" fmla="*/ 1222 h 200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41618" h="2004683">
                <a:moveTo>
                  <a:pt x="1103889" y="1222"/>
                </a:moveTo>
                <a:cubicBezTo>
                  <a:pt x="1073066" y="8072"/>
                  <a:pt x="1109671" y="16814"/>
                  <a:pt x="1031969" y="83416"/>
                </a:cubicBezTo>
                <a:cubicBezTo>
                  <a:pt x="1022594" y="91452"/>
                  <a:pt x="1018598" y="104190"/>
                  <a:pt x="1011421" y="114238"/>
                </a:cubicBezTo>
                <a:cubicBezTo>
                  <a:pt x="1001468" y="128172"/>
                  <a:pt x="991561" y="142180"/>
                  <a:pt x="980599" y="155335"/>
                </a:cubicBezTo>
                <a:cubicBezTo>
                  <a:pt x="947682" y="194835"/>
                  <a:pt x="958997" y="160516"/>
                  <a:pt x="918954" y="227254"/>
                </a:cubicBezTo>
                <a:cubicBezTo>
                  <a:pt x="909465" y="243069"/>
                  <a:pt x="908180" y="262986"/>
                  <a:pt x="898405" y="278625"/>
                </a:cubicBezTo>
                <a:cubicBezTo>
                  <a:pt x="890704" y="290946"/>
                  <a:pt x="876660" y="298101"/>
                  <a:pt x="867583" y="309447"/>
                </a:cubicBezTo>
                <a:cubicBezTo>
                  <a:pt x="849179" y="332452"/>
                  <a:pt x="832029" y="356511"/>
                  <a:pt x="816212" y="381366"/>
                </a:cubicBezTo>
                <a:cubicBezTo>
                  <a:pt x="777792" y="441740"/>
                  <a:pt x="818365" y="407330"/>
                  <a:pt x="764841" y="443011"/>
                </a:cubicBezTo>
                <a:cubicBezTo>
                  <a:pt x="732333" y="486356"/>
                  <a:pt x="722546" y="500868"/>
                  <a:pt x="682648" y="545753"/>
                </a:cubicBezTo>
                <a:cubicBezTo>
                  <a:pt x="672995" y="556613"/>
                  <a:pt x="661282" y="565543"/>
                  <a:pt x="651826" y="576575"/>
                </a:cubicBezTo>
                <a:cubicBezTo>
                  <a:pt x="640682" y="589576"/>
                  <a:pt x="632147" y="604671"/>
                  <a:pt x="621003" y="617672"/>
                </a:cubicBezTo>
                <a:cubicBezTo>
                  <a:pt x="553903" y="695955"/>
                  <a:pt x="630290" y="598111"/>
                  <a:pt x="549084" y="679317"/>
                </a:cubicBezTo>
                <a:cubicBezTo>
                  <a:pt x="540353" y="688048"/>
                  <a:pt x="536441" y="700653"/>
                  <a:pt x="528536" y="710139"/>
                </a:cubicBezTo>
                <a:cubicBezTo>
                  <a:pt x="519234" y="721301"/>
                  <a:pt x="507987" y="730688"/>
                  <a:pt x="497713" y="740962"/>
                </a:cubicBezTo>
                <a:cubicBezTo>
                  <a:pt x="494288" y="751236"/>
                  <a:pt x="494204" y="763327"/>
                  <a:pt x="487439" y="771784"/>
                </a:cubicBezTo>
                <a:cubicBezTo>
                  <a:pt x="479725" y="781426"/>
                  <a:pt x="466259" y="784618"/>
                  <a:pt x="456617" y="792332"/>
                </a:cubicBezTo>
                <a:cubicBezTo>
                  <a:pt x="449053" y="798383"/>
                  <a:pt x="442119" y="805317"/>
                  <a:pt x="436068" y="812881"/>
                </a:cubicBezTo>
                <a:cubicBezTo>
                  <a:pt x="402270" y="855128"/>
                  <a:pt x="433586" y="837681"/>
                  <a:pt x="384698" y="853977"/>
                </a:cubicBezTo>
                <a:cubicBezTo>
                  <a:pt x="344562" y="894113"/>
                  <a:pt x="380549" y="852000"/>
                  <a:pt x="353875" y="905348"/>
                </a:cubicBezTo>
                <a:cubicBezTo>
                  <a:pt x="348353" y="916393"/>
                  <a:pt x="339872" y="925700"/>
                  <a:pt x="333327" y="936171"/>
                </a:cubicBezTo>
                <a:cubicBezTo>
                  <a:pt x="322743" y="953105"/>
                  <a:pt x="312778" y="970418"/>
                  <a:pt x="302504" y="987541"/>
                </a:cubicBezTo>
                <a:cubicBezTo>
                  <a:pt x="299079" y="1004665"/>
                  <a:pt x="297248" y="1022186"/>
                  <a:pt x="292230" y="1038912"/>
                </a:cubicBezTo>
                <a:cubicBezTo>
                  <a:pt x="286931" y="1056577"/>
                  <a:pt x="278158" y="1073015"/>
                  <a:pt x="271682" y="1090283"/>
                </a:cubicBezTo>
                <a:cubicBezTo>
                  <a:pt x="267879" y="1100423"/>
                  <a:pt x="264833" y="1110831"/>
                  <a:pt x="261408" y="1121105"/>
                </a:cubicBezTo>
                <a:cubicBezTo>
                  <a:pt x="257983" y="1148503"/>
                  <a:pt x="258399" y="1176661"/>
                  <a:pt x="251134" y="1203299"/>
                </a:cubicBezTo>
                <a:cubicBezTo>
                  <a:pt x="247885" y="1215212"/>
                  <a:pt x="236938" y="1223533"/>
                  <a:pt x="230585" y="1234121"/>
                </a:cubicBezTo>
                <a:cubicBezTo>
                  <a:pt x="216379" y="1257797"/>
                  <a:pt x="204313" y="1282746"/>
                  <a:pt x="189489" y="1306040"/>
                </a:cubicBezTo>
                <a:cubicBezTo>
                  <a:pt x="180296" y="1320487"/>
                  <a:pt x="168619" y="1333203"/>
                  <a:pt x="158666" y="1347137"/>
                </a:cubicBezTo>
                <a:cubicBezTo>
                  <a:pt x="151489" y="1357185"/>
                  <a:pt x="144967" y="1367685"/>
                  <a:pt x="138118" y="1377959"/>
                </a:cubicBezTo>
                <a:cubicBezTo>
                  <a:pt x="131268" y="1398507"/>
                  <a:pt x="129583" y="1421582"/>
                  <a:pt x="117569" y="1439604"/>
                </a:cubicBezTo>
                <a:cubicBezTo>
                  <a:pt x="58680" y="1527940"/>
                  <a:pt x="129283" y="1416175"/>
                  <a:pt x="86747" y="1501249"/>
                </a:cubicBezTo>
                <a:cubicBezTo>
                  <a:pt x="81225" y="1512294"/>
                  <a:pt x="72743" y="1521601"/>
                  <a:pt x="66199" y="1532072"/>
                </a:cubicBezTo>
                <a:cubicBezTo>
                  <a:pt x="55615" y="1549006"/>
                  <a:pt x="45650" y="1566319"/>
                  <a:pt x="35376" y="1583443"/>
                </a:cubicBezTo>
                <a:cubicBezTo>
                  <a:pt x="31951" y="1600566"/>
                  <a:pt x="29337" y="1617872"/>
                  <a:pt x="25102" y="1634813"/>
                </a:cubicBezTo>
                <a:cubicBezTo>
                  <a:pt x="19055" y="1659001"/>
                  <a:pt x="4554" y="1681800"/>
                  <a:pt x="4554" y="1706732"/>
                </a:cubicBezTo>
                <a:cubicBezTo>
                  <a:pt x="4554" y="1748396"/>
                  <a:pt x="-14424" y="1816847"/>
                  <a:pt x="25102" y="1830022"/>
                </a:cubicBezTo>
                <a:cubicBezTo>
                  <a:pt x="72491" y="1845818"/>
                  <a:pt x="45305" y="1838172"/>
                  <a:pt x="107295" y="1850571"/>
                </a:cubicBezTo>
                <a:cubicBezTo>
                  <a:pt x="156601" y="1880154"/>
                  <a:pt x="162106" y="1888509"/>
                  <a:pt x="220311" y="1901941"/>
                </a:cubicBezTo>
                <a:cubicBezTo>
                  <a:pt x="243907" y="1907386"/>
                  <a:pt x="268533" y="1907227"/>
                  <a:pt x="292230" y="1912216"/>
                </a:cubicBezTo>
                <a:cubicBezTo>
                  <a:pt x="333683" y="1920943"/>
                  <a:pt x="415520" y="1943038"/>
                  <a:pt x="415520" y="1943038"/>
                </a:cubicBezTo>
                <a:cubicBezTo>
                  <a:pt x="459300" y="1972224"/>
                  <a:pt x="441545" y="1966478"/>
                  <a:pt x="507987" y="1973860"/>
                </a:cubicBezTo>
                <a:cubicBezTo>
                  <a:pt x="610610" y="1985263"/>
                  <a:pt x="816212" y="2004683"/>
                  <a:pt x="816212" y="2004683"/>
                </a:cubicBezTo>
                <a:cubicBezTo>
                  <a:pt x="857309" y="1997834"/>
                  <a:pt x="899977" y="1997310"/>
                  <a:pt x="939502" y="1984135"/>
                </a:cubicBezTo>
                <a:cubicBezTo>
                  <a:pt x="953286" y="1979540"/>
                  <a:pt x="958235" y="1961372"/>
                  <a:pt x="970325" y="1953312"/>
                </a:cubicBezTo>
                <a:cubicBezTo>
                  <a:pt x="979336" y="1947305"/>
                  <a:pt x="990873" y="1946463"/>
                  <a:pt x="1001147" y="1943038"/>
                </a:cubicBezTo>
                <a:cubicBezTo>
                  <a:pt x="1009228" y="1918795"/>
                  <a:pt x="1008465" y="1905770"/>
                  <a:pt x="1031969" y="1891667"/>
                </a:cubicBezTo>
                <a:cubicBezTo>
                  <a:pt x="1041256" y="1886095"/>
                  <a:pt x="1052518" y="1884818"/>
                  <a:pt x="1062792" y="1881393"/>
                </a:cubicBezTo>
                <a:cubicBezTo>
                  <a:pt x="1066217" y="1867694"/>
                  <a:pt x="1064968" y="1851864"/>
                  <a:pt x="1073066" y="1840296"/>
                </a:cubicBezTo>
                <a:cubicBezTo>
                  <a:pt x="1089731" y="1816489"/>
                  <a:pt x="1114163" y="1799199"/>
                  <a:pt x="1134711" y="1778651"/>
                </a:cubicBezTo>
                <a:cubicBezTo>
                  <a:pt x="1192608" y="1720755"/>
                  <a:pt x="1151243" y="1750427"/>
                  <a:pt x="1278549" y="1727281"/>
                </a:cubicBezTo>
                <a:cubicBezTo>
                  <a:pt x="1323070" y="1730706"/>
                  <a:pt x="1367705" y="1732881"/>
                  <a:pt x="1412113" y="1737555"/>
                </a:cubicBezTo>
                <a:cubicBezTo>
                  <a:pt x="1432830" y="1739736"/>
                  <a:pt x="1453012" y="1749715"/>
                  <a:pt x="1473758" y="1747829"/>
                </a:cubicBezTo>
                <a:cubicBezTo>
                  <a:pt x="1492125" y="1746159"/>
                  <a:pt x="1508005" y="1734130"/>
                  <a:pt x="1525129" y="1727281"/>
                </a:cubicBezTo>
                <a:cubicBezTo>
                  <a:pt x="1554381" y="1347003"/>
                  <a:pt x="1540787" y="1583836"/>
                  <a:pt x="1514855" y="823155"/>
                </a:cubicBezTo>
                <a:cubicBezTo>
                  <a:pt x="1510219" y="687156"/>
                  <a:pt x="1527529" y="724013"/>
                  <a:pt x="1484032" y="658768"/>
                </a:cubicBezTo>
                <a:cubicBezTo>
                  <a:pt x="1472260" y="623451"/>
                  <a:pt x="1462032" y="594255"/>
                  <a:pt x="1453210" y="556027"/>
                </a:cubicBezTo>
                <a:cubicBezTo>
                  <a:pt x="1433668" y="471346"/>
                  <a:pt x="1458782" y="518150"/>
                  <a:pt x="1422387" y="463559"/>
                </a:cubicBezTo>
                <a:cubicBezTo>
                  <a:pt x="1410461" y="415855"/>
                  <a:pt x="1413672" y="420835"/>
                  <a:pt x="1391565" y="371092"/>
                </a:cubicBezTo>
                <a:cubicBezTo>
                  <a:pt x="1385345" y="357096"/>
                  <a:pt x="1376705" y="344215"/>
                  <a:pt x="1371017" y="329995"/>
                </a:cubicBezTo>
                <a:cubicBezTo>
                  <a:pt x="1362973" y="309884"/>
                  <a:pt x="1358799" y="288344"/>
                  <a:pt x="1350468" y="268350"/>
                </a:cubicBezTo>
                <a:cubicBezTo>
                  <a:pt x="1341632" y="247144"/>
                  <a:pt x="1328178" y="228036"/>
                  <a:pt x="1319646" y="206705"/>
                </a:cubicBezTo>
                <a:cubicBezTo>
                  <a:pt x="1314402" y="193595"/>
                  <a:pt x="1314934" y="178588"/>
                  <a:pt x="1309372" y="165609"/>
                </a:cubicBezTo>
                <a:cubicBezTo>
                  <a:pt x="1304365" y="153925"/>
                  <a:pt x="1261509" y="98367"/>
                  <a:pt x="1258001" y="93690"/>
                </a:cubicBezTo>
                <a:cubicBezTo>
                  <a:pt x="1254576" y="83416"/>
                  <a:pt x="1254493" y="71324"/>
                  <a:pt x="1247727" y="62867"/>
                </a:cubicBezTo>
                <a:cubicBezTo>
                  <a:pt x="1240013" y="53225"/>
                  <a:pt x="1228188" y="47334"/>
                  <a:pt x="1216904" y="42319"/>
                </a:cubicBezTo>
                <a:cubicBezTo>
                  <a:pt x="1160923" y="17439"/>
                  <a:pt x="1134712" y="-5628"/>
                  <a:pt x="1103889" y="122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99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90580"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29</a:t>
            </a:fld>
            <a:endParaRPr lang="en-US" dirty="0">
              <a:solidFill>
                <a:srgbClr val="3494BA"/>
              </a:solidFill>
              <a:latin typeface="Trebuchet MS" panose="020B0603020202020204"/>
            </a:endParaRPr>
          </a:p>
        </p:txBody>
      </p:sp>
      <p:pic>
        <p:nvPicPr>
          <p:cNvPr id="3" name="Picture 2">
            <a:extLst>
              <a:ext uri="{FF2B5EF4-FFF2-40B4-BE49-F238E27FC236}">
                <a16:creationId xmlns:a16="http://schemas.microsoft.com/office/drawing/2014/main" id="{B11D93EF-E93F-4B2F-9F21-1B635DDAE04D}"/>
              </a:ext>
            </a:extLst>
          </p:cNvPr>
          <p:cNvPicPr>
            <a:picLocks noChangeAspect="1"/>
          </p:cNvPicPr>
          <p:nvPr/>
        </p:nvPicPr>
        <p:blipFill>
          <a:blip r:embed="rId2"/>
          <a:stretch>
            <a:fillRect/>
          </a:stretch>
        </p:blipFill>
        <p:spPr>
          <a:xfrm>
            <a:off x="2796846" y="1545822"/>
            <a:ext cx="5035940" cy="4563117"/>
          </a:xfrm>
          <a:prstGeom prst="rect">
            <a:avLst/>
          </a:prstGeom>
        </p:spPr>
      </p:pic>
      <p:pic>
        <p:nvPicPr>
          <p:cNvPr id="10" name="Picture 9">
            <a:extLst>
              <a:ext uri="{FF2B5EF4-FFF2-40B4-BE49-F238E27FC236}">
                <a16:creationId xmlns:a16="http://schemas.microsoft.com/office/drawing/2014/main" id="{1F5E25B2-6013-4556-B47C-6158B991CE48}"/>
              </a:ext>
            </a:extLst>
          </p:cNvPr>
          <p:cNvPicPr>
            <a:picLocks noChangeAspect="1"/>
          </p:cNvPicPr>
          <p:nvPr/>
        </p:nvPicPr>
        <p:blipFill>
          <a:blip r:embed="rId3"/>
          <a:stretch>
            <a:fillRect/>
          </a:stretch>
        </p:blipFill>
        <p:spPr>
          <a:xfrm>
            <a:off x="469961" y="1613907"/>
            <a:ext cx="2516032" cy="950895"/>
          </a:xfrm>
          <a:prstGeom prst="rect">
            <a:avLst/>
          </a:prstGeom>
        </p:spPr>
      </p:pic>
      <p:pic>
        <p:nvPicPr>
          <p:cNvPr id="12" name="Picture 11">
            <a:extLst>
              <a:ext uri="{FF2B5EF4-FFF2-40B4-BE49-F238E27FC236}">
                <a16:creationId xmlns:a16="http://schemas.microsoft.com/office/drawing/2014/main" id="{7E8CDEC9-A132-4DCC-BC03-555C3469399C}"/>
              </a:ext>
            </a:extLst>
          </p:cNvPr>
          <p:cNvPicPr>
            <a:picLocks noChangeAspect="1"/>
          </p:cNvPicPr>
          <p:nvPr/>
        </p:nvPicPr>
        <p:blipFill>
          <a:blip r:embed="rId4"/>
          <a:stretch>
            <a:fillRect/>
          </a:stretch>
        </p:blipFill>
        <p:spPr>
          <a:xfrm>
            <a:off x="2796846" y="6223924"/>
            <a:ext cx="5750220" cy="418479"/>
          </a:xfrm>
          <a:prstGeom prst="rect">
            <a:avLst/>
          </a:prstGeom>
        </p:spPr>
      </p:pic>
      <p:sp>
        <p:nvSpPr>
          <p:cNvPr id="11" name="Freeform: Shape 10">
            <a:extLst>
              <a:ext uri="{FF2B5EF4-FFF2-40B4-BE49-F238E27FC236}">
                <a16:creationId xmlns:a16="http://schemas.microsoft.com/office/drawing/2014/main" id="{E8BEF29A-BEC4-43AC-A4E7-4A07C108DB2A}"/>
              </a:ext>
            </a:extLst>
          </p:cNvPr>
          <p:cNvSpPr/>
          <p:nvPr/>
        </p:nvSpPr>
        <p:spPr>
          <a:xfrm>
            <a:off x="5671956" y="1729819"/>
            <a:ext cx="1442936" cy="1884115"/>
          </a:xfrm>
          <a:custGeom>
            <a:avLst/>
            <a:gdLst>
              <a:gd name="connsiteX0" fmla="*/ 1103889 w 1541618"/>
              <a:gd name="connsiteY0" fmla="*/ 1222 h 2004683"/>
              <a:gd name="connsiteX1" fmla="*/ 1031969 w 1541618"/>
              <a:gd name="connsiteY1" fmla="*/ 83416 h 2004683"/>
              <a:gd name="connsiteX2" fmla="*/ 1011421 w 1541618"/>
              <a:gd name="connsiteY2" fmla="*/ 114238 h 2004683"/>
              <a:gd name="connsiteX3" fmla="*/ 980599 w 1541618"/>
              <a:gd name="connsiteY3" fmla="*/ 155335 h 2004683"/>
              <a:gd name="connsiteX4" fmla="*/ 918954 w 1541618"/>
              <a:gd name="connsiteY4" fmla="*/ 227254 h 2004683"/>
              <a:gd name="connsiteX5" fmla="*/ 898405 w 1541618"/>
              <a:gd name="connsiteY5" fmla="*/ 278625 h 2004683"/>
              <a:gd name="connsiteX6" fmla="*/ 867583 w 1541618"/>
              <a:gd name="connsiteY6" fmla="*/ 309447 h 2004683"/>
              <a:gd name="connsiteX7" fmla="*/ 816212 w 1541618"/>
              <a:gd name="connsiteY7" fmla="*/ 381366 h 2004683"/>
              <a:gd name="connsiteX8" fmla="*/ 764841 w 1541618"/>
              <a:gd name="connsiteY8" fmla="*/ 443011 h 2004683"/>
              <a:gd name="connsiteX9" fmla="*/ 682648 w 1541618"/>
              <a:gd name="connsiteY9" fmla="*/ 545753 h 2004683"/>
              <a:gd name="connsiteX10" fmla="*/ 651826 w 1541618"/>
              <a:gd name="connsiteY10" fmla="*/ 576575 h 2004683"/>
              <a:gd name="connsiteX11" fmla="*/ 621003 w 1541618"/>
              <a:gd name="connsiteY11" fmla="*/ 617672 h 2004683"/>
              <a:gd name="connsiteX12" fmla="*/ 549084 w 1541618"/>
              <a:gd name="connsiteY12" fmla="*/ 679317 h 2004683"/>
              <a:gd name="connsiteX13" fmla="*/ 528536 w 1541618"/>
              <a:gd name="connsiteY13" fmla="*/ 710139 h 2004683"/>
              <a:gd name="connsiteX14" fmla="*/ 497713 w 1541618"/>
              <a:gd name="connsiteY14" fmla="*/ 740962 h 2004683"/>
              <a:gd name="connsiteX15" fmla="*/ 487439 w 1541618"/>
              <a:gd name="connsiteY15" fmla="*/ 771784 h 2004683"/>
              <a:gd name="connsiteX16" fmla="*/ 456617 w 1541618"/>
              <a:gd name="connsiteY16" fmla="*/ 792332 h 2004683"/>
              <a:gd name="connsiteX17" fmla="*/ 436068 w 1541618"/>
              <a:gd name="connsiteY17" fmla="*/ 812881 h 2004683"/>
              <a:gd name="connsiteX18" fmla="*/ 384698 w 1541618"/>
              <a:gd name="connsiteY18" fmla="*/ 853977 h 2004683"/>
              <a:gd name="connsiteX19" fmla="*/ 353875 w 1541618"/>
              <a:gd name="connsiteY19" fmla="*/ 905348 h 2004683"/>
              <a:gd name="connsiteX20" fmla="*/ 333327 w 1541618"/>
              <a:gd name="connsiteY20" fmla="*/ 936171 h 2004683"/>
              <a:gd name="connsiteX21" fmla="*/ 302504 w 1541618"/>
              <a:gd name="connsiteY21" fmla="*/ 987541 h 2004683"/>
              <a:gd name="connsiteX22" fmla="*/ 292230 w 1541618"/>
              <a:gd name="connsiteY22" fmla="*/ 1038912 h 2004683"/>
              <a:gd name="connsiteX23" fmla="*/ 271682 w 1541618"/>
              <a:gd name="connsiteY23" fmla="*/ 1090283 h 2004683"/>
              <a:gd name="connsiteX24" fmla="*/ 261408 w 1541618"/>
              <a:gd name="connsiteY24" fmla="*/ 1121105 h 2004683"/>
              <a:gd name="connsiteX25" fmla="*/ 251134 w 1541618"/>
              <a:gd name="connsiteY25" fmla="*/ 1203299 h 2004683"/>
              <a:gd name="connsiteX26" fmla="*/ 230585 w 1541618"/>
              <a:gd name="connsiteY26" fmla="*/ 1234121 h 2004683"/>
              <a:gd name="connsiteX27" fmla="*/ 189489 w 1541618"/>
              <a:gd name="connsiteY27" fmla="*/ 1306040 h 2004683"/>
              <a:gd name="connsiteX28" fmla="*/ 158666 w 1541618"/>
              <a:gd name="connsiteY28" fmla="*/ 1347137 h 2004683"/>
              <a:gd name="connsiteX29" fmla="*/ 138118 w 1541618"/>
              <a:gd name="connsiteY29" fmla="*/ 1377959 h 2004683"/>
              <a:gd name="connsiteX30" fmla="*/ 117569 w 1541618"/>
              <a:gd name="connsiteY30" fmla="*/ 1439604 h 2004683"/>
              <a:gd name="connsiteX31" fmla="*/ 86747 w 1541618"/>
              <a:gd name="connsiteY31" fmla="*/ 1501249 h 2004683"/>
              <a:gd name="connsiteX32" fmla="*/ 66199 w 1541618"/>
              <a:gd name="connsiteY32" fmla="*/ 1532072 h 2004683"/>
              <a:gd name="connsiteX33" fmla="*/ 35376 w 1541618"/>
              <a:gd name="connsiteY33" fmla="*/ 1583443 h 2004683"/>
              <a:gd name="connsiteX34" fmla="*/ 25102 w 1541618"/>
              <a:gd name="connsiteY34" fmla="*/ 1634813 h 2004683"/>
              <a:gd name="connsiteX35" fmla="*/ 4554 w 1541618"/>
              <a:gd name="connsiteY35" fmla="*/ 1706732 h 2004683"/>
              <a:gd name="connsiteX36" fmla="*/ 25102 w 1541618"/>
              <a:gd name="connsiteY36" fmla="*/ 1830022 h 2004683"/>
              <a:gd name="connsiteX37" fmla="*/ 107295 w 1541618"/>
              <a:gd name="connsiteY37" fmla="*/ 1850571 h 2004683"/>
              <a:gd name="connsiteX38" fmla="*/ 220311 w 1541618"/>
              <a:gd name="connsiteY38" fmla="*/ 1901941 h 2004683"/>
              <a:gd name="connsiteX39" fmla="*/ 292230 w 1541618"/>
              <a:gd name="connsiteY39" fmla="*/ 1912216 h 2004683"/>
              <a:gd name="connsiteX40" fmla="*/ 415520 w 1541618"/>
              <a:gd name="connsiteY40" fmla="*/ 1943038 h 2004683"/>
              <a:gd name="connsiteX41" fmla="*/ 507987 w 1541618"/>
              <a:gd name="connsiteY41" fmla="*/ 1973860 h 2004683"/>
              <a:gd name="connsiteX42" fmla="*/ 816212 w 1541618"/>
              <a:gd name="connsiteY42" fmla="*/ 2004683 h 2004683"/>
              <a:gd name="connsiteX43" fmla="*/ 939502 w 1541618"/>
              <a:gd name="connsiteY43" fmla="*/ 1984135 h 2004683"/>
              <a:gd name="connsiteX44" fmla="*/ 970325 w 1541618"/>
              <a:gd name="connsiteY44" fmla="*/ 1953312 h 2004683"/>
              <a:gd name="connsiteX45" fmla="*/ 1001147 w 1541618"/>
              <a:gd name="connsiteY45" fmla="*/ 1943038 h 2004683"/>
              <a:gd name="connsiteX46" fmla="*/ 1031969 w 1541618"/>
              <a:gd name="connsiteY46" fmla="*/ 1891667 h 2004683"/>
              <a:gd name="connsiteX47" fmla="*/ 1062792 w 1541618"/>
              <a:gd name="connsiteY47" fmla="*/ 1881393 h 2004683"/>
              <a:gd name="connsiteX48" fmla="*/ 1073066 w 1541618"/>
              <a:gd name="connsiteY48" fmla="*/ 1840296 h 2004683"/>
              <a:gd name="connsiteX49" fmla="*/ 1134711 w 1541618"/>
              <a:gd name="connsiteY49" fmla="*/ 1778651 h 2004683"/>
              <a:gd name="connsiteX50" fmla="*/ 1278549 w 1541618"/>
              <a:gd name="connsiteY50" fmla="*/ 1727281 h 2004683"/>
              <a:gd name="connsiteX51" fmla="*/ 1412113 w 1541618"/>
              <a:gd name="connsiteY51" fmla="*/ 1737555 h 2004683"/>
              <a:gd name="connsiteX52" fmla="*/ 1473758 w 1541618"/>
              <a:gd name="connsiteY52" fmla="*/ 1747829 h 2004683"/>
              <a:gd name="connsiteX53" fmla="*/ 1525129 w 1541618"/>
              <a:gd name="connsiteY53" fmla="*/ 1727281 h 2004683"/>
              <a:gd name="connsiteX54" fmla="*/ 1514855 w 1541618"/>
              <a:gd name="connsiteY54" fmla="*/ 823155 h 2004683"/>
              <a:gd name="connsiteX55" fmla="*/ 1484032 w 1541618"/>
              <a:gd name="connsiteY55" fmla="*/ 658768 h 2004683"/>
              <a:gd name="connsiteX56" fmla="*/ 1453210 w 1541618"/>
              <a:gd name="connsiteY56" fmla="*/ 556027 h 2004683"/>
              <a:gd name="connsiteX57" fmla="*/ 1422387 w 1541618"/>
              <a:gd name="connsiteY57" fmla="*/ 463559 h 2004683"/>
              <a:gd name="connsiteX58" fmla="*/ 1391565 w 1541618"/>
              <a:gd name="connsiteY58" fmla="*/ 371092 h 2004683"/>
              <a:gd name="connsiteX59" fmla="*/ 1371017 w 1541618"/>
              <a:gd name="connsiteY59" fmla="*/ 329995 h 2004683"/>
              <a:gd name="connsiteX60" fmla="*/ 1350468 w 1541618"/>
              <a:gd name="connsiteY60" fmla="*/ 268350 h 2004683"/>
              <a:gd name="connsiteX61" fmla="*/ 1319646 w 1541618"/>
              <a:gd name="connsiteY61" fmla="*/ 206705 h 2004683"/>
              <a:gd name="connsiteX62" fmla="*/ 1309372 w 1541618"/>
              <a:gd name="connsiteY62" fmla="*/ 165609 h 2004683"/>
              <a:gd name="connsiteX63" fmla="*/ 1258001 w 1541618"/>
              <a:gd name="connsiteY63" fmla="*/ 93690 h 2004683"/>
              <a:gd name="connsiteX64" fmla="*/ 1247727 w 1541618"/>
              <a:gd name="connsiteY64" fmla="*/ 62867 h 2004683"/>
              <a:gd name="connsiteX65" fmla="*/ 1216904 w 1541618"/>
              <a:gd name="connsiteY65" fmla="*/ 42319 h 2004683"/>
              <a:gd name="connsiteX66" fmla="*/ 1103889 w 1541618"/>
              <a:gd name="connsiteY66" fmla="*/ 1222 h 200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41618" h="2004683">
                <a:moveTo>
                  <a:pt x="1103889" y="1222"/>
                </a:moveTo>
                <a:cubicBezTo>
                  <a:pt x="1073066" y="8072"/>
                  <a:pt x="1109671" y="16814"/>
                  <a:pt x="1031969" y="83416"/>
                </a:cubicBezTo>
                <a:cubicBezTo>
                  <a:pt x="1022594" y="91452"/>
                  <a:pt x="1018598" y="104190"/>
                  <a:pt x="1011421" y="114238"/>
                </a:cubicBezTo>
                <a:cubicBezTo>
                  <a:pt x="1001468" y="128172"/>
                  <a:pt x="991561" y="142180"/>
                  <a:pt x="980599" y="155335"/>
                </a:cubicBezTo>
                <a:cubicBezTo>
                  <a:pt x="947682" y="194835"/>
                  <a:pt x="958997" y="160516"/>
                  <a:pt x="918954" y="227254"/>
                </a:cubicBezTo>
                <a:cubicBezTo>
                  <a:pt x="909465" y="243069"/>
                  <a:pt x="908180" y="262986"/>
                  <a:pt x="898405" y="278625"/>
                </a:cubicBezTo>
                <a:cubicBezTo>
                  <a:pt x="890704" y="290946"/>
                  <a:pt x="876660" y="298101"/>
                  <a:pt x="867583" y="309447"/>
                </a:cubicBezTo>
                <a:cubicBezTo>
                  <a:pt x="849179" y="332452"/>
                  <a:pt x="832029" y="356511"/>
                  <a:pt x="816212" y="381366"/>
                </a:cubicBezTo>
                <a:cubicBezTo>
                  <a:pt x="777792" y="441740"/>
                  <a:pt x="818365" y="407330"/>
                  <a:pt x="764841" y="443011"/>
                </a:cubicBezTo>
                <a:cubicBezTo>
                  <a:pt x="732333" y="486356"/>
                  <a:pt x="722546" y="500868"/>
                  <a:pt x="682648" y="545753"/>
                </a:cubicBezTo>
                <a:cubicBezTo>
                  <a:pt x="672995" y="556613"/>
                  <a:pt x="661282" y="565543"/>
                  <a:pt x="651826" y="576575"/>
                </a:cubicBezTo>
                <a:cubicBezTo>
                  <a:pt x="640682" y="589576"/>
                  <a:pt x="632147" y="604671"/>
                  <a:pt x="621003" y="617672"/>
                </a:cubicBezTo>
                <a:cubicBezTo>
                  <a:pt x="553903" y="695955"/>
                  <a:pt x="630290" y="598111"/>
                  <a:pt x="549084" y="679317"/>
                </a:cubicBezTo>
                <a:cubicBezTo>
                  <a:pt x="540353" y="688048"/>
                  <a:pt x="536441" y="700653"/>
                  <a:pt x="528536" y="710139"/>
                </a:cubicBezTo>
                <a:cubicBezTo>
                  <a:pt x="519234" y="721301"/>
                  <a:pt x="507987" y="730688"/>
                  <a:pt x="497713" y="740962"/>
                </a:cubicBezTo>
                <a:cubicBezTo>
                  <a:pt x="494288" y="751236"/>
                  <a:pt x="494204" y="763327"/>
                  <a:pt x="487439" y="771784"/>
                </a:cubicBezTo>
                <a:cubicBezTo>
                  <a:pt x="479725" y="781426"/>
                  <a:pt x="466259" y="784618"/>
                  <a:pt x="456617" y="792332"/>
                </a:cubicBezTo>
                <a:cubicBezTo>
                  <a:pt x="449053" y="798383"/>
                  <a:pt x="442119" y="805317"/>
                  <a:pt x="436068" y="812881"/>
                </a:cubicBezTo>
                <a:cubicBezTo>
                  <a:pt x="402270" y="855128"/>
                  <a:pt x="433586" y="837681"/>
                  <a:pt x="384698" y="853977"/>
                </a:cubicBezTo>
                <a:cubicBezTo>
                  <a:pt x="344562" y="894113"/>
                  <a:pt x="380549" y="852000"/>
                  <a:pt x="353875" y="905348"/>
                </a:cubicBezTo>
                <a:cubicBezTo>
                  <a:pt x="348353" y="916393"/>
                  <a:pt x="339872" y="925700"/>
                  <a:pt x="333327" y="936171"/>
                </a:cubicBezTo>
                <a:cubicBezTo>
                  <a:pt x="322743" y="953105"/>
                  <a:pt x="312778" y="970418"/>
                  <a:pt x="302504" y="987541"/>
                </a:cubicBezTo>
                <a:cubicBezTo>
                  <a:pt x="299079" y="1004665"/>
                  <a:pt x="297248" y="1022186"/>
                  <a:pt x="292230" y="1038912"/>
                </a:cubicBezTo>
                <a:cubicBezTo>
                  <a:pt x="286931" y="1056577"/>
                  <a:pt x="278158" y="1073015"/>
                  <a:pt x="271682" y="1090283"/>
                </a:cubicBezTo>
                <a:cubicBezTo>
                  <a:pt x="267879" y="1100423"/>
                  <a:pt x="264833" y="1110831"/>
                  <a:pt x="261408" y="1121105"/>
                </a:cubicBezTo>
                <a:cubicBezTo>
                  <a:pt x="257983" y="1148503"/>
                  <a:pt x="258399" y="1176661"/>
                  <a:pt x="251134" y="1203299"/>
                </a:cubicBezTo>
                <a:cubicBezTo>
                  <a:pt x="247885" y="1215212"/>
                  <a:pt x="236938" y="1223533"/>
                  <a:pt x="230585" y="1234121"/>
                </a:cubicBezTo>
                <a:cubicBezTo>
                  <a:pt x="216379" y="1257797"/>
                  <a:pt x="204313" y="1282746"/>
                  <a:pt x="189489" y="1306040"/>
                </a:cubicBezTo>
                <a:cubicBezTo>
                  <a:pt x="180296" y="1320487"/>
                  <a:pt x="168619" y="1333203"/>
                  <a:pt x="158666" y="1347137"/>
                </a:cubicBezTo>
                <a:cubicBezTo>
                  <a:pt x="151489" y="1357185"/>
                  <a:pt x="144967" y="1367685"/>
                  <a:pt x="138118" y="1377959"/>
                </a:cubicBezTo>
                <a:cubicBezTo>
                  <a:pt x="131268" y="1398507"/>
                  <a:pt x="129583" y="1421582"/>
                  <a:pt x="117569" y="1439604"/>
                </a:cubicBezTo>
                <a:cubicBezTo>
                  <a:pt x="58680" y="1527940"/>
                  <a:pt x="129283" y="1416175"/>
                  <a:pt x="86747" y="1501249"/>
                </a:cubicBezTo>
                <a:cubicBezTo>
                  <a:pt x="81225" y="1512294"/>
                  <a:pt x="72743" y="1521601"/>
                  <a:pt x="66199" y="1532072"/>
                </a:cubicBezTo>
                <a:cubicBezTo>
                  <a:pt x="55615" y="1549006"/>
                  <a:pt x="45650" y="1566319"/>
                  <a:pt x="35376" y="1583443"/>
                </a:cubicBezTo>
                <a:cubicBezTo>
                  <a:pt x="31951" y="1600566"/>
                  <a:pt x="29337" y="1617872"/>
                  <a:pt x="25102" y="1634813"/>
                </a:cubicBezTo>
                <a:cubicBezTo>
                  <a:pt x="19055" y="1659001"/>
                  <a:pt x="4554" y="1681800"/>
                  <a:pt x="4554" y="1706732"/>
                </a:cubicBezTo>
                <a:cubicBezTo>
                  <a:pt x="4554" y="1748396"/>
                  <a:pt x="-14424" y="1816847"/>
                  <a:pt x="25102" y="1830022"/>
                </a:cubicBezTo>
                <a:cubicBezTo>
                  <a:pt x="72491" y="1845818"/>
                  <a:pt x="45305" y="1838172"/>
                  <a:pt x="107295" y="1850571"/>
                </a:cubicBezTo>
                <a:cubicBezTo>
                  <a:pt x="156601" y="1880154"/>
                  <a:pt x="162106" y="1888509"/>
                  <a:pt x="220311" y="1901941"/>
                </a:cubicBezTo>
                <a:cubicBezTo>
                  <a:pt x="243907" y="1907386"/>
                  <a:pt x="268533" y="1907227"/>
                  <a:pt x="292230" y="1912216"/>
                </a:cubicBezTo>
                <a:cubicBezTo>
                  <a:pt x="333683" y="1920943"/>
                  <a:pt x="415520" y="1943038"/>
                  <a:pt x="415520" y="1943038"/>
                </a:cubicBezTo>
                <a:cubicBezTo>
                  <a:pt x="459300" y="1972224"/>
                  <a:pt x="441545" y="1966478"/>
                  <a:pt x="507987" y="1973860"/>
                </a:cubicBezTo>
                <a:cubicBezTo>
                  <a:pt x="610610" y="1985263"/>
                  <a:pt x="816212" y="2004683"/>
                  <a:pt x="816212" y="2004683"/>
                </a:cubicBezTo>
                <a:cubicBezTo>
                  <a:pt x="857309" y="1997834"/>
                  <a:pt x="899977" y="1997310"/>
                  <a:pt x="939502" y="1984135"/>
                </a:cubicBezTo>
                <a:cubicBezTo>
                  <a:pt x="953286" y="1979540"/>
                  <a:pt x="958235" y="1961372"/>
                  <a:pt x="970325" y="1953312"/>
                </a:cubicBezTo>
                <a:cubicBezTo>
                  <a:pt x="979336" y="1947305"/>
                  <a:pt x="990873" y="1946463"/>
                  <a:pt x="1001147" y="1943038"/>
                </a:cubicBezTo>
                <a:cubicBezTo>
                  <a:pt x="1009228" y="1918795"/>
                  <a:pt x="1008465" y="1905770"/>
                  <a:pt x="1031969" y="1891667"/>
                </a:cubicBezTo>
                <a:cubicBezTo>
                  <a:pt x="1041256" y="1886095"/>
                  <a:pt x="1052518" y="1884818"/>
                  <a:pt x="1062792" y="1881393"/>
                </a:cubicBezTo>
                <a:cubicBezTo>
                  <a:pt x="1066217" y="1867694"/>
                  <a:pt x="1064968" y="1851864"/>
                  <a:pt x="1073066" y="1840296"/>
                </a:cubicBezTo>
                <a:cubicBezTo>
                  <a:pt x="1089731" y="1816489"/>
                  <a:pt x="1114163" y="1799199"/>
                  <a:pt x="1134711" y="1778651"/>
                </a:cubicBezTo>
                <a:cubicBezTo>
                  <a:pt x="1192608" y="1720755"/>
                  <a:pt x="1151243" y="1750427"/>
                  <a:pt x="1278549" y="1727281"/>
                </a:cubicBezTo>
                <a:cubicBezTo>
                  <a:pt x="1323070" y="1730706"/>
                  <a:pt x="1367705" y="1732881"/>
                  <a:pt x="1412113" y="1737555"/>
                </a:cubicBezTo>
                <a:cubicBezTo>
                  <a:pt x="1432830" y="1739736"/>
                  <a:pt x="1453012" y="1749715"/>
                  <a:pt x="1473758" y="1747829"/>
                </a:cubicBezTo>
                <a:cubicBezTo>
                  <a:pt x="1492125" y="1746159"/>
                  <a:pt x="1508005" y="1734130"/>
                  <a:pt x="1525129" y="1727281"/>
                </a:cubicBezTo>
                <a:cubicBezTo>
                  <a:pt x="1554381" y="1347003"/>
                  <a:pt x="1540787" y="1583836"/>
                  <a:pt x="1514855" y="823155"/>
                </a:cubicBezTo>
                <a:cubicBezTo>
                  <a:pt x="1510219" y="687156"/>
                  <a:pt x="1527529" y="724013"/>
                  <a:pt x="1484032" y="658768"/>
                </a:cubicBezTo>
                <a:cubicBezTo>
                  <a:pt x="1472260" y="623451"/>
                  <a:pt x="1462032" y="594255"/>
                  <a:pt x="1453210" y="556027"/>
                </a:cubicBezTo>
                <a:cubicBezTo>
                  <a:pt x="1433668" y="471346"/>
                  <a:pt x="1458782" y="518150"/>
                  <a:pt x="1422387" y="463559"/>
                </a:cubicBezTo>
                <a:cubicBezTo>
                  <a:pt x="1410461" y="415855"/>
                  <a:pt x="1413672" y="420835"/>
                  <a:pt x="1391565" y="371092"/>
                </a:cubicBezTo>
                <a:cubicBezTo>
                  <a:pt x="1385345" y="357096"/>
                  <a:pt x="1376705" y="344215"/>
                  <a:pt x="1371017" y="329995"/>
                </a:cubicBezTo>
                <a:cubicBezTo>
                  <a:pt x="1362973" y="309884"/>
                  <a:pt x="1358799" y="288344"/>
                  <a:pt x="1350468" y="268350"/>
                </a:cubicBezTo>
                <a:cubicBezTo>
                  <a:pt x="1341632" y="247144"/>
                  <a:pt x="1328178" y="228036"/>
                  <a:pt x="1319646" y="206705"/>
                </a:cubicBezTo>
                <a:cubicBezTo>
                  <a:pt x="1314402" y="193595"/>
                  <a:pt x="1314934" y="178588"/>
                  <a:pt x="1309372" y="165609"/>
                </a:cubicBezTo>
                <a:cubicBezTo>
                  <a:pt x="1304365" y="153925"/>
                  <a:pt x="1261509" y="98367"/>
                  <a:pt x="1258001" y="93690"/>
                </a:cubicBezTo>
                <a:cubicBezTo>
                  <a:pt x="1254576" y="83416"/>
                  <a:pt x="1254493" y="71324"/>
                  <a:pt x="1247727" y="62867"/>
                </a:cubicBezTo>
                <a:cubicBezTo>
                  <a:pt x="1240013" y="53225"/>
                  <a:pt x="1228188" y="47334"/>
                  <a:pt x="1216904" y="42319"/>
                </a:cubicBezTo>
                <a:cubicBezTo>
                  <a:pt x="1160923" y="17439"/>
                  <a:pt x="1134712" y="-5628"/>
                  <a:pt x="1103889" y="122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88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 is Possible</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1908710"/>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HPV Vaccination</a:t>
            </a:r>
          </a:p>
          <a:p>
            <a:pPr>
              <a:buClr>
                <a:schemeClr val="accent2">
                  <a:lumMod val="75000"/>
                </a:schemeClr>
              </a:buClr>
            </a:pPr>
            <a:r>
              <a:rPr lang="en-US" sz="2800" dirty="0">
                <a:latin typeface="Calibri" panose="020F0502020204030204" pitchFamily="34" charset="0"/>
                <a:cs typeface="Calibri" panose="020F0502020204030204" pitchFamily="34" charset="0"/>
              </a:rPr>
              <a:t>Cervical Cancer Screening</a:t>
            </a:r>
          </a:p>
          <a:p>
            <a:pPr>
              <a:buClr>
                <a:schemeClr val="accent2">
                  <a:lumMod val="75000"/>
                </a:schemeClr>
              </a:buClr>
            </a:pPr>
            <a:r>
              <a:rPr lang="en-US" sz="2800" dirty="0">
                <a:latin typeface="Calibri" panose="020F0502020204030204" pitchFamily="34" charset="0"/>
                <a:cs typeface="Calibri" panose="020F0502020204030204" pitchFamily="34" charset="0"/>
              </a:rPr>
              <a:t>Appropriate Follow-up</a:t>
            </a:r>
          </a:p>
          <a:p>
            <a:pPr>
              <a:buClr>
                <a:schemeClr val="accent2">
                  <a:lumMod val="75000"/>
                </a:schemeClr>
              </a:buClr>
            </a:pPr>
            <a:r>
              <a:rPr lang="en-US" sz="2800" dirty="0">
                <a:latin typeface="Calibri" panose="020F0502020204030204" pitchFamily="34" charset="0"/>
                <a:cs typeface="Calibri" panose="020F0502020204030204" pitchFamily="34" charset="0"/>
              </a:rPr>
              <a:t>Timely Treatment</a:t>
            </a:r>
          </a:p>
        </p:txBody>
      </p:sp>
    </p:spTree>
    <p:extLst>
      <p:ext uri="{BB962C8B-B14F-4D97-AF65-F5344CB8AC3E}">
        <p14:creationId xmlns:p14="http://schemas.microsoft.com/office/powerpoint/2010/main" val="3180773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1" y="196850"/>
            <a:ext cx="9370030" cy="1320800"/>
          </a:xfrm>
        </p:spPr>
        <p:txBody>
          <a:bodyPr>
            <a:noAutofit/>
          </a:bodyPr>
          <a:lstStyle/>
          <a:p>
            <a:pPr algn="ctr"/>
            <a:r>
              <a:rPr lang="en-US" sz="3200" b="1" dirty="0">
                <a:latin typeface="Calibri" panose="020F0502020204030204" pitchFamily="34" charset="0"/>
                <a:cs typeface="Calibri" panose="020F0502020204030204" pitchFamily="34" charset="0"/>
              </a:rPr>
              <a:t>Breast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30</a:t>
            </a:fld>
            <a:endParaRPr lang="en-US" dirty="0">
              <a:solidFill>
                <a:srgbClr val="3494BA"/>
              </a:solidFill>
              <a:latin typeface="Trebuchet MS" panose="020B0603020202020204"/>
            </a:endParaRPr>
          </a:p>
        </p:txBody>
      </p:sp>
      <p:pic>
        <p:nvPicPr>
          <p:cNvPr id="5" name="Picture 4">
            <a:extLst>
              <a:ext uri="{FF2B5EF4-FFF2-40B4-BE49-F238E27FC236}">
                <a16:creationId xmlns:a16="http://schemas.microsoft.com/office/drawing/2014/main" id="{FEF999E9-29B3-4934-8A6E-792539C96AF9}"/>
              </a:ext>
            </a:extLst>
          </p:cNvPr>
          <p:cNvPicPr>
            <a:picLocks noChangeAspect="1"/>
          </p:cNvPicPr>
          <p:nvPr/>
        </p:nvPicPr>
        <p:blipFill>
          <a:blip r:embed="rId2"/>
          <a:stretch>
            <a:fillRect/>
          </a:stretch>
        </p:blipFill>
        <p:spPr>
          <a:xfrm>
            <a:off x="2687936" y="1371000"/>
            <a:ext cx="5403449" cy="4802187"/>
          </a:xfrm>
          <a:prstGeom prst="rect">
            <a:avLst/>
          </a:prstGeom>
        </p:spPr>
      </p:pic>
      <p:pic>
        <p:nvPicPr>
          <p:cNvPr id="10" name="Picture 9">
            <a:extLst>
              <a:ext uri="{FF2B5EF4-FFF2-40B4-BE49-F238E27FC236}">
                <a16:creationId xmlns:a16="http://schemas.microsoft.com/office/drawing/2014/main" id="{51A6D710-D4A2-43DA-A10F-BCB396E75247}"/>
              </a:ext>
            </a:extLst>
          </p:cNvPr>
          <p:cNvPicPr>
            <a:picLocks noChangeAspect="1"/>
          </p:cNvPicPr>
          <p:nvPr/>
        </p:nvPicPr>
        <p:blipFill>
          <a:blip r:embed="rId3"/>
          <a:stretch>
            <a:fillRect/>
          </a:stretch>
        </p:blipFill>
        <p:spPr>
          <a:xfrm>
            <a:off x="325467" y="1371000"/>
            <a:ext cx="2816613" cy="904936"/>
          </a:xfrm>
          <a:prstGeom prst="rect">
            <a:avLst/>
          </a:prstGeom>
        </p:spPr>
      </p:pic>
      <p:pic>
        <p:nvPicPr>
          <p:cNvPr id="12" name="Picture 11">
            <a:extLst>
              <a:ext uri="{FF2B5EF4-FFF2-40B4-BE49-F238E27FC236}">
                <a16:creationId xmlns:a16="http://schemas.microsoft.com/office/drawing/2014/main" id="{244C30E5-E08D-4B5C-A259-9A99812A2485}"/>
              </a:ext>
            </a:extLst>
          </p:cNvPr>
          <p:cNvPicPr>
            <a:picLocks noChangeAspect="1"/>
          </p:cNvPicPr>
          <p:nvPr/>
        </p:nvPicPr>
        <p:blipFill>
          <a:blip r:embed="rId4"/>
          <a:stretch>
            <a:fillRect/>
          </a:stretch>
        </p:blipFill>
        <p:spPr>
          <a:xfrm>
            <a:off x="2798455" y="6212568"/>
            <a:ext cx="5983236" cy="464145"/>
          </a:xfrm>
          <a:prstGeom prst="rect">
            <a:avLst/>
          </a:prstGeom>
        </p:spPr>
      </p:pic>
      <p:sp>
        <p:nvSpPr>
          <p:cNvPr id="11" name="Freeform: Shape 10">
            <a:extLst>
              <a:ext uri="{FF2B5EF4-FFF2-40B4-BE49-F238E27FC236}">
                <a16:creationId xmlns:a16="http://schemas.microsoft.com/office/drawing/2014/main" id="{98ACDDDC-8796-407F-9CA9-2910157DAEAD}"/>
              </a:ext>
            </a:extLst>
          </p:cNvPr>
          <p:cNvSpPr/>
          <p:nvPr/>
        </p:nvSpPr>
        <p:spPr>
          <a:xfrm>
            <a:off x="5913361" y="1557031"/>
            <a:ext cx="1442936" cy="2008102"/>
          </a:xfrm>
          <a:custGeom>
            <a:avLst/>
            <a:gdLst>
              <a:gd name="connsiteX0" fmla="*/ 1103889 w 1541618"/>
              <a:gd name="connsiteY0" fmla="*/ 1222 h 2004683"/>
              <a:gd name="connsiteX1" fmla="*/ 1031969 w 1541618"/>
              <a:gd name="connsiteY1" fmla="*/ 83416 h 2004683"/>
              <a:gd name="connsiteX2" fmla="*/ 1011421 w 1541618"/>
              <a:gd name="connsiteY2" fmla="*/ 114238 h 2004683"/>
              <a:gd name="connsiteX3" fmla="*/ 980599 w 1541618"/>
              <a:gd name="connsiteY3" fmla="*/ 155335 h 2004683"/>
              <a:gd name="connsiteX4" fmla="*/ 918954 w 1541618"/>
              <a:gd name="connsiteY4" fmla="*/ 227254 h 2004683"/>
              <a:gd name="connsiteX5" fmla="*/ 898405 w 1541618"/>
              <a:gd name="connsiteY5" fmla="*/ 278625 h 2004683"/>
              <a:gd name="connsiteX6" fmla="*/ 867583 w 1541618"/>
              <a:gd name="connsiteY6" fmla="*/ 309447 h 2004683"/>
              <a:gd name="connsiteX7" fmla="*/ 816212 w 1541618"/>
              <a:gd name="connsiteY7" fmla="*/ 381366 h 2004683"/>
              <a:gd name="connsiteX8" fmla="*/ 764841 w 1541618"/>
              <a:gd name="connsiteY8" fmla="*/ 443011 h 2004683"/>
              <a:gd name="connsiteX9" fmla="*/ 682648 w 1541618"/>
              <a:gd name="connsiteY9" fmla="*/ 545753 h 2004683"/>
              <a:gd name="connsiteX10" fmla="*/ 651826 w 1541618"/>
              <a:gd name="connsiteY10" fmla="*/ 576575 h 2004683"/>
              <a:gd name="connsiteX11" fmla="*/ 621003 w 1541618"/>
              <a:gd name="connsiteY11" fmla="*/ 617672 h 2004683"/>
              <a:gd name="connsiteX12" fmla="*/ 549084 w 1541618"/>
              <a:gd name="connsiteY12" fmla="*/ 679317 h 2004683"/>
              <a:gd name="connsiteX13" fmla="*/ 528536 w 1541618"/>
              <a:gd name="connsiteY13" fmla="*/ 710139 h 2004683"/>
              <a:gd name="connsiteX14" fmla="*/ 497713 w 1541618"/>
              <a:gd name="connsiteY14" fmla="*/ 740962 h 2004683"/>
              <a:gd name="connsiteX15" fmla="*/ 487439 w 1541618"/>
              <a:gd name="connsiteY15" fmla="*/ 771784 h 2004683"/>
              <a:gd name="connsiteX16" fmla="*/ 456617 w 1541618"/>
              <a:gd name="connsiteY16" fmla="*/ 792332 h 2004683"/>
              <a:gd name="connsiteX17" fmla="*/ 436068 w 1541618"/>
              <a:gd name="connsiteY17" fmla="*/ 812881 h 2004683"/>
              <a:gd name="connsiteX18" fmla="*/ 384698 w 1541618"/>
              <a:gd name="connsiteY18" fmla="*/ 853977 h 2004683"/>
              <a:gd name="connsiteX19" fmla="*/ 353875 w 1541618"/>
              <a:gd name="connsiteY19" fmla="*/ 905348 h 2004683"/>
              <a:gd name="connsiteX20" fmla="*/ 333327 w 1541618"/>
              <a:gd name="connsiteY20" fmla="*/ 936171 h 2004683"/>
              <a:gd name="connsiteX21" fmla="*/ 302504 w 1541618"/>
              <a:gd name="connsiteY21" fmla="*/ 987541 h 2004683"/>
              <a:gd name="connsiteX22" fmla="*/ 292230 w 1541618"/>
              <a:gd name="connsiteY22" fmla="*/ 1038912 h 2004683"/>
              <a:gd name="connsiteX23" fmla="*/ 271682 w 1541618"/>
              <a:gd name="connsiteY23" fmla="*/ 1090283 h 2004683"/>
              <a:gd name="connsiteX24" fmla="*/ 261408 w 1541618"/>
              <a:gd name="connsiteY24" fmla="*/ 1121105 h 2004683"/>
              <a:gd name="connsiteX25" fmla="*/ 251134 w 1541618"/>
              <a:gd name="connsiteY25" fmla="*/ 1203299 h 2004683"/>
              <a:gd name="connsiteX26" fmla="*/ 230585 w 1541618"/>
              <a:gd name="connsiteY26" fmla="*/ 1234121 h 2004683"/>
              <a:gd name="connsiteX27" fmla="*/ 189489 w 1541618"/>
              <a:gd name="connsiteY27" fmla="*/ 1306040 h 2004683"/>
              <a:gd name="connsiteX28" fmla="*/ 158666 w 1541618"/>
              <a:gd name="connsiteY28" fmla="*/ 1347137 h 2004683"/>
              <a:gd name="connsiteX29" fmla="*/ 138118 w 1541618"/>
              <a:gd name="connsiteY29" fmla="*/ 1377959 h 2004683"/>
              <a:gd name="connsiteX30" fmla="*/ 117569 w 1541618"/>
              <a:gd name="connsiteY30" fmla="*/ 1439604 h 2004683"/>
              <a:gd name="connsiteX31" fmla="*/ 86747 w 1541618"/>
              <a:gd name="connsiteY31" fmla="*/ 1501249 h 2004683"/>
              <a:gd name="connsiteX32" fmla="*/ 66199 w 1541618"/>
              <a:gd name="connsiteY32" fmla="*/ 1532072 h 2004683"/>
              <a:gd name="connsiteX33" fmla="*/ 35376 w 1541618"/>
              <a:gd name="connsiteY33" fmla="*/ 1583443 h 2004683"/>
              <a:gd name="connsiteX34" fmla="*/ 25102 w 1541618"/>
              <a:gd name="connsiteY34" fmla="*/ 1634813 h 2004683"/>
              <a:gd name="connsiteX35" fmla="*/ 4554 w 1541618"/>
              <a:gd name="connsiteY35" fmla="*/ 1706732 h 2004683"/>
              <a:gd name="connsiteX36" fmla="*/ 25102 w 1541618"/>
              <a:gd name="connsiteY36" fmla="*/ 1830022 h 2004683"/>
              <a:gd name="connsiteX37" fmla="*/ 107295 w 1541618"/>
              <a:gd name="connsiteY37" fmla="*/ 1850571 h 2004683"/>
              <a:gd name="connsiteX38" fmla="*/ 220311 w 1541618"/>
              <a:gd name="connsiteY38" fmla="*/ 1901941 h 2004683"/>
              <a:gd name="connsiteX39" fmla="*/ 292230 w 1541618"/>
              <a:gd name="connsiteY39" fmla="*/ 1912216 h 2004683"/>
              <a:gd name="connsiteX40" fmla="*/ 415520 w 1541618"/>
              <a:gd name="connsiteY40" fmla="*/ 1943038 h 2004683"/>
              <a:gd name="connsiteX41" fmla="*/ 507987 w 1541618"/>
              <a:gd name="connsiteY41" fmla="*/ 1973860 h 2004683"/>
              <a:gd name="connsiteX42" fmla="*/ 816212 w 1541618"/>
              <a:gd name="connsiteY42" fmla="*/ 2004683 h 2004683"/>
              <a:gd name="connsiteX43" fmla="*/ 939502 w 1541618"/>
              <a:gd name="connsiteY43" fmla="*/ 1984135 h 2004683"/>
              <a:gd name="connsiteX44" fmla="*/ 970325 w 1541618"/>
              <a:gd name="connsiteY44" fmla="*/ 1953312 h 2004683"/>
              <a:gd name="connsiteX45" fmla="*/ 1001147 w 1541618"/>
              <a:gd name="connsiteY45" fmla="*/ 1943038 h 2004683"/>
              <a:gd name="connsiteX46" fmla="*/ 1031969 w 1541618"/>
              <a:gd name="connsiteY46" fmla="*/ 1891667 h 2004683"/>
              <a:gd name="connsiteX47" fmla="*/ 1062792 w 1541618"/>
              <a:gd name="connsiteY47" fmla="*/ 1881393 h 2004683"/>
              <a:gd name="connsiteX48" fmla="*/ 1073066 w 1541618"/>
              <a:gd name="connsiteY48" fmla="*/ 1840296 h 2004683"/>
              <a:gd name="connsiteX49" fmla="*/ 1134711 w 1541618"/>
              <a:gd name="connsiteY49" fmla="*/ 1778651 h 2004683"/>
              <a:gd name="connsiteX50" fmla="*/ 1278549 w 1541618"/>
              <a:gd name="connsiteY50" fmla="*/ 1727281 h 2004683"/>
              <a:gd name="connsiteX51" fmla="*/ 1412113 w 1541618"/>
              <a:gd name="connsiteY51" fmla="*/ 1737555 h 2004683"/>
              <a:gd name="connsiteX52" fmla="*/ 1473758 w 1541618"/>
              <a:gd name="connsiteY52" fmla="*/ 1747829 h 2004683"/>
              <a:gd name="connsiteX53" fmla="*/ 1525129 w 1541618"/>
              <a:gd name="connsiteY53" fmla="*/ 1727281 h 2004683"/>
              <a:gd name="connsiteX54" fmla="*/ 1514855 w 1541618"/>
              <a:gd name="connsiteY54" fmla="*/ 823155 h 2004683"/>
              <a:gd name="connsiteX55" fmla="*/ 1484032 w 1541618"/>
              <a:gd name="connsiteY55" fmla="*/ 658768 h 2004683"/>
              <a:gd name="connsiteX56" fmla="*/ 1453210 w 1541618"/>
              <a:gd name="connsiteY56" fmla="*/ 556027 h 2004683"/>
              <a:gd name="connsiteX57" fmla="*/ 1422387 w 1541618"/>
              <a:gd name="connsiteY57" fmla="*/ 463559 h 2004683"/>
              <a:gd name="connsiteX58" fmla="*/ 1391565 w 1541618"/>
              <a:gd name="connsiteY58" fmla="*/ 371092 h 2004683"/>
              <a:gd name="connsiteX59" fmla="*/ 1371017 w 1541618"/>
              <a:gd name="connsiteY59" fmla="*/ 329995 h 2004683"/>
              <a:gd name="connsiteX60" fmla="*/ 1350468 w 1541618"/>
              <a:gd name="connsiteY60" fmla="*/ 268350 h 2004683"/>
              <a:gd name="connsiteX61" fmla="*/ 1319646 w 1541618"/>
              <a:gd name="connsiteY61" fmla="*/ 206705 h 2004683"/>
              <a:gd name="connsiteX62" fmla="*/ 1309372 w 1541618"/>
              <a:gd name="connsiteY62" fmla="*/ 165609 h 2004683"/>
              <a:gd name="connsiteX63" fmla="*/ 1258001 w 1541618"/>
              <a:gd name="connsiteY63" fmla="*/ 93690 h 2004683"/>
              <a:gd name="connsiteX64" fmla="*/ 1247727 w 1541618"/>
              <a:gd name="connsiteY64" fmla="*/ 62867 h 2004683"/>
              <a:gd name="connsiteX65" fmla="*/ 1216904 w 1541618"/>
              <a:gd name="connsiteY65" fmla="*/ 42319 h 2004683"/>
              <a:gd name="connsiteX66" fmla="*/ 1103889 w 1541618"/>
              <a:gd name="connsiteY66" fmla="*/ 1222 h 200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41618" h="2004683">
                <a:moveTo>
                  <a:pt x="1103889" y="1222"/>
                </a:moveTo>
                <a:cubicBezTo>
                  <a:pt x="1073066" y="8072"/>
                  <a:pt x="1109671" y="16814"/>
                  <a:pt x="1031969" y="83416"/>
                </a:cubicBezTo>
                <a:cubicBezTo>
                  <a:pt x="1022594" y="91452"/>
                  <a:pt x="1018598" y="104190"/>
                  <a:pt x="1011421" y="114238"/>
                </a:cubicBezTo>
                <a:cubicBezTo>
                  <a:pt x="1001468" y="128172"/>
                  <a:pt x="991561" y="142180"/>
                  <a:pt x="980599" y="155335"/>
                </a:cubicBezTo>
                <a:cubicBezTo>
                  <a:pt x="947682" y="194835"/>
                  <a:pt x="958997" y="160516"/>
                  <a:pt x="918954" y="227254"/>
                </a:cubicBezTo>
                <a:cubicBezTo>
                  <a:pt x="909465" y="243069"/>
                  <a:pt x="908180" y="262986"/>
                  <a:pt x="898405" y="278625"/>
                </a:cubicBezTo>
                <a:cubicBezTo>
                  <a:pt x="890704" y="290946"/>
                  <a:pt x="876660" y="298101"/>
                  <a:pt x="867583" y="309447"/>
                </a:cubicBezTo>
                <a:cubicBezTo>
                  <a:pt x="849179" y="332452"/>
                  <a:pt x="832029" y="356511"/>
                  <a:pt x="816212" y="381366"/>
                </a:cubicBezTo>
                <a:cubicBezTo>
                  <a:pt x="777792" y="441740"/>
                  <a:pt x="818365" y="407330"/>
                  <a:pt x="764841" y="443011"/>
                </a:cubicBezTo>
                <a:cubicBezTo>
                  <a:pt x="732333" y="486356"/>
                  <a:pt x="722546" y="500868"/>
                  <a:pt x="682648" y="545753"/>
                </a:cubicBezTo>
                <a:cubicBezTo>
                  <a:pt x="672995" y="556613"/>
                  <a:pt x="661282" y="565543"/>
                  <a:pt x="651826" y="576575"/>
                </a:cubicBezTo>
                <a:cubicBezTo>
                  <a:pt x="640682" y="589576"/>
                  <a:pt x="632147" y="604671"/>
                  <a:pt x="621003" y="617672"/>
                </a:cubicBezTo>
                <a:cubicBezTo>
                  <a:pt x="553903" y="695955"/>
                  <a:pt x="630290" y="598111"/>
                  <a:pt x="549084" y="679317"/>
                </a:cubicBezTo>
                <a:cubicBezTo>
                  <a:pt x="540353" y="688048"/>
                  <a:pt x="536441" y="700653"/>
                  <a:pt x="528536" y="710139"/>
                </a:cubicBezTo>
                <a:cubicBezTo>
                  <a:pt x="519234" y="721301"/>
                  <a:pt x="507987" y="730688"/>
                  <a:pt x="497713" y="740962"/>
                </a:cubicBezTo>
                <a:cubicBezTo>
                  <a:pt x="494288" y="751236"/>
                  <a:pt x="494204" y="763327"/>
                  <a:pt x="487439" y="771784"/>
                </a:cubicBezTo>
                <a:cubicBezTo>
                  <a:pt x="479725" y="781426"/>
                  <a:pt x="466259" y="784618"/>
                  <a:pt x="456617" y="792332"/>
                </a:cubicBezTo>
                <a:cubicBezTo>
                  <a:pt x="449053" y="798383"/>
                  <a:pt x="442119" y="805317"/>
                  <a:pt x="436068" y="812881"/>
                </a:cubicBezTo>
                <a:cubicBezTo>
                  <a:pt x="402270" y="855128"/>
                  <a:pt x="433586" y="837681"/>
                  <a:pt x="384698" y="853977"/>
                </a:cubicBezTo>
                <a:cubicBezTo>
                  <a:pt x="344562" y="894113"/>
                  <a:pt x="380549" y="852000"/>
                  <a:pt x="353875" y="905348"/>
                </a:cubicBezTo>
                <a:cubicBezTo>
                  <a:pt x="348353" y="916393"/>
                  <a:pt x="339872" y="925700"/>
                  <a:pt x="333327" y="936171"/>
                </a:cubicBezTo>
                <a:cubicBezTo>
                  <a:pt x="322743" y="953105"/>
                  <a:pt x="312778" y="970418"/>
                  <a:pt x="302504" y="987541"/>
                </a:cubicBezTo>
                <a:cubicBezTo>
                  <a:pt x="299079" y="1004665"/>
                  <a:pt x="297248" y="1022186"/>
                  <a:pt x="292230" y="1038912"/>
                </a:cubicBezTo>
                <a:cubicBezTo>
                  <a:pt x="286931" y="1056577"/>
                  <a:pt x="278158" y="1073015"/>
                  <a:pt x="271682" y="1090283"/>
                </a:cubicBezTo>
                <a:cubicBezTo>
                  <a:pt x="267879" y="1100423"/>
                  <a:pt x="264833" y="1110831"/>
                  <a:pt x="261408" y="1121105"/>
                </a:cubicBezTo>
                <a:cubicBezTo>
                  <a:pt x="257983" y="1148503"/>
                  <a:pt x="258399" y="1176661"/>
                  <a:pt x="251134" y="1203299"/>
                </a:cubicBezTo>
                <a:cubicBezTo>
                  <a:pt x="247885" y="1215212"/>
                  <a:pt x="236938" y="1223533"/>
                  <a:pt x="230585" y="1234121"/>
                </a:cubicBezTo>
                <a:cubicBezTo>
                  <a:pt x="216379" y="1257797"/>
                  <a:pt x="204313" y="1282746"/>
                  <a:pt x="189489" y="1306040"/>
                </a:cubicBezTo>
                <a:cubicBezTo>
                  <a:pt x="180296" y="1320487"/>
                  <a:pt x="168619" y="1333203"/>
                  <a:pt x="158666" y="1347137"/>
                </a:cubicBezTo>
                <a:cubicBezTo>
                  <a:pt x="151489" y="1357185"/>
                  <a:pt x="144967" y="1367685"/>
                  <a:pt x="138118" y="1377959"/>
                </a:cubicBezTo>
                <a:cubicBezTo>
                  <a:pt x="131268" y="1398507"/>
                  <a:pt x="129583" y="1421582"/>
                  <a:pt x="117569" y="1439604"/>
                </a:cubicBezTo>
                <a:cubicBezTo>
                  <a:pt x="58680" y="1527940"/>
                  <a:pt x="129283" y="1416175"/>
                  <a:pt x="86747" y="1501249"/>
                </a:cubicBezTo>
                <a:cubicBezTo>
                  <a:pt x="81225" y="1512294"/>
                  <a:pt x="72743" y="1521601"/>
                  <a:pt x="66199" y="1532072"/>
                </a:cubicBezTo>
                <a:cubicBezTo>
                  <a:pt x="55615" y="1549006"/>
                  <a:pt x="45650" y="1566319"/>
                  <a:pt x="35376" y="1583443"/>
                </a:cubicBezTo>
                <a:cubicBezTo>
                  <a:pt x="31951" y="1600566"/>
                  <a:pt x="29337" y="1617872"/>
                  <a:pt x="25102" y="1634813"/>
                </a:cubicBezTo>
                <a:cubicBezTo>
                  <a:pt x="19055" y="1659001"/>
                  <a:pt x="4554" y="1681800"/>
                  <a:pt x="4554" y="1706732"/>
                </a:cubicBezTo>
                <a:cubicBezTo>
                  <a:pt x="4554" y="1748396"/>
                  <a:pt x="-14424" y="1816847"/>
                  <a:pt x="25102" y="1830022"/>
                </a:cubicBezTo>
                <a:cubicBezTo>
                  <a:pt x="72491" y="1845818"/>
                  <a:pt x="45305" y="1838172"/>
                  <a:pt x="107295" y="1850571"/>
                </a:cubicBezTo>
                <a:cubicBezTo>
                  <a:pt x="156601" y="1880154"/>
                  <a:pt x="162106" y="1888509"/>
                  <a:pt x="220311" y="1901941"/>
                </a:cubicBezTo>
                <a:cubicBezTo>
                  <a:pt x="243907" y="1907386"/>
                  <a:pt x="268533" y="1907227"/>
                  <a:pt x="292230" y="1912216"/>
                </a:cubicBezTo>
                <a:cubicBezTo>
                  <a:pt x="333683" y="1920943"/>
                  <a:pt x="415520" y="1943038"/>
                  <a:pt x="415520" y="1943038"/>
                </a:cubicBezTo>
                <a:cubicBezTo>
                  <a:pt x="459300" y="1972224"/>
                  <a:pt x="441545" y="1966478"/>
                  <a:pt x="507987" y="1973860"/>
                </a:cubicBezTo>
                <a:cubicBezTo>
                  <a:pt x="610610" y="1985263"/>
                  <a:pt x="816212" y="2004683"/>
                  <a:pt x="816212" y="2004683"/>
                </a:cubicBezTo>
                <a:cubicBezTo>
                  <a:pt x="857309" y="1997834"/>
                  <a:pt x="899977" y="1997310"/>
                  <a:pt x="939502" y="1984135"/>
                </a:cubicBezTo>
                <a:cubicBezTo>
                  <a:pt x="953286" y="1979540"/>
                  <a:pt x="958235" y="1961372"/>
                  <a:pt x="970325" y="1953312"/>
                </a:cubicBezTo>
                <a:cubicBezTo>
                  <a:pt x="979336" y="1947305"/>
                  <a:pt x="990873" y="1946463"/>
                  <a:pt x="1001147" y="1943038"/>
                </a:cubicBezTo>
                <a:cubicBezTo>
                  <a:pt x="1009228" y="1918795"/>
                  <a:pt x="1008465" y="1905770"/>
                  <a:pt x="1031969" y="1891667"/>
                </a:cubicBezTo>
                <a:cubicBezTo>
                  <a:pt x="1041256" y="1886095"/>
                  <a:pt x="1052518" y="1884818"/>
                  <a:pt x="1062792" y="1881393"/>
                </a:cubicBezTo>
                <a:cubicBezTo>
                  <a:pt x="1066217" y="1867694"/>
                  <a:pt x="1064968" y="1851864"/>
                  <a:pt x="1073066" y="1840296"/>
                </a:cubicBezTo>
                <a:cubicBezTo>
                  <a:pt x="1089731" y="1816489"/>
                  <a:pt x="1114163" y="1799199"/>
                  <a:pt x="1134711" y="1778651"/>
                </a:cubicBezTo>
                <a:cubicBezTo>
                  <a:pt x="1192608" y="1720755"/>
                  <a:pt x="1151243" y="1750427"/>
                  <a:pt x="1278549" y="1727281"/>
                </a:cubicBezTo>
                <a:cubicBezTo>
                  <a:pt x="1323070" y="1730706"/>
                  <a:pt x="1367705" y="1732881"/>
                  <a:pt x="1412113" y="1737555"/>
                </a:cubicBezTo>
                <a:cubicBezTo>
                  <a:pt x="1432830" y="1739736"/>
                  <a:pt x="1453012" y="1749715"/>
                  <a:pt x="1473758" y="1747829"/>
                </a:cubicBezTo>
                <a:cubicBezTo>
                  <a:pt x="1492125" y="1746159"/>
                  <a:pt x="1508005" y="1734130"/>
                  <a:pt x="1525129" y="1727281"/>
                </a:cubicBezTo>
                <a:cubicBezTo>
                  <a:pt x="1554381" y="1347003"/>
                  <a:pt x="1540787" y="1583836"/>
                  <a:pt x="1514855" y="823155"/>
                </a:cubicBezTo>
                <a:cubicBezTo>
                  <a:pt x="1510219" y="687156"/>
                  <a:pt x="1527529" y="724013"/>
                  <a:pt x="1484032" y="658768"/>
                </a:cubicBezTo>
                <a:cubicBezTo>
                  <a:pt x="1472260" y="623451"/>
                  <a:pt x="1462032" y="594255"/>
                  <a:pt x="1453210" y="556027"/>
                </a:cubicBezTo>
                <a:cubicBezTo>
                  <a:pt x="1433668" y="471346"/>
                  <a:pt x="1458782" y="518150"/>
                  <a:pt x="1422387" y="463559"/>
                </a:cubicBezTo>
                <a:cubicBezTo>
                  <a:pt x="1410461" y="415855"/>
                  <a:pt x="1413672" y="420835"/>
                  <a:pt x="1391565" y="371092"/>
                </a:cubicBezTo>
                <a:cubicBezTo>
                  <a:pt x="1385345" y="357096"/>
                  <a:pt x="1376705" y="344215"/>
                  <a:pt x="1371017" y="329995"/>
                </a:cubicBezTo>
                <a:cubicBezTo>
                  <a:pt x="1362973" y="309884"/>
                  <a:pt x="1358799" y="288344"/>
                  <a:pt x="1350468" y="268350"/>
                </a:cubicBezTo>
                <a:cubicBezTo>
                  <a:pt x="1341632" y="247144"/>
                  <a:pt x="1328178" y="228036"/>
                  <a:pt x="1319646" y="206705"/>
                </a:cubicBezTo>
                <a:cubicBezTo>
                  <a:pt x="1314402" y="193595"/>
                  <a:pt x="1314934" y="178588"/>
                  <a:pt x="1309372" y="165609"/>
                </a:cubicBezTo>
                <a:cubicBezTo>
                  <a:pt x="1304365" y="153925"/>
                  <a:pt x="1261509" y="98367"/>
                  <a:pt x="1258001" y="93690"/>
                </a:cubicBezTo>
                <a:cubicBezTo>
                  <a:pt x="1254576" y="83416"/>
                  <a:pt x="1254493" y="71324"/>
                  <a:pt x="1247727" y="62867"/>
                </a:cubicBezTo>
                <a:cubicBezTo>
                  <a:pt x="1240013" y="53225"/>
                  <a:pt x="1228188" y="47334"/>
                  <a:pt x="1216904" y="42319"/>
                </a:cubicBezTo>
                <a:cubicBezTo>
                  <a:pt x="1160923" y="17439"/>
                  <a:pt x="1134712" y="-5628"/>
                  <a:pt x="1103889" y="122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1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575354" y="451513"/>
            <a:ext cx="8843486" cy="1320800"/>
          </a:xfrm>
        </p:spPr>
        <p:txBody>
          <a:bodyPr>
            <a:noAutofit/>
          </a:bodyPr>
          <a:lstStyle/>
          <a:p>
            <a:pPr algn="ctr"/>
            <a:r>
              <a:rPr lang="en-US" b="1" dirty="0">
                <a:latin typeface="Calibri" panose="020F0502020204030204" pitchFamily="34" charset="0"/>
                <a:cs typeface="Calibri" panose="020F0502020204030204" pitchFamily="34" charset="0"/>
              </a:rPr>
              <a:t>Alabama Breast and Cervical Cancer Early Detection Program (ABC)</a:t>
            </a:r>
          </a:p>
        </p:txBody>
      </p:sp>
      <p:sp>
        <p:nvSpPr>
          <p:cNvPr id="9219" name="Rectangle 3"/>
          <p:cNvSpPr>
            <a:spLocks noGrp="1" noChangeArrowheads="1"/>
          </p:cNvSpPr>
          <p:nvPr>
            <p:ph idx="1"/>
          </p:nvPr>
        </p:nvSpPr>
        <p:spPr>
          <a:xfrm>
            <a:off x="1391728" y="2243190"/>
            <a:ext cx="6347714" cy="2677065"/>
          </a:xfrm>
        </p:spPr>
        <p:txBody>
          <a:bodyPr>
            <a:normAutofit/>
          </a:bodyPr>
          <a:lstStyle/>
          <a:p>
            <a:r>
              <a:rPr lang="en-US" sz="2800" dirty="0">
                <a:latin typeface="Calibri" panose="020F0502020204030204" pitchFamily="34" charset="0"/>
                <a:cs typeface="Calibri" panose="020F0502020204030204" pitchFamily="34" charset="0"/>
              </a:rPr>
              <a:t>Screening</a:t>
            </a:r>
          </a:p>
          <a:p>
            <a:r>
              <a:rPr lang="en-US" sz="2800" dirty="0">
                <a:latin typeface="Calibri" panose="020F0502020204030204" pitchFamily="34" charset="0"/>
                <a:cs typeface="Calibri" panose="020F0502020204030204" pitchFamily="34" charset="0"/>
              </a:rPr>
              <a:t>Diagnostic Care</a:t>
            </a:r>
          </a:p>
          <a:p>
            <a:r>
              <a:rPr lang="en-US" sz="2800" dirty="0">
                <a:latin typeface="Calibri" panose="020F0502020204030204" pitchFamily="34" charset="0"/>
                <a:cs typeface="Calibri" panose="020F0502020204030204" pitchFamily="34" charset="0"/>
              </a:rPr>
              <a:t>Treatment through Medicaid</a:t>
            </a:r>
          </a:p>
          <a:p>
            <a:r>
              <a:rPr lang="en-US" sz="2800" dirty="0">
                <a:latin typeface="Calibri" panose="020F0502020204030204" pitchFamily="34" charset="0"/>
                <a:cs typeface="Calibri" panose="020F0502020204030204" pitchFamily="34" charset="0"/>
              </a:rPr>
              <a:t>No cost to the patient</a:t>
            </a:r>
          </a:p>
        </p:txBody>
      </p:sp>
      <p:sp>
        <p:nvSpPr>
          <p:cNvPr id="2" name="Slide Number Placeholder 1"/>
          <p:cNvSpPr>
            <a:spLocks noGrp="1"/>
          </p:cNvSpPr>
          <p:nvPr>
            <p:ph type="sldNum" sz="quarter" idx="12"/>
          </p:nvPr>
        </p:nvSpPr>
        <p:spPr/>
        <p:txBody>
          <a:bodyPr/>
          <a:lstStyle/>
          <a:p>
            <a:fld id="{F9A92E16-A170-4A0D-9575-1C27218E58DC}" type="slidenum">
              <a:rPr lang="en-US" smtClean="0"/>
              <a:pPr/>
              <a:t>31</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extLst>
      <p:ext uri="{BB962C8B-B14F-4D97-AF65-F5344CB8AC3E}">
        <p14:creationId xmlns:p14="http://schemas.microsoft.com/office/powerpoint/2010/main" val="127890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0" y="784860"/>
            <a:ext cx="9524144" cy="1066800"/>
          </a:xfrm>
        </p:spPr>
        <p:txBody>
          <a:bodyPr/>
          <a:lstStyle/>
          <a:p>
            <a:pPr algn="ctr"/>
            <a:r>
              <a:rPr lang="en-US" b="1" dirty="0">
                <a:latin typeface="Calibri" panose="020F0502020204030204" pitchFamily="34" charset="0"/>
                <a:cs typeface="Calibri" panose="020F0502020204030204" pitchFamily="34" charset="0"/>
              </a:rPr>
              <a:t>ABC Eligible Women</a:t>
            </a:r>
          </a:p>
        </p:txBody>
      </p:sp>
      <p:sp>
        <p:nvSpPr>
          <p:cNvPr id="4099" name="Rectangle 3"/>
          <p:cNvSpPr>
            <a:spLocks noGrp="1" noChangeArrowheads="1"/>
          </p:cNvSpPr>
          <p:nvPr>
            <p:ph idx="1"/>
          </p:nvPr>
        </p:nvSpPr>
        <p:spPr>
          <a:xfrm>
            <a:off x="897638" y="1958196"/>
            <a:ext cx="7693025" cy="3252159"/>
          </a:xfrm>
        </p:spPr>
        <p:txBody>
          <a:bodyPr/>
          <a:lstStyle/>
          <a:p>
            <a:pPr lvl="1">
              <a:lnSpc>
                <a:spcPct val="90000"/>
              </a:lnSpc>
            </a:pPr>
            <a:r>
              <a:rPr lang="en-US" sz="2800" dirty="0">
                <a:latin typeface="Calibri" panose="020F0502020204030204" pitchFamily="34" charset="0"/>
                <a:cs typeface="Calibri" panose="020F0502020204030204" pitchFamily="34" charset="0"/>
              </a:rPr>
              <a:t>Age 40-64</a:t>
            </a:r>
          </a:p>
          <a:p>
            <a:pPr lvl="1">
              <a:lnSpc>
                <a:spcPct val="90000"/>
              </a:lnSpc>
            </a:pPr>
            <a:r>
              <a:rPr lang="en-US" sz="2800" dirty="0">
                <a:latin typeface="Calibri" panose="020F0502020204030204" pitchFamily="34" charset="0"/>
                <a:cs typeface="Calibri" panose="020F0502020204030204" pitchFamily="34" charset="0"/>
              </a:rPr>
              <a:t>Income at or below 250% of Poverty Level</a:t>
            </a:r>
          </a:p>
          <a:p>
            <a:pPr lvl="1">
              <a:lnSpc>
                <a:spcPct val="90000"/>
              </a:lnSpc>
            </a:pPr>
            <a:r>
              <a:rPr lang="en-US" sz="2800" dirty="0">
                <a:latin typeface="Calibri" panose="020F0502020204030204" pitchFamily="34" charset="0"/>
                <a:cs typeface="Calibri" panose="020F0502020204030204" pitchFamily="34" charset="0"/>
              </a:rPr>
              <a:t>No insurance </a:t>
            </a:r>
          </a:p>
          <a:p>
            <a:pPr lvl="1">
              <a:lnSpc>
                <a:spcPct val="90000"/>
              </a:lnSpc>
            </a:pPr>
            <a:r>
              <a:rPr lang="en-US" sz="2800" dirty="0">
                <a:latin typeface="Calibri" panose="020F0502020204030204" pitchFamily="34" charset="0"/>
                <a:cs typeface="Calibri" panose="020F0502020204030204" pitchFamily="34" charset="0"/>
              </a:rPr>
              <a:t>Screening for Some High-Risk Women Under Age 40</a:t>
            </a:r>
          </a:p>
          <a:p>
            <a:pPr lvl="1">
              <a:lnSpc>
                <a:spcPct val="90000"/>
              </a:lnSpc>
            </a:pPr>
            <a:r>
              <a:rPr lang="en-US" sz="2800" dirty="0">
                <a:latin typeface="Calibri" panose="020F0502020204030204" pitchFamily="34" charset="0"/>
                <a:cs typeface="Calibri" panose="020F0502020204030204" pitchFamily="34" charset="0"/>
              </a:rPr>
              <a:t>65+ Medicare Part A Only</a:t>
            </a:r>
            <a:endParaRPr lang="en-US"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32</a:t>
            </a:fld>
            <a:endParaRPr lang="en-US" dirty="0"/>
          </a:p>
        </p:txBody>
      </p:sp>
      <p:pic>
        <p:nvPicPr>
          <p:cNvPr id="3" name="Picture 2"/>
          <p:cNvPicPr>
            <a:picLocks noChangeAspect="1"/>
          </p:cNvPicPr>
          <p:nvPr/>
        </p:nvPicPr>
        <p:blipFill>
          <a:blip r:embed="rId3"/>
          <a:stretch>
            <a:fillRect/>
          </a:stretch>
        </p:blipFill>
        <p:spPr>
          <a:xfrm>
            <a:off x="9906005" y="6096000"/>
            <a:ext cx="445047" cy="4572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0" y="609600"/>
            <a:ext cx="9390580" cy="1320800"/>
          </a:xfrm>
        </p:spPr>
        <p:txBody>
          <a:bodyPr/>
          <a:lstStyle/>
          <a:p>
            <a:pPr algn="ctr"/>
            <a:r>
              <a:rPr lang="en-US" b="1" dirty="0">
                <a:latin typeface="Calibri" panose="020F0502020204030204" pitchFamily="34" charset="0"/>
                <a:cs typeface="Calibri" panose="020F0502020204030204" pitchFamily="34" charset="0"/>
              </a:rPr>
              <a:t>How is the Program Funded?</a:t>
            </a:r>
          </a:p>
        </p:txBody>
      </p:sp>
      <p:sp>
        <p:nvSpPr>
          <p:cNvPr id="11267" name="Rectangle 3"/>
          <p:cNvSpPr>
            <a:spLocks noGrp="1" noChangeArrowheads="1"/>
          </p:cNvSpPr>
          <p:nvPr>
            <p:ph idx="1"/>
          </p:nvPr>
        </p:nvSpPr>
        <p:spPr>
          <a:xfrm>
            <a:off x="1392735" y="2081847"/>
            <a:ext cx="7693025" cy="2058833"/>
          </a:xfrm>
        </p:spPr>
        <p:txBody>
          <a:bodyPr>
            <a:normAutofit/>
          </a:bodyPr>
          <a:lstStyle/>
          <a:p>
            <a:r>
              <a:rPr lang="en-US" sz="2800" dirty="0">
                <a:latin typeface="Calibri" panose="020F0502020204030204" pitchFamily="34" charset="0"/>
                <a:cs typeface="Calibri" panose="020F0502020204030204" pitchFamily="34" charset="0"/>
              </a:rPr>
              <a:t>CDC</a:t>
            </a:r>
          </a:p>
          <a:p>
            <a:r>
              <a:rPr lang="en-US" sz="2800" dirty="0">
                <a:latin typeface="Calibri" panose="020F0502020204030204" pitchFamily="34" charset="0"/>
                <a:cs typeface="Calibri" panose="020F0502020204030204" pitchFamily="34" charset="0"/>
              </a:rPr>
              <a:t>State of Alabama </a:t>
            </a:r>
          </a:p>
          <a:p>
            <a:r>
              <a:rPr lang="en-US" sz="2800" dirty="0">
                <a:latin typeface="Calibri" panose="020F0502020204030204" pitchFamily="34" charset="0"/>
                <a:cs typeface="Calibri" panose="020F0502020204030204" pitchFamily="34" charset="0"/>
              </a:rPr>
              <a:t>Joy to Life Foundation</a:t>
            </a:r>
          </a:p>
        </p:txBody>
      </p:sp>
      <p:sp>
        <p:nvSpPr>
          <p:cNvPr id="2" name="Slide Number Placeholder 1"/>
          <p:cNvSpPr>
            <a:spLocks noGrp="1"/>
          </p:cNvSpPr>
          <p:nvPr>
            <p:ph type="sldNum" sz="quarter" idx="12"/>
          </p:nvPr>
        </p:nvSpPr>
        <p:spPr/>
        <p:txBody>
          <a:bodyPr/>
          <a:lstStyle/>
          <a:p>
            <a:fld id="{F9A92E16-A170-4A0D-9575-1C27218E58DC}" type="slidenum">
              <a:rPr lang="en-US" smtClean="0"/>
              <a:pPr/>
              <a:t>33</a:t>
            </a:fld>
            <a:endParaRPr lang="en-US" dirty="0"/>
          </a:p>
        </p:txBody>
      </p:sp>
      <p:pic>
        <p:nvPicPr>
          <p:cNvPr id="3" name="Picture 2"/>
          <p:cNvPicPr>
            <a:picLocks noChangeAspect="1"/>
          </p:cNvPicPr>
          <p:nvPr/>
        </p:nvPicPr>
        <p:blipFill>
          <a:blip r:embed="rId3"/>
          <a:stretch>
            <a:fillRect/>
          </a:stretch>
        </p:blipFill>
        <p:spPr>
          <a:xfrm>
            <a:off x="9867217" y="6096000"/>
            <a:ext cx="445047" cy="4572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83047" cy="1320800"/>
          </a:xfrm>
        </p:spPr>
        <p:txBody>
          <a:bodyPr/>
          <a:lstStyle/>
          <a:p>
            <a:pPr algn="ctr"/>
            <a:r>
              <a:rPr lang="en-US" b="1" dirty="0">
                <a:latin typeface="Calibri" panose="020F0502020204030204" pitchFamily="34" charset="0"/>
                <a:cs typeface="Calibri" panose="020F0502020204030204" pitchFamily="34" charset="0"/>
              </a:rPr>
              <a:t>Who Provides the Medical Care?</a:t>
            </a:r>
          </a:p>
        </p:txBody>
      </p:sp>
      <p:sp>
        <p:nvSpPr>
          <p:cNvPr id="9219" name="Rectangle 3"/>
          <p:cNvSpPr>
            <a:spLocks noGrp="1" noChangeArrowheads="1"/>
          </p:cNvSpPr>
          <p:nvPr>
            <p:ph idx="1"/>
          </p:nvPr>
        </p:nvSpPr>
        <p:spPr>
          <a:xfrm>
            <a:off x="1184697" y="1627517"/>
            <a:ext cx="7664463" cy="5057510"/>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400+ contracted providers statewide</a:t>
            </a:r>
          </a:p>
          <a:p>
            <a:pPr lvl="1"/>
            <a:r>
              <a:rPr lang="en-US" sz="2400" dirty="0">
                <a:latin typeface="Calibri" panose="020F0502020204030204" pitchFamily="34" charset="0"/>
                <a:cs typeface="Calibri" panose="020F0502020204030204" pitchFamily="34" charset="0"/>
              </a:rPr>
              <a:t>Primary Care Providers</a:t>
            </a:r>
          </a:p>
          <a:p>
            <a:pPr lvl="1"/>
            <a:r>
              <a:rPr lang="en-US" sz="2400" dirty="0">
                <a:latin typeface="Calibri" panose="020F0502020204030204" pitchFamily="34" charset="0"/>
                <a:cs typeface="Calibri" panose="020F0502020204030204" pitchFamily="34" charset="0"/>
              </a:rPr>
              <a:t>Gynecologists</a:t>
            </a:r>
          </a:p>
          <a:p>
            <a:pPr lvl="1"/>
            <a:r>
              <a:rPr lang="en-US" sz="2400" dirty="0">
                <a:latin typeface="Calibri" panose="020F0502020204030204" pitchFamily="34" charset="0"/>
                <a:cs typeface="Calibri" panose="020F0502020204030204" pitchFamily="34" charset="0"/>
              </a:rPr>
              <a:t>Radiologists</a:t>
            </a:r>
          </a:p>
          <a:p>
            <a:pPr lvl="1"/>
            <a:r>
              <a:rPr lang="en-US" sz="2400" dirty="0">
                <a:latin typeface="Calibri" panose="020F0502020204030204" pitchFamily="34" charset="0"/>
                <a:cs typeface="Calibri" panose="020F0502020204030204" pitchFamily="34" charset="0"/>
              </a:rPr>
              <a:t>Mammogram facilities</a:t>
            </a:r>
          </a:p>
          <a:p>
            <a:pPr lvl="1"/>
            <a:r>
              <a:rPr lang="en-US" sz="2400" dirty="0">
                <a:latin typeface="Calibri" panose="020F0502020204030204" pitchFamily="34" charset="0"/>
                <a:cs typeface="Calibri" panose="020F0502020204030204" pitchFamily="34" charset="0"/>
              </a:rPr>
              <a:t>Surgeons</a:t>
            </a:r>
          </a:p>
          <a:p>
            <a:pPr lvl="1"/>
            <a:r>
              <a:rPr lang="en-US" sz="2400" dirty="0">
                <a:latin typeface="Calibri" panose="020F0502020204030204" pitchFamily="34" charset="0"/>
                <a:cs typeface="Calibri" panose="020F0502020204030204" pitchFamily="34" charset="0"/>
              </a:rPr>
              <a:t>FQHCs</a:t>
            </a:r>
          </a:p>
          <a:p>
            <a:r>
              <a:rPr lang="en-US" sz="2800" dirty="0">
                <a:latin typeface="Calibri" panose="020F0502020204030204" pitchFamily="34" charset="0"/>
                <a:cs typeface="Calibri" panose="020F0502020204030204" pitchFamily="34" charset="0"/>
              </a:rPr>
              <a:t>County Health Departments</a:t>
            </a:r>
          </a:p>
          <a:p>
            <a:endParaRPr lang="en-US" sz="28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34</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13870" cy="1320800"/>
          </a:xfrm>
        </p:spPr>
        <p:txBody>
          <a:bodyPr/>
          <a:lstStyle/>
          <a:p>
            <a:pPr algn="ctr"/>
            <a:r>
              <a:rPr lang="en-US" b="1" dirty="0">
                <a:latin typeface="Calibri" panose="020F0502020204030204" pitchFamily="34" charset="0"/>
                <a:cs typeface="Calibri" panose="020F0502020204030204" pitchFamily="34" charset="0"/>
              </a:rPr>
              <a:t>Reimbursement for Providers</a:t>
            </a:r>
          </a:p>
        </p:txBody>
      </p:sp>
      <p:sp>
        <p:nvSpPr>
          <p:cNvPr id="9219" name="Rectangle 3"/>
          <p:cNvSpPr>
            <a:spLocks noGrp="1" noChangeArrowheads="1"/>
          </p:cNvSpPr>
          <p:nvPr>
            <p:ph idx="1"/>
          </p:nvPr>
        </p:nvSpPr>
        <p:spPr>
          <a:xfrm>
            <a:off x="1055302" y="1530744"/>
            <a:ext cx="7693025" cy="5050766"/>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Medicare reimbursement rates</a:t>
            </a:r>
          </a:p>
          <a:p>
            <a:pPr lvl="1"/>
            <a:r>
              <a:rPr lang="en-US" sz="2400" dirty="0">
                <a:latin typeface="Calibri" panose="020F0502020204030204" pitchFamily="34" charset="0"/>
                <a:cs typeface="Calibri" panose="020F0502020204030204" pitchFamily="34" charset="0"/>
              </a:rPr>
              <a:t>Office Visit					$84.67</a:t>
            </a:r>
          </a:p>
          <a:p>
            <a:pPr lvl="1"/>
            <a:r>
              <a:rPr lang="en-US" sz="2400" dirty="0">
                <a:latin typeface="Calibri" panose="020F0502020204030204" pitchFamily="34" charset="0"/>
                <a:cs typeface="Calibri" panose="020F0502020204030204" pitchFamily="34" charset="0"/>
              </a:rPr>
              <a:t>Pap/HPV testing			$55.35</a:t>
            </a:r>
          </a:p>
          <a:p>
            <a:pPr lvl="1"/>
            <a:r>
              <a:rPr lang="en-US" sz="2400" dirty="0">
                <a:latin typeface="Calibri" panose="020F0502020204030204" pitchFamily="34" charset="0"/>
                <a:cs typeface="Calibri" panose="020F0502020204030204" pitchFamily="34" charset="0"/>
              </a:rPr>
              <a:t>Genotyping (16/18)			$40.55</a:t>
            </a:r>
          </a:p>
          <a:p>
            <a:pPr lvl="1"/>
            <a:r>
              <a:rPr lang="en-US" sz="2400" dirty="0">
                <a:latin typeface="Calibri" panose="020F0502020204030204" pitchFamily="34" charset="0"/>
                <a:cs typeface="Calibri" panose="020F0502020204030204" pitchFamily="34" charset="0"/>
              </a:rPr>
              <a:t>Colposcopy w/biopsy		$151.16</a:t>
            </a:r>
          </a:p>
          <a:p>
            <a:pPr lvl="1"/>
            <a:r>
              <a:rPr lang="en-US" sz="2400" dirty="0">
                <a:latin typeface="Calibri" panose="020F0502020204030204" pitchFamily="34" charset="0"/>
                <a:cs typeface="Calibri" panose="020F0502020204030204" pitchFamily="34" charset="0"/>
              </a:rPr>
              <a:t>LEEP (Dx &amp; Tx)				$284.81</a:t>
            </a:r>
          </a:p>
          <a:p>
            <a:pPr lvl="1"/>
            <a:r>
              <a:rPr lang="en-US" sz="2400" dirty="0">
                <a:latin typeface="Calibri" panose="020F0502020204030204" pitchFamily="34" charset="0"/>
                <a:cs typeface="Calibri" panose="020F0502020204030204" pitchFamily="34" charset="0"/>
              </a:rPr>
              <a:t>Mammogram				$117.47</a:t>
            </a:r>
          </a:p>
          <a:p>
            <a:pPr lvl="1"/>
            <a:r>
              <a:rPr lang="en-US" sz="2400" dirty="0">
                <a:latin typeface="Calibri" panose="020F0502020204030204" pitchFamily="34" charset="0"/>
                <a:cs typeface="Calibri" panose="020F0502020204030204" pitchFamily="34" charset="0"/>
              </a:rPr>
              <a:t>Mammogram dx			$144.94</a:t>
            </a:r>
          </a:p>
          <a:p>
            <a:pPr lvl="1"/>
            <a:r>
              <a:rPr lang="en-US" sz="2400" dirty="0">
                <a:latin typeface="Calibri" panose="020F0502020204030204" pitchFamily="34" charset="0"/>
                <a:cs typeface="Calibri" panose="020F0502020204030204" pitchFamily="34" charset="0"/>
              </a:rPr>
              <a:t>Ultrasound					$95.33</a:t>
            </a:r>
          </a:p>
          <a:p>
            <a:pPr lvl="1"/>
            <a:r>
              <a:rPr lang="en-US" sz="2400" dirty="0">
                <a:latin typeface="Calibri" panose="020F0502020204030204" pitchFamily="34" charset="0"/>
                <a:cs typeface="Calibri" panose="020F0502020204030204" pitchFamily="34" charset="0"/>
              </a:rPr>
              <a:t>Biopsy						$54.32</a:t>
            </a:r>
          </a:p>
          <a:p>
            <a:pPr marL="457200" lvl="1" indent="0">
              <a:buNone/>
            </a:pPr>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35</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extLst>
      <p:ext uri="{BB962C8B-B14F-4D97-AF65-F5344CB8AC3E}">
        <p14:creationId xmlns:p14="http://schemas.microsoft.com/office/powerpoint/2010/main" val="155004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65240" cy="1320800"/>
          </a:xfrm>
        </p:spPr>
        <p:txBody>
          <a:bodyPr/>
          <a:lstStyle/>
          <a:p>
            <a:pPr algn="ctr"/>
            <a:r>
              <a:rPr lang="en-US" b="1" dirty="0">
                <a:latin typeface="Calibri" panose="020F0502020204030204" pitchFamily="34" charset="0"/>
                <a:cs typeface="Calibri" panose="020F0502020204030204" pitchFamily="34" charset="0"/>
              </a:rPr>
              <a:t>Office Visit Reimbursement</a:t>
            </a:r>
          </a:p>
        </p:txBody>
      </p:sp>
      <p:sp>
        <p:nvSpPr>
          <p:cNvPr id="9219" name="Rectangle 3"/>
          <p:cNvSpPr>
            <a:spLocks noGrp="1" noChangeArrowheads="1"/>
          </p:cNvSpPr>
          <p:nvPr>
            <p:ph idx="1"/>
          </p:nvPr>
        </p:nvSpPr>
        <p:spPr>
          <a:xfrm>
            <a:off x="1174652" y="1600199"/>
            <a:ext cx="8099350" cy="4806288"/>
          </a:xfrm>
        </p:spPr>
        <p:txBody>
          <a:bodyPr>
            <a:normAutofit/>
          </a:bodyPr>
          <a:lstStyle/>
          <a:p>
            <a:r>
              <a:rPr lang="en-US" sz="2800" dirty="0">
                <a:latin typeface="Calibri" panose="020F0502020204030204" pitchFamily="34" charset="0"/>
                <a:cs typeface="Calibri" panose="020F0502020204030204" pitchFamily="34" charset="0"/>
              </a:rPr>
              <a:t>Office Visit</a:t>
            </a:r>
          </a:p>
          <a:p>
            <a:pPr lvl="1"/>
            <a:r>
              <a:rPr lang="en-US" sz="2400" dirty="0">
                <a:latin typeface="Calibri" panose="020F0502020204030204" pitchFamily="34" charset="0"/>
                <a:cs typeface="Calibri" panose="020F0502020204030204" pitchFamily="34" charset="0"/>
              </a:rPr>
              <a:t>Established (99213): 	$84.67</a:t>
            </a:r>
          </a:p>
          <a:p>
            <a:r>
              <a:rPr lang="en-US" sz="2800" dirty="0">
                <a:latin typeface="Calibri" panose="020F0502020204030204" pitchFamily="34" charset="0"/>
                <a:cs typeface="Calibri" panose="020F0502020204030204" pitchFamily="34" charset="0"/>
              </a:rPr>
              <a:t>Pap/HPV Lab </a:t>
            </a:r>
          </a:p>
          <a:p>
            <a:pPr lvl="1"/>
            <a:r>
              <a:rPr lang="en-US" sz="2400" dirty="0">
                <a:latin typeface="Calibri" panose="020F0502020204030204" pitchFamily="34" charset="0"/>
                <a:cs typeface="Calibri" panose="020F0502020204030204" pitchFamily="34" charset="0"/>
              </a:rPr>
              <a:t>Lab fee (88142): 		$20.26</a:t>
            </a:r>
          </a:p>
          <a:p>
            <a:pPr lvl="1"/>
            <a:r>
              <a:rPr lang="en-US" sz="2400" dirty="0">
                <a:latin typeface="Calibri" panose="020F0502020204030204" pitchFamily="34" charset="0"/>
                <a:cs typeface="Calibri" panose="020F0502020204030204" pitchFamily="34" charset="0"/>
              </a:rPr>
              <a:t>Pap/HPV: (87624): 		$35.09		</a:t>
            </a:r>
            <a:r>
              <a:rPr lang="en-US" sz="2400" b="1" dirty="0">
                <a:latin typeface="Calibri" panose="020F0502020204030204" pitchFamily="34" charset="0"/>
                <a:cs typeface="Calibri" panose="020F0502020204030204" pitchFamily="34" charset="0"/>
              </a:rPr>
              <a:t>$140.02</a:t>
            </a:r>
          </a:p>
          <a:p>
            <a:pPr lvl="1"/>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Type 16/18 (87625): 	$40.55</a:t>
            </a:r>
          </a:p>
          <a:p>
            <a:pPr marL="457200" lvl="1" indent="0">
              <a:buNone/>
            </a:pPr>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36</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cxnSp>
        <p:nvCxnSpPr>
          <p:cNvPr id="5" name="Straight Connector 4">
            <a:extLst>
              <a:ext uri="{FF2B5EF4-FFF2-40B4-BE49-F238E27FC236}">
                <a16:creationId xmlns:a16="http://schemas.microsoft.com/office/drawing/2014/main" id="{4005DFA0-4A1F-4F7F-A4D5-F48CC602B032}"/>
              </a:ext>
            </a:extLst>
          </p:cNvPr>
          <p:cNvCxnSpPr/>
          <p:nvPr/>
        </p:nvCxnSpPr>
        <p:spPr>
          <a:xfrm>
            <a:off x="3276600" y="43434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D325A37-8D83-42DD-85E3-D0C6C552F6FA}"/>
              </a:ext>
            </a:extLst>
          </p:cNvPr>
          <p:cNvSpPr/>
          <p:nvPr/>
        </p:nvSpPr>
        <p:spPr>
          <a:xfrm>
            <a:off x="6185493" y="3521126"/>
            <a:ext cx="1318514" cy="7313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1292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93321" cy="1320800"/>
          </a:xfrm>
        </p:spPr>
        <p:txBody>
          <a:bodyPr/>
          <a:lstStyle/>
          <a:p>
            <a:pPr algn="ctr"/>
            <a:r>
              <a:rPr lang="en-US" b="1" dirty="0">
                <a:latin typeface="Calibri" panose="020F0502020204030204" pitchFamily="34" charset="0"/>
                <a:cs typeface="Calibri" panose="020F0502020204030204" pitchFamily="34" charset="0"/>
              </a:rPr>
              <a:t>Medicaid Treatment Act</a:t>
            </a:r>
          </a:p>
        </p:txBody>
      </p:sp>
      <p:sp>
        <p:nvSpPr>
          <p:cNvPr id="9219" name="Rectangle 3"/>
          <p:cNvSpPr>
            <a:spLocks noGrp="1" noChangeArrowheads="1"/>
          </p:cNvSpPr>
          <p:nvPr>
            <p:ph idx="1"/>
          </p:nvPr>
        </p:nvSpPr>
        <p:spPr>
          <a:xfrm>
            <a:off x="1105144" y="1605988"/>
            <a:ext cx="7953198" cy="4759787"/>
          </a:xfrm>
        </p:spPr>
        <p:txBody>
          <a:bodyPr>
            <a:normAutofit/>
          </a:bodyPr>
          <a:lstStyle/>
          <a:p>
            <a:r>
              <a:rPr lang="en-US" sz="2800" dirty="0">
                <a:latin typeface="Calibri" panose="020F0502020204030204" pitchFamily="34" charset="0"/>
                <a:cs typeface="Calibri" panose="020F0502020204030204" pitchFamily="34" charset="0"/>
              </a:rPr>
              <a:t>Women Under 65 diagnosed with cancer</a:t>
            </a:r>
          </a:p>
          <a:p>
            <a:pPr lvl="1"/>
            <a:r>
              <a:rPr lang="en-US" sz="2400" dirty="0">
                <a:latin typeface="Calibri" panose="020F0502020204030204" pitchFamily="34" charset="0"/>
                <a:cs typeface="Calibri" panose="020F0502020204030204" pitchFamily="34" charset="0"/>
              </a:rPr>
              <a:t>At/Below 250% poverty level</a:t>
            </a:r>
          </a:p>
          <a:p>
            <a:pPr lvl="1"/>
            <a:r>
              <a:rPr lang="en-US" sz="2400" dirty="0">
                <a:latin typeface="Calibri" panose="020F0502020204030204" pitchFamily="34" charset="0"/>
                <a:cs typeface="Calibri" panose="020F0502020204030204" pitchFamily="34" charset="0"/>
              </a:rPr>
              <a:t>No Insurance</a:t>
            </a:r>
          </a:p>
          <a:p>
            <a:pPr lvl="1"/>
            <a:r>
              <a:rPr lang="en-US" sz="2400" dirty="0">
                <a:latin typeface="Calibri" panose="020F0502020204030204" pitchFamily="34" charset="0"/>
                <a:cs typeface="Calibri" panose="020F0502020204030204" pitchFamily="34" charset="0"/>
              </a:rPr>
              <a:t>Under age 65</a:t>
            </a:r>
          </a:p>
          <a:p>
            <a:pPr lvl="1"/>
            <a:r>
              <a:rPr lang="en-US" sz="2400" dirty="0">
                <a:latin typeface="Calibri" panose="020F0502020204030204" pitchFamily="34" charset="0"/>
                <a:cs typeface="Calibri" panose="020F0502020204030204" pitchFamily="34" charset="0"/>
              </a:rPr>
              <a:t>Live in Alabama</a:t>
            </a:r>
          </a:p>
          <a:p>
            <a:pPr lvl="1"/>
            <a:r>
              <a:rPr lang="en-US" sz="2400" dirty="0">
                <a:latin typeface="Calibri" panose="020F0502020204030204" pitchFamily="34" charset="0"/>
                <a:cs typeface="Calibri" panose="020F0502020204030204" pitchFamily="34" charset="0"/>
              </a:rPr>
              <a:t>Legally in the U.S.</a:t>
            </a:r>
          </a:p>
          <a:p>
            <a:pPr lvl="1"/>
            <a:r>
              <a:rPr lang="en-US" sz="2400" dirty="0">
                <a:latin typeface="Calibri" panose="020F0502020204030204" pitchFamily="34" charset="0"/>
                <a:cs typeface="Calibri" panose="020F0502020204030204" pitchFamily="34" charset="0"/>
              </a:rPr>
              <a:t>Documentation of Breast Cancer</a:t>
            </a:r>
          </a:p>
          <a:p>
            <a:pPr lvl="1"/>
            <a:r>
              <a:rPr lang="en-US" sz="2400" dirty="0">
                <a:latin typeface="Calibri" panose="020F0502020204030204" pitchFamily="34" charset="0"/>
                <a:cs typeface="Calibri" panose="020F0502020204030204" pitchFamily="34" charset="0"/>
              </a:rPr>
              <a:t>Documentation of Pre- or Invasive Cervical Cancer</a:t>
            </a:r>
          </a:p>
          <a:p>
            <a:pPr lvl="1"/>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37</a:t>
            </a:fld>
            <a:endParaRPr lang="en-US" dirty="0"/>
          </a:p>
        </p:txBody>
      </p:sp>
    </p:spTree>
    <p:extLst>
      <p:ext uri="{BB962C8B-B14F-4D97-AF65-F5344CB8AC3E}">
        <p14:creationId xmlns:p14="http://schemas.microsoft.com/office/powerpoint/2010/main" val="1198895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274"/>
            <a:ext cx="9483047" cy="1320800"/>
          </a:xfrm>
        </p:spPr>
        <p:txBody>
          <a:bodyPr/>
          <a:lstStyle/>
          <a:p>
            <a:pPr algn="ctr"/>
            <a:r>
              <a:rPr lang="en-US" b="1" dirty="0">
                <a:latin typeface="Calibri" panose="020F0502020204030204" pitchFamily="34" charset="0"/>
                <a:cs typeface="Calibri" panose="020F0502020204030204" pitchFamily="34" charset="0"/>
              </a:rPr>
              <a:t>Medical Advisory Committee</a:t>
            </a:r>
          </a:p>
        </p:txBody>
      </p:sp>
      <p:sp>
        <p:nvSpPr>
          <p:cNvPr id="3" name="Slide Number Placeholder 2"/>
          <p:cNvSpPr>
            <a:spLocks noGrp="1"/>
          </p:cNvSpPr>
          <p:nvPr>
            <p:ph type="sldNum" sz="quarter" idx="12"/>
          </p:nvPr>
        </p:nvSpPr>
        <p:spPr/>
        <p:txBody>
          <a:bodyPr/>
          <a:lstStyle/>
          <a:p>
            <a:fld id="{9F96CD14-FA83-4DEB-B9B7-54415C2070B3}" type="slidenum">
              <a:rPr lang="en-US" smtClean="0"/>
              <a:pPr/>
              <a:t>38</a:t>
            </a:fld>
            <a:endParaRPr lang="en-US" dirty="0"/>
          </a:p>
        </p:txBody>
      </p:sp>
      <p:graphicFrame>
        <p:nvGraphicFramePr>
          <p:cNvPr id="4" name="Table 3"/>
          <p:cNvGraphicFramePr>
            <a:graphicFrameLocks noGrp="1"/>
          </p:cNvGraphicFramePr>
          <p:nvPr/>
        </p:nvGraphicFramePr>
        <p:xfrm>
          <a:off x="2209800" y="1447805"/>
          <a:ext cx="3048000" cy="4872071"/>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3125277455"/>
                    </a:ext>
                  </a:extLst>
                </a:gridCol>
              </a:tblGrid>
              <a:tr h="2318772">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Warner Huh,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AL Birmingham</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O’Neil Cancer Center</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Donna Lynn Dyess,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Breast Surgeon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668480978"/>
                  </a:ext>
                </a:extLst>
              </a:tr>
              <a:tr h="102469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Jennifer Young Pierce,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697263955"/>
                  </a:ext>
                </a:extLst>
              </a:tr>
              <a:tr h="670434">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Stephen Varner,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Obstetrics/Gynecology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091607566"/>
                  </a:ext>
                </a:extLst>
              </a:tr>
              <a:tr h="210345">
                <a:tc>
                  <a:txBody>
                    <a:bodyPr/>
                    <a:lstStyle/>
                    <a:p>
                      <a:pPr marL="0" marR="0" algn="l">
                        <a:lnSpc>
                          <a:spcPct val="107000"/>
                        </a:lnSpc>
                        <a:spcBef>
                          <a:spcPts val="0"/>
                        </a:spcBef>
                        <a:spcAft>
                          <a:spcPts val="0"/>
                        </a:spcAft>
                      </a:pPr>
                      <a:endParaRPr lang="en-US" sz="12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2960393"/>
                  </a:ext>
                </a:extLst>
              </a:tr>
            </a:tbl>
          </a:graphicData>
        </a:graphic>
      </p:graphicFrame>
      <p:graphicFrame>
        <p:nvGraphicFramePr>
          <p:cNvPr id="5" name="Table 4"/>
          <p:cNvGraphicFramePr>
            <a:graphicFrameLocks noGrp="1"/>
          </p:cNvGraphicFramePr>
          <p:nvPr/>
        </p:nvGraphicFramePr>
        <p:xfrm>
          <a:off x="5715000" y="1236381"/>
          <a:ext cx="3200400" cy="3816732"/>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1428937430"/>
                    </a:ext>
                  </a:extLst>
                </a:gridCol>
              </a:tblGrid>
              <a:tr h="169714">
                <a:tc>
                  <a:txBody>
                    <a:bodyPr/>
                    <a:lstStyle/>
                    <a:p>
                      <a:pPr marL="0" marR="0" algn="l">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89981979"/>
                  </a:ext>
                </a:extLst>
              </a:tr>
              <a:tr h="211345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Gary Pugh,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Medical Officer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Kaye Melnick, MSN, RN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lumMod val="75000"/>
                            </a:schemeClr>
                          </a:solidFill>
                          <a:effectLst/>
                          <a:latin typeface="Calibri" panose="020F0502020204030204" pitchFamily="34" charset="0"/>
                          <a:cs typeface="Calibri" panose="020F0502020204030204" pitchFamily="34" charset="0"/>
                        </a:rPr>
                        <a:t>Chief Nursing Officer</a:t>
                      </a:r>
                    </a:p>
                    <a:p>
                      <a:pPr marL="0" marR="0" algn="l">
                        <a:lnSpc>
                          <a:spcPct val="107000"/>
                        </a:lnSpc>
                        <a:spcBef>
                          <a:spcPts val="0"/>
                        </a:spcBef>
                        <a:spcAft>
                          <a:spcPts val="0"/>
                        </a:spcAft>
                      </a:pPr>
                      <a:endParaRPr lang="en-US" sz="160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217158908"/>
                  </a:ext>
                </a:extLst>
              </a:tr>
              <a:tr h="863887">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Trina Simmons, NP</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Nurse Practitioner Director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4278300216"/>
                  </a:ext>
                </a:extLst>
              </a:tr>
            </a:tbl>
          </a:graphicData>
        </a:graphic>
      </p:graphicFrame>
      <p:pic>
        <p:nvPicPr>
          <p:cNvPr id="7" name="Picture 6"/>
          <p:cNvPicPr>
            <a:picLocks noChangeAspect="1"/>
          </p:cNvPicPr>
          <p:nvPr/>
        </p:nvPicPr>
        <p:blipFill>
          <a:blip r:embed="rId2"/>
          <a:stretch>
            <a:fillRect/>
          </a:stretch>
        </p:blipFill>
        <p:spPr>
          <a:xfrm>
            <a:off x="9773073" y="6023893"/>
            <a:ext cx="445047" cy="457240"/>
          </a:xfrm>
          <a:prstGeom prst="rect">
            <a:avLst/>
          </a:prstGeom>
        </p:spPr>
      </p:pic>
    </p:spTree>
    <p:extLst>
      <p:ext uri="{BB962C8B-B14F-4D97-AF65-F5344CB8AC3E}">
        <p14:creationId xmlns:p14="http://schemas.microsoft.com/office/powerpoint/2010/main" val="355347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0" y="609600"/>
            <a:ext cx="9503596" cy="1320800"/>
          </a:xfrm>
        </p:spPr>
        <p:txBody>
          <a:bodyPr/>
          <a:lstStyle/>
          <a:p>
            <a:pPr algn="ctr"/>
            <a:r>
              <a:rPr lang="en-US" b="1" dirty="0">
                <a:latin typeface="Calibri" panose="020F0502020204030204" pitchFamily="34" charset="0"/>
                <a:cs typeface="Calibri" panose="020F0502020204030204" pitchFamily="34" charset="0"/>
              </a:rPr>
              <a:t>ABC Regional Data:</a:t>
            </a:r>
          </a:p>
        </p:txBody>
      </p:sp>
      <p:sp>
        <p:nvSpPr>
          <p:cNvPr id="4" name="Content Placeholder 3">
            <a:extLst>
              <a:ext uri="{FF2B5EF4-FFF2-40B4-BE49-F238E27FC236}">
                <a16:creationId xmlns:a16="http://schemas.microsoft.com/office/drawing/2014/main" id="{F7DD6B51-0A62-4527-B2B2-0710E0509C7B}"/>
              </a:ext>
            </a:extLst>
          </p:cNvPr>
          <p:cNvSpPr>
            <a:spLocks noGrp="1"/>
          </p:cNvSpPr>
          <p:nvPr>
            <p:ph idx="1"/>
          </p:nvPr>
        </p:nvSpPr>
        <p:spPr>
          <a:xfrm>
            <a:off x="1496601" y="1600199"/>
            <a:ext cx="6347714" cy="4441163"/>
          </a:xfrm>
        </p:spPr>
        <p:txBody>
          <a:bodyPr>
            <a:normAutofit/>
          </a:bodyPr>
          <a:lstStyle/>
          <a:p>
            <a:r>
              <a:rPr lang="en-US" sz="2400" dirty="0">
                <a:latin typeface="Calibri" panose="020F0502020204030204" pitchFamily="34" charset="0"/>
                <a:cs typeface="Calibri" panose="020F0502020204030204" pitchFamily="34" charset="0"/>
              </a:rPr>
              <a:t>Dekalb County</a:t>
            </a:r>
          </a:p>
          <a:p>
            <a:r>
              <a:rPr lang="en-US" sz="2400" dirty="0">
                <a:latin typeface="Calibri" panose="020F0502020204030204" pitchFamily="34" charset="0"/>
                <a:cs typeface="Calibri" panose="020F0502020204030204" pitchFamily="34" charset="0"/>
              </a:rPr>
              <a:t>Etowah County</a:t>
            </a:r>
          </a:p>
          <a:p>
            <a:r>
              <a:rPr lang="en-US" sz="2400" dirty="0">
                <a:latin typeface="Calibri" panose="020F0502020204030204" pitchFamily="34" charset="0"/>
                <a:cs typeface="Calibri" panose="020F0502020204030204" pitchFamily="34" charset="0"/>
              </a:rPr>
              <a:t>Cherokee County</a:t>
            </a:r>
          </a:p>
        </p:txBody>
      </p:sp>
      <p:sp>
        <p:nvSpPr>
          <p:cNvPr id="3" name="Slide Number Placeholder 2">
            <a:extLst>
              <a:ext uri="{FF2B5EF4-FFF2-40B4-BE49-F238E27FC236}">
                <a16:creationId xmlns:a16="http://schemas.microsoft.com/office/drawing/2014/main" id="{F987DA87-019C-4A24-9C8C-57D09864A5E3}"/>
              </a:ext>
            </a:extLst>
          </p:cNvPr>
          <p:cNvSpPr>
            <a:spLocks noGrp="1"/>
          </p:cNvSpPr>
          <p:nvPr>
            <p:ph type="sldNum" sz="quarter" idx="12"/>
          </p:nvPr>
        </p:nvSpPr>
        <p:spPr/>
        <p:txBody>
          <a:bodyPr/>
          <a:lstStyle/>
          <a:p>
            <a:fld id="{9F96CD14-FA83-4DEB-B9B7-54415C2070B3}" type="slidenum">
              <a:rPr lang="en-US" smtClean="0"/>
              <a:pPr/>
              <a:t>39</a:t>
            </a:fld>
            <a:endParaRPr lang="en-US" dirty="0"/>
          </a:p>
        </p:txBody>
      </p:sp>
    </p:spTree>
    <p:extLst>
      <p:ext uri="{BB962C8B-B14F-4D97-AF65-F5344CB8AC3E}">
        <p14:creationId xmlns:p14="http://schemas.microsoft.com/office/powerpoint/2010/main" val="306547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2D567D3-E46E-4679-B3C0-A87681122E45}"/>
              </a:ext>
            </a:extLst>
          </p:cNvPr>
          <p:cNvSpPr>
            <a:spLocks noGrp="1"/>
          </p:cNvSpPr>
          <p:nvPr>
            <p:ph type="title"/>
          </p:nvPr>
        </p:nvSpPr>
        <p:spPr/>
        <p:txBody>
          <a:bodyPr>
            <a:noAutofit/>
          </a:bodyPr>
          <a:lstStyle/>
          <a:p>
            <a:r>
              <a:rPr lang="en-US" b="1" dirty="0">
                <a:solidFill>
                  <a:schemeClr val="accent2">
                    <a:lumMod val="75000"/>
                  </a:schemeClr>
                </a:solidFill>
                <a:latin typeface="Calibri" panose="020F0502020204030204" pitchFamily="34" charset="0"/>
                <a:cs typeface="Calibri" panose="020F0502020204030204" pitchFamily="34" charset="0"/>
              </a:rPr>
              <a:t>World Health Organization</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Global call to Action to Eliminate Cervical Cancer</a:t>
            </a:r>
          </a:p>
        </p:txBody>
      </p:sp>
      <p:pic>
        <p:nvPicPr>
          <p:cNvPr id="3" name="Picture 2">
            <a:extLst>
              <a:ext uri="{FF2B5EF4-FFF2-40B4-BE49-F238E27FC236}">
                <a16:creationId xmlns:a16="http://schemas.microsoft.com/office/drawing/2014/main" id="{01ADD238-5AC3-4C71-9C3A-E4BFF4255861}"/>
              </a:ext>
            </a:extLst>
          </p:cNvPr>
          <p:cNvPicPr>
            <a:picLocks noChangeAspect="1"/>
          </p:cNvPicPr>
          <p:nvPr/>
        </p:nvPicPr>
        <p:blipFill>
          <a:blip r:embed="rId2"/>
          <a:stretch>
            <a:fillRect/>
          </a:stretch>
        </p:blipFill>
        <p:spPr>
          <a:xfrm>
            <a:off x="1654144" y="3122488"/>
            <a:ext cx="7308917" cy="2342980"/>
          </a:xfrm>
          <a:prstGeom prst="rect">
            <a:avLst/>
          </a:prstGeom>
        </p:spPr>
      </p:pic>
      <p:sp>
        <p:nvSpPr>
          <p:cNvPr id="14" name="TextBox 13">
            <a:extLst>
              <a:ext uri="{FF2B5EF4-FFF2-40B4-BE49-F238E27FC236}">
                <a16:creationId xmlns:a16="http://schemas.microsoft.com/office/drawing/2014/main" id="{4407DAFA-2D7B-48B5-9A29-E710F70616FC}"/>
              </a:ext>
            </a:extLst>
          </p:cNvPr>
          <p:cNvSpPr txBox="1"/>
          <p:nvPr/>
        </p:nvSpPr>
        <p:spPr>
          <a:xfrm>
            <a:off x="1654144" y="2482065"/>
            <a:ext cx="7308917" cy="523220"/>
          </a:xfrm>
          <a:prstGeom prst="rect">
            <a:avLst/>
          </a:prstGeom>
          <a:noFill/>
        </p:spPr>
        <p:txBody>
          <a:bodyPr wrap="square" rtlCol="0">
            <a:spAutoFit/>
          </a:bodyPr>
          <a:lstStyle/>
          <a:p>
            <a:pPr algn="ctr"/>
            <a:r>
              <a:rPr lang="en-US" sz="2800" dirty="0">
                <a:solidFill>
                  <a:schemeClr val="accent2">
                    <a:lumMod val="75000"/>
                  </a:schemeClr>
                </a:solidFill>
              </a:rPr>
              <a:t>4 Key Strategies:</a:t>
            </a:r>
          </a:p>
        </p:txBody>
      </p:sp>
    </p:spTree>
    <p:extLst>
      <p:ext uri="{BB962C8B-B14F-4D97-AF65-F5344CB8AC3E}">
        <p14:creationId xmlns:p14="http://schemas.microsoft.com/office/powerpoint/2010/main" val="133131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917"/>
            <a:ext cx="9308621" cy="1320800"/>
          </a:xfrm>
        </p:spPr>
        <p:txBody>
          <a:bodyPr>
            <a:normAutofit fontScale="90000"/>
          </a:bodyPr>
          <a:lstStyle/>
          <a:p>
            <a:pPr algn="ctr"/>
            <a:r>
              <a:rPr lang="en-US" b="1" dirty="0">
                <a:latin typeface="Calibri" panose="020F0502020204030204" pitchFamily="34" charset="0"/>
                <a:cs typeface="Calibri" panose="020F0502020204030204" pitchFamily="34" charset="0"/>
              </a:rPr>
              <a:t>Women Screened by ABCCEDP</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Alabama 2019 - 2023</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4342290"/>
              </p:ext>
            </p:extLst>
          </p:nvPr>
        </p:nvGraphicFramePr>
        <p:xfrm>
          <a:off x="1600200" y="1149337"/>
          <a:ext cx="7391400" cy="47516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F9A92E16-A170-4A0D-9575-1C27218E58DC}" type="slidenum">
              <a:rPr lang="en-US" smtClean="0"/>
              <a:pPr/>
              <a:t>40</a:t>
            </a:fld>
            <a:endParaRPr lang="en-US" dirty="0"/>
          </a:p>
        </p:txBody>
      </p:sp>
      <p:sp>
        <p:nvSpPr>
          <p:cNvPr id="9" name="TextBox 8">
            <a:extLst>
              <a:ext uri="{FF2B5EF4-FFF2-40B4-BE49-F238E27FC236}">
                <a16:creationId xmlns:a16="http://schemas.microsoft.com/office/drawing/2014/main" id="{3D2B30D4-8071-4B6B-97C8-9D74222E3D02}"/>
              </a:ext>
            </a:extLst>
          </p:cNvPr>
          <p:cNvSpPr txBox="1"/>
          <p:nvPr/>
        </p:nvSpPr>
        <p:spPr>
          <a:xfrm>
            <a:off x="3784121" y="5650539"/>
            <a:ext cx="3429000" cy="492443"/>
          </a:xfrm>
          <a:prstGeom prst="rect">
            <a:avLst/>
          </a:prstGeom>
          <a:noFill/>
        </p:spPr>
        <p:txBody>
          <a:bodyPr wrap="square" rtlCol="0">
            <a:spAutoFit/>
          </a:bodyPr>
          <a:lstStyle/>
          <a:p>
            <a:pPr algn="ctr"/>
            <a:r>
              <a:rPr lang="en-US" sz="1400" dirty="0">
                <a:solidFill>
                  <a:schemeClr val="tx1">
                    <a:lumMod val="85000"/>
                    <a:lumOff val="15000"/>
                  </a:schemeClr>
                </a:solidFill>
              </a:rPr>
              <a:t>62,621 women ABC Eligible</a:t>
            </a:r>
          </a:p>
          <a:p>
            <a:pPr algn="ctr"/>
            <a:endParaRPr lang="en-US" sz="1200" dirty="0">
              <a:solidFill>
                <a:schemeClr val="tx1">
                  <a:lumMod val="85000"/>
                  <a:lumOff val="15000"/>
                </a:schemeClr>
              </a:solidFill>
            </a:endParaRPr>
          </a:p>
        </p:txBody>
      </p:sp>
      <p:sp>
        <p:nvSpPr>
          <p:cNvPr id="10" name="TextBox 9"/>
          <p:cNvSpPr txBox="1"/>
          <p:nvPr/>
        </p:nvSpPr>
        <p:spPr>
          <a:xfrm>
            <a:off x="2035995" y="5985111"/>
            <a:ext cx="8710864" cy="261610"/>
          </a:xfrm>
          <a:prstGeom prst="rect">
            <a:avLst/>
          </a:prstGeom>
          <a:noFill/>
        </p:spPr>
        <p:txBody>
          <a:bodyPr wrap="square" rtlCol="0">
            <a:spAutoFit/>
          </a:bodyPr>
          <a:lstStyle/>
          <a:p>
            <a:pPr defTabSz="685800"/>
            <a:r>
              <a:rPr lang="en-US" sz="1050" dirty="0">
                <a:solidFill>
                  <a:prstClr val="black"/>
                </a:solidFill>
                <a:latin typeface="Calibri" panose="020F0502020204030204"/>
              </a:rPr>
              <a:t>Eligible: Women who have no insurance and with an income of </a:t>
            </a:r>
            <a:r>
              <a:rPr lang="en-US" sz="1100" dirty="0">
                <a:solidFill>
                  <a:prstClr val="black"/>
                </a:solidFill>
                <a:latin typeface="Calibri" panose="020F0502020204030204"/>
              </a:rPr>
              <a:t>&lt;=</a:t>
            </a:r>
            <a:r>
              <a:rPr lang="en-US" sz="1050" dirty="0">
                <a:solidFill>
                  <a:prstClr val="black"/>
                </a:solidFill>
                <a:latin typeface="Calibri" panose="020F0502020204030204"/>
              </a:rPr>
              <a:t> 250% of federal poverty level and 40-64 of age</a:t>
            </a:r>
          </a:p>
        </p:txBody>
      </p:sp>
    </p:spTree>
    <p:extLst>
      <p:ext uri="{BB962C8B-B14F-4D97-AF65-F5344CB8AC3E}">
        <p14:creationId xmlns:p14="http://schemas.microsoft.com/office/powerpoint/2010/main" val="1339577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904"/>
            <a:ext cx="9435164" cy="1252101"/>
          </a:xfrm>
        </p:spPr>
        <p:txBody>
          <a:bodyPr>
            <a:noAutofit/>
          </a:bodyPr>
          <a:lstStyle/>
          <a:p>
            <a:pPr algn="ctr"/>
            <a:r>
              <a:rPr lang="en-US" b="1" dirty="0">
                <a:latin typeface="Calibri" panose="020F0502020204030204" pitchFamily="34" charset="0"/>
                <a:cs typeface="Calibri" panose="020F0502020204030204" pitchFamily="34" charset="0"/>
              </a:rPr>
              <a:t>Cervical Cancer Screening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2019 -2023</a:t>
            </a:r>
          </a:p>
        </p:txBody>
      </p:sp>
      <p:sp>
        <p:nvSpPr>
          <p:cNvPr id="10" name="Oval 9">
            <a:extLst>
              <a:ext uri="{FF2B5EF4-FFF2-40B4-BE49-F238E27FC236}">
                <a16:creationId xmlns:a16="http://schemas.microsoft.com/office/drawing/2014/main" id="{CD799594-AF28-4B8E-83D9-2B8813BFD632}"/>
              </a:ext>
            </a:extLst>
          </p:cNvPr>
          <p:cNvSpPr/>
          <p:nvPr/>
        </p:nvSpPr>
        <p:spPr>
          <a:xfrm>
            <a:off x="7077931" y="2776095"/>
            <a:ext cx="1676400" cy="3352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7981193-A4FD-4259-ACC7-079812131CD1}"/>
              </a:ext>
            </a:extLst>
          </p:cNvPr>
          <p:cNvSpPr txBox="1"/>
          <p:nvPr/>
        </p:nvSpPr>
        <p:spPr>
          <a:xfrm>
            <a:off x="7697056" y="958460"/>
            <a:ext cx="2114550" cy="715581"/>
          </a:xfrm>
          <a:prstGeom prst="rect">
            <a:avLst/>
          </a:prstGeom>
          <a:noFill/>
        </p:spPr>
        <p:txBody>
          <a:bodyPr wrap="square" rtlCol="0">
            <a:spAutoFit/>
          </a:bodyPr>
          <a:lstStyle/>
          <a:p>
            <a:pPr defTabSz="685800"/>
            <a:r>
              <a:rPr lang="en-US" sz="1350" dirty="0">
                <a:solidFill>
                  <a:prstClr val="black"/>
                </a:solidFill>
                <a:latin typeface="Calibri" panose="020F0502020204030204"/>
              </a:rPr>
              <a:t>Cherokee County: 8%</a:t>
            </a:r>
          </a:p>
          <a:p>
            <a:pPr defTabSz="685800"/>
            <a:r>
              <a:rPr lang="en-US" sz="1350" dirty="0">
                <a:solidFill>
                  <a:prstClr val="black"/>
                </a:solidFill>
                <a:latin typeface="Calibri" panose="020F0502020204030204"/>
              </a:rPr>
              <a:t>DeKalb County: 52%</a:t>
            </a:r>
          </a:p>
          <a:p>
            <a:pPr defTabSz="685800"/>
            <a:r>
              <a:rPr lang="en-US" sz="1350" dirty="0">
                <a:solidFill>
                  <a:prstClr val="black"/>
                </a:solidFill>
                <a:latin typeface="Calibri" panose="020F0502020204030204"/>
              </a:rPr>
              <a:t>Etowah County: 40%</a:t>
            </a:r>
          </a:p>
        </p:txBody>
      </p:sp>
      <p:graphicFrame>
        <p:nvGraphicFramePr>
          <p:cNvPr id="6" name="Content Placeholder 6">
            <a:extLst>
              <a:ext uri="{FF2B5EF4-FFF2-40B4-BE49-F238E27FC236}">
                <a16:creationId xmlns:a16="http://schemas.microsoft.com/office/drawing/2014/main" id="{543C8625-36AD-4D74-877E-960C91BC6C1E}"/>
              </a:ext>
            </a:extLst>
          </p:cNvPr>
          <p:cNvGraphicFramePr>
            <a:graphicFrameLocks noGrp="1"/>
          </p:cNvGraphicFramePr>
          <p:nvPr>
            <p:ph idx="1"/>
            <p:extLst>
              <p:ext uri="{D42A27DB-BD31-4B8C-83A1-F6EECF244321}">
                <p14:modId xmlns:p14="http://schemas.microsoft.com/office/powerpoint/2010/main" val="1641774982"/>
              </p:ext>
            </p:extLst>
          </p:nvPr>
        </p:nvGraphicFramePr>
        <p:xfrm>
          <a:off x="829530" y="2089539"/>
          <a:ext cx="8037067" cy="4291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0916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90" y="316645"/>
            <a:ext cx="9277564" cy="1037969"/>
          </a:xfrm>
        </p:spPr>
        <p:txBody>
          <a:bodyPr>
            <a:noAutofit/>
          </a:bodyPr>
          <a:lstStyle/>
          <a:p>
            <a:pPr algn="ctr"/>
            <a:r>
              <a:rPr lang="en-US" sz="3200" b="1" dirty="0">
                <a:latin typeface="Calibri" panose="020F0502020204030204" pitchFamily="34" charset="0"/>
                <a:cs typeface="Calibri" panose="020F0502020204030204" pitchFamily="34" charset="0"/>
              </a:rPr>
              <a:t>Cervical Cancer &amp; Pre-Cancer Detected</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2019 - 2023</a:t>
            </a:r>
          </a:p>
        </p:txBody>
      </p:sp>
      <p:graphicFrame>
        <p:nvGraphicFramePr>
          <p:cNvPr id="7" name="Table 6">
            <a:extLst>
              <a:ext uri="{FF2B5EF4-FFF2-40B4-BE49-F238E27FC236}">
                <a16:creationId xmlns:a16="http://schemas.microsoft.com/office/drawing/2014/main" id="{7F5C2EF7-E733-4208-BF05-05E8DFFE43C2}"/>
              </a:ext>
            </a:extLst>
          </p:cNvPr>
          <p:cNvGraphicFramePr>
            <a:graphicFrameLocks noGrp="1"/>
          </p:cNvGraphicFramePr>
          <p:nvPr>
            <p:extLst>
              <p:ext uri="{D42A27DB-BD31-4B8C-83A1-F6EECF244321}">
                <p14:modId xmlns:p14="http://schemas.microsoft.com/office/powerpoint/2010/main" val="273980197"/>
              </p:ext>
            </p:extLst>
          </p:nvPr>
        </p:nvGraphicFramePr>
        <p:xfrm>
          <a:off x="392745" y="1849348"/>
          <a:ext cx="9183015" cy="3410606"/>
        </p:xfrm>
        <a:graphic>
          <a:graphicData uri="http://schemas.openxmlformats.org/drawingml/2006/table">
            <a:tbl>
              <a:tblPr>
                <a:tableStyleId>{5C22544A-7EE6-4342-B048-85BDC9FD1C3A}</a:tableStyleId>
              </a:tblPr>
              <a:tblGrid>
                <a:gridCol w="1416662">
                  <a:extLst>
                    <a:ext uri="{9D8B030D-6E8A-4147-A177-3AD203B41FA5}">
                      <a16:colId xmlns:a16="http://schemas.microsoft.com/office/drawing/2014/main" val="1183668047"/>
                    </a:ext>
                  </a:extLst>
                </a:gridCol>
                <a:gridCol w="1694938">
                  <a:extLst>
                    <a:ext uri="{9D8B030D-6E8A-4147-A177-3AD203B41FA5}">
                      <a16:colId xmlns:a16="http://schemas.microsoft.com/office/drawing/2014/main" val="2988818592"/>
                    </a:ext>
                  </a:extLst>
                </a:gridCol>
                <a:gridCol w="1214283">
                  <a:extLst>
                    <a:ext uri="{9D8B030D-6E8A-4147-A177-3AD203B41FA5}">
                      <a16:colId xmlns:a16="http://schemas.microsoft.com/office/drawing/2014/main" val="810904815"/>
                    </a:ext>
                  </a:extLst>
                </a:gridCol>
                <a:gridCol w="1214283">
                  <a:extLst>
                    <a:ext uri="{9D8B030D-6E8A-4147-A177-3AD203B41FA5}">
                      <a16:colId xmlns:a16="http://schemas.microsoft.com/office/drawing/2014/main" val="4172835419"/>
                    </a:ext>
                  </a:extLst>
                </a:gridCol>
                <a:gridCol w="1214283">
                  <a:extLst>
                    <a:ext uri="{9D8B030D-6E8A-4147-A177-3AD203B41FA5}">
                      <a16:colId xmlns:a16="http://schemas.microsoft.com/office/drawing/2014/main" val="4261575648"/>
                    </a:ext>
                  </a:extLst>
                </a:gridCol>
                <a:gridCol w="1214283">
                  <a:extLst>
                    <a:ext uri="{9D8B030D-6E8A-4147-A177-3AD203B41FA5}">
                      <a16:colId xmlns:a16="http://schemas.microsoft.com/office/drawing/2014/main" val="3625718696"/>
                    </a:ext>
                  </a:extLst>
                </a:gridCol>
                <a:gridCol w="1214283">
                  <a:extLst>
                    <a:ext uri="{9D8B030D-6E8A-4147-A177-3AD203B41FA5}">
                      <a16:colId xmlns:a16="http://schemas.microsoft.com/office/drawing/2014/main" val="2388614843"/>
                    </a:ext>
                  </a:extLst>
                </a:gridCol>
              </a:tblGrid>
              <a:tr h="283780">
                <a:tc>
                  <a:txBody>
                    <a:bodyPr/>
                    <a:lstStyle/>
                    <a:p>
                      <a:pPr algn="l" fontAlgn="b"/>
                      <a:r>
                        <a:rPr lang="en-US" sz="1500" u="none" strike="noStrike" baseline="0" dirty="0">
                          <a:effectLst/>
                        </a:rPr>
                        <a:t> </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75000"/>
                      </a:schemeClr>
                    </a:solidFill>
                  </a:tcPr>
                </a:tc>
                <a:tc>
                  <a:txBody>
                    <a:bodyPr/>
                    <a:lstStyle/>
                    <a:p>
                      <a:pPr algn="l" fontAlgn="b"/>
                      <a:r>
                        <a:rPr lang="en-US" sz="1500" u="none" strike="noStrike" baseline="0" dirty="0">
                          <a:effectLst/>
                        </a:rPr>
                        <a:t> </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75000"/>
                      </a:schemeClr>
                    </a:solidFill>
                  </a:tcPr>
                </a:tc>
                <a:tc>
                  <a:txBody>
                    <a:bodyPr/>
                    <a:lstStyle/>
                    <a:p>
                      <a:pPr algn="ctr" fontAlgn="b"/>
                      <a:r>
                        <a:rPr lang="en-US" sz="1500" u="none" strike="noStrike" baseline="0" dirty="0">
                          <a:solidFill>
                            <a:schemeClr val="bg1"/>
                          </a:solidFill>
                          <a:effectLst/>
                        </a:rPr>
                        <a:t>2019</a:t>
                      </a:r>
                      <a:endParaRPr lang="en-US" sz="1500" b="0" i="0" u="none" strike="noStrike" baseline="0" dirty="0">
                        <a:solidFill>
                          <a:schemeClr val="bg1"/>
                        </a:solidFill>
                        <a:effectLst/>
                        <a:latin typeface="Calibri" panose="020F0502020204030204" pitchFamily="34" charset="0"/>
                      </a:endParaRPr>
                    </a:p>
                  </a:txBody>
                  <a:tcPr marL="10257" marR="10257" marT="10257" marB="0" anchor="b">
                    <a:solidFill>
                      <a:schemeClr val="accent3">
                        <a:lumMod val="75000"/>
                      </a:schemeClr>
                    </a:solidFill>
                  </a:tcPr>
                </a:tc>
                <a:tc>
                  <a:txBody>
                    <a:bodyPr/>
                    <a:lstStyle/>
                    <a:p>
                      <a:pPr algn="ctr" fontAlgn="b"/>
                      <a:r>
                        <a:rPr lang="en-US" sz="1500" u="none" strike="noStrike" baseline="0" dirty="0">
                          <a:solidFill>
                            <a:schemeClr val="bg1"/>
                          </a:solidFill>
                          <a:effectLst/>
                        </a:rPr>
                        <a:t>2020</a:t>
                      </a:r>
                      <a:endParaRPr lang="en-US" sz="1500" b="0" i="0" u="none" strike="noStrike" baseline="0" dirty="0">
                        <a:solidFill>
                          <a:schemeClr val="bg1"/>
                        </a:solidFill>
                        <a:effectLst/>
                        <a:latin typeface="Calibri" panose="020F0502020204030204" pitchFamily="34" charset="0"/>
                      </a:endParaRPr>
                    </a:p>
                  </a:txBody>
                  <a:tcPr marL="10257" marR="10257" marT="10257" marB="0" anchor="b">
                    <a:solidFill>
                      <a:schemeClr val="accent3">
                        <a:lumMod val="75000"/>
                      </a:schemeClr>
                    </a:solidFill>
                  </a:tcPr>
                </a:tc>
                <a:tc>
                  <a:txBody>
                    <a:bodyPr/>
                    <a:lstStyle/>
                    <a:p>
                      <a:pPr algn="ctr" fontAlgn="b"/>
                      <a:r>
                        <a:rPr lang="en-US" sz="1500" u="none" strike="noStrike" baseline="0" dirty="0">
                          <a:solidFill>
                            <a:schemeClr val="bg1"/>
                          </a:solidFill>
                          <a:effectLst/>
                        </a:rPr>
                        <a:t>2021</a:t>
                      </a:r>
                      <a:endParaRPr lang="en-US" sz="1500" b="0" i="0" u="none" strike="noStrike" baseline="0" dirty="0">
                        <a:solidFill>
                          <a:schemeClr val="bg1"/>
                        </a:solidFill>
                        <a:effectLst/>
                        <a:latin typeface="Calibri" panose="020F0502020204030204" pitchFamily="34" charset="0"/>
                      </a:endParaRPr>
                    </a:p>
                  </a:txBody>
                  <a:tcPr marL="10257" marR="10257" marT="10257" marB="0" anchor="b">
                    <a:solidFill>
                      <a:schemeClr val="accent3">
                        <a:lumMod val="75000"/>
                      </a:schemeClr>
                    </a:solidFill>
                  </a:tcPr>
                </a:tc>
                <a:tc>
                  <a:txBody>
                    <a:bodyPr/>
                    <a:lstStyle/>
                    <a:p>
                      <a:pPr algn="ctr" fontAlgn="b"/>
                      <a:r>
                        <a:rPr lang="en-US" sz="1500" u="none" strike="noStrike" baseline="0" dirty="0">
                          <a:solidFill>
                            <a:schemeClr val="bg1"/>
                          </a:solidFill>
                          <a:effectLst/>
                        </a:rPr>
                        <a:t>2022</a:t>
                      </a:r>
                      <a:endParaRPr lang="en-US" sz="1500" b="0" i="0" u="none" strike="noStrike" baseline="0" dirty="0">
                        <a:solidFill>
                          <a:schemeClr val="bg1"/>
                        </a:solidFill>
                        <a:effectLst/>
                        <a:latin typeface="Calibri" panose="020F0502020204030204" pitchFamily="34" charset="0"/>
                      </a:endParaRPr>
                    </a:p>
                  </a:txBody>
                  <a:tcPr marL="10257" marR="10257" marT="10257" marB="0" anchor="b">
                    <a:solidFill>
                      <a:schemeClr val="accent3">
                        <a:lumMod val="75000"/>
                      </a:schemeClr>
                    </a:solidFill>
                  </a:tcPr>
                </a:tc>
                <a:tc>
                  <a:txBody>
                    <a:bodyPr/>
                    <a:lstStyle/>
                    <a:p>
                      <a:pPr algn="ctr" fontAlgn="b"/>
                      <a:r>
                        <a:rPr lang="en-US" sz="1500" u="none" strike="noStrike" baseline="0" dirty="0">
                          <a:solidFill>
                            <a:schemeClr val="bg1"/>
                          </a:solidFill>
                          <a:effectLst/>
                        </a:rPr>
                        <a:t>2023</a:t>
                      </a:r>
                      <a:endParaRPr lang="en-US" sz="1500" b="0" i="0" u="none" strike="noStrike" baseline="0" dirty="0">
                        <a:solidFill>
                          <a:schemeClr val="bg1"/>
                        </a:solidFill>
                        <a:effectLst/>
                        <a:latin typeface="Calibri" panose="020F0502020204030204" pitchFamily="34" charset="0"/>
                      </a:endParaRPr>
                    </a:p>
                  </a:txBody>
                  <a:tcPr marL="10257" marR="10257" marT="10257" marB="0" anchor="b">
                    <a:solidFill>
                      <a:schemeClr val="accent3">
                        <a:lumMod val="75000"/>
                      </a:schemeClr>
                    </a:solidFill>
                  </a:tcPr>
                </a:tc>
                <a:extLst>
                  <a:ext uri="{0D108BD9-81ED-4DB2-BD59-A6C34878D82A}">
                    <a16:rowId xmlns:a16="http://schemas.microsoft.com/office/drawing/2014/main" val="1454629929"/>
                  </a:ext>
                </a:extLst>
              </a:tr>
              <a:tr h="283780">
                <a:tc rowSpan="2">
                  <a:txBody>
                    <a:bodyPr/>
                    <a:lstStyle/>
                    <a:p>
                      <a:pPr algn="l" fontAlgn="ctr"/>
                      <a:r>
                        <a:rPr lang="en-US" sz="1500" u="none" strike="noStrike" kern="1200" baseline="0" dirty="0">
                          <a:solidFill>
                            <a:schemeClr val="dk1"/>
                          </a:solidFill>
                          <a:effectLst/>
                          <a:latin typeface="+mn-lt"/>
                          <a:ea typeface="+mn-ea"/>
                          <a:cs typeface="+mn-cs"/>
                        </a:rPr>
                        <a:t>Cherokee</a:t>
                      </a:r>
                    </a:p>
                  </a:txBody>
                  <a:tcPr marL="115996" marR="115996" marT="57998" marB="57998" anchor="ctr">
                    <a:solidFill>
                      <a:schemeClr val="accent3">
                        <a:lumMod val="40000"/>
                        <a:lumOff val="60000"/>
                      </a:schemeClr>
                    </a:solidFill>
                  </a:tcPr>
                </a:tc>
                <a:tc>
                  <a:txBody>
                    <a:bodyPr/>
                    <a:lstStyle/>
                    <a:p>
                      <a:pPr algn="l" fontAlgn="b"/>
                      <a:r>
                        <a:rPr lang="en-US" sz="1500" u="none" strike="noStrike" baseline="0" dirty="0">
                          <a:effectLst/>
                        </a:rPr>
                        <a:t>Cancer</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extLst>
                  <a:ext uri="{0D108BD9-81ED-4DB2-BD59-A6C34878D82A}">
                    <a16:rowId xmlns:a16="http://schemas.microsoft.com/office/drawing/2014/main" val="279515401"/>
                  </a:ext>
                </a:extLst>
              </a:tr>
              <a:tr h="283780">
                <a:tc vMerge="1">
                  <a:txBody>
                    <a:bodyPr/>
                    <a:lstStyle/>
                    <a:p>
                      <a:endParaRPr lang="en-US"/>
                    </a:p>
                  </a:txBody>
                  <a:tcPr/>
                </a:tc>
                <a:tc>
                  <a:txBody>
                    <a:bodyPr/>
                    <a:lstStyle/>
                    <a:p>
                      <a:pPr algn="l" fontAlgn="b"/>
                      <a:r>
                        <a:rPr lang="en-US" sz="1500" u="none" strike="noStrike" baseline="0" dirty="0">
                          <a:effectLst/>
                        </a:rPr>
                        <a:t>Pre-Cancer</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1</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1</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extLst>
                  <a:ext uri="{0D108BD9-81ED-4DB2-BD59-A6C34878D82A}">
                    <a16:rowId xmlns:a16="http://schemas.microsoft.com/office/drawing/2014/main" val="3614850310"/>
                  </a:ext>
                </a:extLst>
              </a:tr>
              <a:tr h="283780">
                <a:tc rowSpan="2">
                  <a:txBody>
                    <a:bodyPr/>
                    <a:lstStyle/>
                    <a:p>
                      <a:pPr algn="l" fontAlgn="ctr"/>
                      <a:r>
                        <a:rPr lang="en-US" sz="1500" u="none" strike="noStrike" baseline="0" dirty="0">
                          <a:effectLst/>
                        </a:rPr>
                        <a:t>De Kalb</a:t>
                      </a:r>
                      <a:endParaRPr lang="en-US" sz="1500" b="0" i="0" u="none" strike="noStrike" baseline="0" dirty="0">
                        <a:solidFill>
                          <a:srgbClr val="000000"/>
                        </a:solidFill>
                        <a:effectLst/>
                        <a:latin typeface="Calibri" panose="020F0502020204030204" pitchFamily="34" charset="0"/>
                      </a:endParaRPr>
                    </a:p>
                  </a:txBody>
                  <a:tcPr marL="115996" marR="115996" marT="57998" marB="57998" anchor="ctr">
                    <a:solidFill>
                      <a:schemeClr val="accent3">
                        <a:lumMod val="40000"/>
                        <a:lumOff val="60000"/>
                      </a:schemeClr>
                    </a:solidFill>
                  </a:tcPr>
                </a:tc>
                <a:tc>
                  <a:txBody>
                    <a:bodyPr/>
                    <a:lstStyle/>
                    <a:p>
                      <a:pPr algn="l" fontAlgn="b"/>
                      <a:r>
                        <a:rPr lang="en-US" sz="1500" u="none" strike="noStrike" baseline="0" dirty="0">
                          <a:effectLst/>
                        </a:rPr>
                        <a:t>Cancer</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extLst>
                  <a:ext uri="{0D108BD9-81ED-4DB2-BD59-A6C34878D82A}">
                    <a16:rowId xmlns:a16="http://schemas.microsoft.com/office/drawing/2014/main" val="3338511674"/>
                  </a:ext>
                </a:extLst>
              </a:tr>
              <a:tr h="283780">
                <a:tc vMerge="1">
                  <a:txBody>
                    <a:bodyPr/>
                    <a:lstStyle/>
                    <a:p>
                      <a:endParaRPr lang="en-US"/>
                    </a:p>
                  </a:txBody>
                  <a:tcPr/>
                </a:tc>
                <a:tc>
                  <a:txBody>
                    <a:bodyPr/>
                    <a:lstStyle/>
                    <a:p>
                      <a:pPr algn="l" fontAlgn="b"/>
                      <a:r>
                        <a:rPr lang="en-US" sz="1500" u="none" strike="noStrike" baseline="0">
                          <a:effectLst/>
                        </a:rPr>
                        <a:t>Pre-Cancer</a:t>
                      </a:r>
                      <a:endParaRPr lang="en-US" sz="1500" b="0" i="0" u="none" strike="noStrike" baseline="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8</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6</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4</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5</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1</a:t>
                      </a:r>
                    </a:p>
                  </a:txBody>
                  <a:tcPr marL="10257" marR="10257" marT="10257" marB="0" anchor="b">
                    <a:solidFill>
                      <a:schemeClr val="accent3">
                        <a:lumMod val="40000"/>
                        <a:lumOff val="60000"/>
                      </a:schemeClr>
                    </a:solidFill>
                  </a:tcPr>
                </a:tc>
                <a:extLst>
                  <a:ext uri="{0D108BD9-81ED-4DB2-BD59-A6C34878D82A}">
                    <a16:rowId xmlns:a16="http://schemas.microsoft.com/office/drawing/2014/main" val="385246951"/>
                  </a:ext>
                </a:extLst>
              </a:tr>
              <a:tr h="283780">
                <a:tc rowSpan="2">
                  <a:txBody>
                    <a:bodyPr/>
                    <a:lstStyle/>
                    <a:p>
                      <a:pPr algn="l" fontAlgn="ctr"/>
                      <a:r>
                        <a:rPr lang="en-US" sz="1500" u="none" strike="noStrike" baseline="0" dirty="0">
                          <a:effectLst/>
                        </a:rPr>
                        <a:t>Etowah</a:t>
                      </a:r>
                      <a:endParaRPr lang="en-US" sz="1500" b="0" i="0" u="none" strike="noStrike" baseline="0" dirty="0">
                        <a:solidFill>
                          <a:srgbClr val="000000"/>
                        </a:solidFill>
                        <a:effectLst/>
                        <a:latin typeface="Calibri" panose="020F0502020204030204" pitchFamily="34" charset="0"/>
                      </a:endParaRPr>
                    </a:p>
                  </a:txBody>
                  <a:tcPr marL="115996" marR="115996" marT="57998" marB="57998" anchor="ctr">
                    <a:solidFill>
                      <a:schemeClr val="accent3">
                        <a:lumMod val="40000"/>
                        <a:lumOff val="60000"/>
                      </a:schemeClr>
                    </a:solidFill>
                  </a:tcPr>
                </a:tc>
                <a:tc>
                  <a:txBody>
                    <a:bodyPr/>
                    <a:lstStyle/>
                    <a:p>
                      <a:pPr algn="l" fontAlgn="b"/>
                      <a:r>
                        <a:rPr lang="en-US" sz="1500" u="none" strike="noStrike" baseline="0" dirty="0">
                          <a:effectLst/>
                        </a:rPr>
                        <a:t>Cancer</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0</a:t>
                      </a:r>
                    </a:p>
                  </a:txBody>
                  <a:tcPr marL="10257" marR="10257" marT="10257" marB="0" anchor="b">
                    <a:solidFill>
                      <a:schemeClr val="accent3">
                        <a:lumMod val="40000"/>
                        <a:lumOff val="60000"/>
                      </a:schemeClr>
                    </a:solidFill>
                  </a:tcPr>
                </a:tc>
                <a:extLst>
                  <a:ext uri="{0D108BD9-81ED-4DB2-BD59-A6C34878D82A}">
                    <a16:rowId xmlns:a16="http://schemas.microsoft.com/office/drawing/2014/main" val="126956789"/>
                  </a:ext>
                </a:extLst>
              </a:tr>
              <a:tr h="283780">
                <a:tc vMerge="1">
                  <a:txBody>
                    <a:bodyPr/>
                    <a:lstStyle/>
                    <a:p>
                      <a:endParaRPr lang="en-US"/>
                    </a:p>
                  </a:txBody>
                  <a:tcPr/>
                </a:tc>
                <a:tc>
                  <a:txBody>
                    <a:bodyPr/>
                    <a:lstStyle/>
                    <a:p>
                      <a:pPr algn="l" fontAlgn="b"/>
                      <a:r>
                        <a:rPr lang="en-US" sz="1500" u="none" strike="noStrike" baseline="0">
                          <a:effectLst/>
                        </a:rPr>
                        <a:t>Pre-Cancer</a:t>
                      </a:r>
                      <a:endParaRPr lang="en-US" sz="1500" b="0" i="0" u="none" strike="noStrike" baseline="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14</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18</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9</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14</a:t>
                      </a: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rgbClr val="000000"/>
                          </a:solidFill>
                          <a:effectLst/>
                          <a:latin typeface="Calibri" panose="020F0502020204030204" pitchFamily="34" charset="0"/>
                        </a:rPr>
                        <a:t>7</a:t>
                      </a:r>
                    </a:p>
                  </a:txBody>
                  <a:tcPr marL="10257" marR="10257" marT="10257" marB="0" anchor="b">
                    <a:solidFill>
                      <a:schemeClr val="accent3">
                        <a:lumMod val="40000"/>
                        <a:lumOff val="60000"/>
                      </a:schemeClr>
                    </a:solidFill>
                  </a:tcPr>
                </a:tc>
                <a:extLst>
                  <a:ext uri="{0D108BD9-81ED-4DB2-BD59-A6C34878D82A}">
                    <a16:rowId xmlns:a16="http://schemas.microsoft.com/office/drawing/2014/main" val="3416509368"/>
                  </a:ext>
                </a:extLst>
              </a:tr>
              <a:tr h="283780">
                <a:tc>
                  <a:txBody>
                    <a:bodyPr/>
                    <a:lstStyle/>
                    <a:p>
                      <a:pPr algn="l" fontAlgn="ctr"/>
                      <a:endParaRPr lang="en-US" sz="1500" b="0" i="0" u="none" strike="noStrike" baseline="0" dirty="0">
                        <a:solidFill>
                          <a:srgbClr val="000000"/>
                        </a:solidFill>
                        <a:effectLst/>
                        <a:latin typeface="Calibri" panose="020F0502020204030204" pitchFamily="34" charset="0"/>
                      </a:endParaRPr>
                    </a:p>
                  </a:txBody>
                  <a:tcPr marL="10257" marR="10257" marT="10257" marB="0" anchor="ctr">
                    <a:solidFill>
                      <a:schemeClr val="accent3">
                        <a:lumMod val="40000"/>
                        <a:lumOff val="60000"/>
                      </a:schemeClr>
                    </a:solidFill>
                  </a:tcPr>
                </a:tc>
                <a:tc>
                  <a:txBody>
                    <a:bodyPr/>
                    <a:lstStyle/>
                    <a:p>
                      <a:pPr algn="l" fontAlgn="b"/>
                      <a:r>
                        <a:rPr lang="en-US" sz="1500" u="none" strike="noStrike" baseline="0" dirty="0">
                          <a:effectLst/>
                        </a:rPr>
                        <a:t> </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extLst>
                  <a:ext uri="{0D108BD9-81ED-4DB2-BD59-A6C34878D82A}">
                    <a16:rowId xmlns:a16="http://schemas.microsoft.com/office/drawing/2014/main" val="1444933181"/>
                  </a:ext>
                </a:extLst>
              </a:tr>
              <a:tr h="283780">
                <a:tc rowSpan="2">
                  <a:txBody>
                    <a:bodyPr/>
                    <a:lstStyle/>
                    <a:p>
                      <a:pPr algn="l" fontAlgn="ctr"/>
                      <a:r>
                        <a:rPr lang="en-US" sz="1500" u="none" strike="noStrike" baseline="0" dirty="0">
                          <a:effectLst/>
                        </a:rPr>
                        <a:t>Alabama</a:t>
                      </a:r>
                      <a:endParaRPr lang="en-US" sz="1500" b="0" i="0" u="none" strike="noStrike" baseline="0" dirty="0">
                        <a:solidFill>
                          <a:srgbClr val="000000"/>
                        </a:solidFill>
                        <a:effectLst/>
                        <a:latin typeface="Calibri" panose="020F0502020204030204" pitchFamily="34" charset="0"/>
                      </a:endParaRPr>
                    </a:p>
                  </a:txBody>
                  <a:tcPr marL="115996" marR="115996" marT="57998" marB="57998" anchor="ctr">
                    <a:solidFill>
                      <a:schemeClr val="accent3">
                        <a:lumMod val="40000"/>
                        <a:lumOff val="60000"/>
                      </a:schemeClr>
                    </a:solidFill>
                  </a:tcPr>
                </a:tc>
                <a:tc>
                  <a:txBody>
                    <a:bodyPr/>
                    <a:lstStyle/>
                    <a:p>
                      <a:pPr algn="l" fontAlgn="b"/>
                      <a:r>
                        <a:rPr lang="en-US" sz="1500" u="none" strike="noStrike" baseline="0" dirty="0">
                          <a:effectLst/>
                        </a:rPr>
                        <a:t>Cancer</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u="none" strike="noStrike" baseline="0">
                          <a:effectLst/>
                        </a:rPr>
                        <a:t>12</a:t>
                      </a:r>
                      <a:endParaRPr lang="en-US" sz="1500" b="0" i="0" u="none" strike="noStrike" baseline="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u="none" strike="noStrike" baseline="0" dirty="0">
                          <a:effectLst/>
                        </a:rPr>
                        <a:t>6</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u="none" strike="noStrike" baseline="0">
                          <a:effectLst/>
                        </a:rPr>
                        <a:t>6</a:t>
                      </a:r>
                      <a:endParaRPr lang="en-US" sz="1500" b="0" i="0" u="none" strike="noStrike" baseline="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u="none" strike="noStrike" baseline="0" dirty="0">
                          <a:effectLst/>
                        </a:rPr>
                        <a:t>6</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b="0" i="0" u="none" strike="noStrike" baseline="0" dirty="0">
                          <a:solidFill>
                            <a:schemeClr val="dk1"/>
                          </a:solidFill>
                          <a:effectLst/>
                          <a:latin typeface="+mn-lt"/>
                        </a:rPr>
                        <a:t>4</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extLst>
                  <a:ext uri="{0D108BD9-81ED-4DB2-BD59-A6C34878D82A}">
                    <a16:rowId xmlns:a16="http://schemas.microsoft.com/office/drawing/2014/main" val="2996125838"/>
                  </a:ext>
                </a:extLst>
              </a:tr>
              <a:tr h="283780">
                <a:tc vMerge="1">
                  <a:txBody>
                    <a:bodyPr/>
                    <a:lstStyle/>
                    <a:p>
                      <a:endParaRPr lang="en-US"/>
                    </a:p>
                  </a:txBody>
                  <a:tcPr/>
                </a:tc>
                <a:tc>
                  <a:txBody>
                    <a:bodyPr/>
                    <a:lstStyle/>
                    <a:p>
                      <a:pPr algn="l" fontAlgn="b"/>
                      <a:r>
                        <a:rPr lang="en-US" sz="1500" u="none" strike="noStrike" baseline="0">
                          <a:effectLst/>
                        </a:rPr>
                        <a:t>Pre-Cancer</a:t>
                      </a:r>
                      <a:endParaRPr lang="en-US" sz="1500" b="0" i="0" u="none" strike="noStrike" baseline="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u="none" strike="noStrike" baseline="0">
                          <a:effectLst/>
                        </a:rPr>
                        <a:t>447</a:t>
                      </a:r>
                      <a:endParaRPr lang="en-US" sz="1500" b="0" i="0" u="none" strike="noStrike" baseline="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u="none" strike="noStrike" baseline="0">
                          <a:effectLst/>
                        </a:rPr>
                        <a:t>409</a:t>
                      </a:r>
                      <a:endParaRPr lang="en-US" sz="1500" b="0" i="0" u="none" strike="noStrike" baseline="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u="none" strike="noStrike" baseline="0">
                          <a:effectLst/>
                        </a:rPr>
                        <a:t>319</a:t>
                      </a:r>
                      <a:endParaRPr lang="en-US" sz="1500" b="0" i="0" u="none" strike="noStrike" baseline="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u="none" strike="noStrike" baseline="0" dirty="0">
                          <a:effectLst/>
                        </a:rPr>
                        <a:t>488</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500" u="none" strike="noStrike" baseline="0" dirty="0">
                          <a:effectLst/>
                        </a:rPr>
                        <a:t>497</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extLst>
                  <a:ext uri="{0D108BD9-81ED-4DB2-BD59-A6C34878D82A}">
                    <a16:rowId xmlns:a16="http://schemas.microsoft.com/office/drawing/2014/main" val="2726705275"/>
                  </a:ext>
                </a:extLst>
              </a:tr>
              <a:tr h="283780">
                <a:tc rowSpan="2">
                  <a:txBody>
                    <a:bodyPr/>
                    <a:lstStyle/>
                    <a:p>
                      <a:pPr algn="l" fontAlgn="ctr"/>
                      <a:r>
                        <a:rPr lang="en-US" sz="1500" u="none" strike="noStrike" baseline="0" dirty="0">
                          <a:effectLst/>
                        </a:rPr>
                        <a:t> </a:t>
                      </a:r>
                      <a:endParaRPr lang="en-US" sz="1500" b="0" i="0" u="none" strike="noStrike" baseline="0" dirty="0">
                        <a:solidFill>
                          <a:srgbClr val="000000"/>
                        </a:solidFill>
                        <a:effectLst/>
                        <a:latin typeface="Calibri" panose="020F0502020204030204" pitchFamily="34" charset="0"/>
                      </a:endParaRPr>
                    </a:p>
                  </a:txBody>
                  <a:tcPr marL="115996" marR="115996" marT="57998" marB="57998" anchor="ctr">
                    <a:solidFill>
                      <a:schemeClr val="accent3">
                        <a:lumMod val="40000"/>
                        <a:lumOff val="60000"/>
                      </a:schemeClr>
                    </a:solidFill>
                  </a:tcPr>
                </a:tc>
                <a:tc>
                  <a:txBody>
                    <a:bodyPr/>
                    <a:lstStyle/>
                    <a:p>
                      <a:pPr algn="l" fontAlgn="b"/>
                      <a:r>
                        <a:rPr lang="en-US" sz="1500" u="none" strike="noStrike" baseline="0" dirty="0">
                          <a:effectLst/>
                        </a:rPr>
                        <a:t>% Cancer</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16.67%</a:t>
                      </a:r>
                    </a:p>
                  </a:txBody>
                  <a:tcPr marL="12083" marR="12083" marT="12083" marB="0" anchor="b">
                    <a:solidFill>
                      <a:schemeClr val="accent3">
                        <a:lumMod val="40000"/>
                        <a:lumOff val="60000"/>
                      </a:schemeClr>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0.00%</a:t>
                      </a:r>
                    </a:p>
                  </a:txBody>
                  <a:tcPr marL="12083" marR="12083" marT="12083" marB="0" anchor="b">
                    <a:solidFill>
                      <a:schemeClr val="accent3">
                        <a:lumMod val="40000"/>
                        <a:lumOff val="60000"/>
                      </a:schemeClr>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0.00%</a:t>
                      </a:r>
                    </a:p>
                  </a:txBody>
                  <a:tcPr marL="12083" marR="12083" marT="12083" marB="0" anchor="b">
                    <a:solidFill>
                      <a:schemeClr val="accent3">
                        <a:lumMod val="40000"/>
                        <a:lumOff val="60000"/>
                      </a:schemeClr>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0.00%</a:t>
                      </a:r>
                    </a:p>
                  </a:txBody>
                  <a:tcPr marL="12083" marR="12083" marT="12083" marB="0" anchor="b">
                    <a:solidFill>
                      <a:schemeClr val="accent3">
                        <a:lumMod val="40000"/>
                        <a:lumOff val="60000"/>
                      </a:schemeClr>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0.00%</a:t>
                      </a:r>
                    </a:p>
                  </a:txBody>
                  <a:tcPr marL="12083" marR="12083" marT="12083" marB="0" anchor="b">
                    <a:solidFill>
                      <a:schemeClr val="accent3">
                        <a:lumMod val="40000"/>
                        <a:lumOff val="60000"/>
                      </a:schemeClr>
                    </a:solidFill>
                  </a:tcPr>
                </a:tc>
                <a:extLst>
                  <a:ext uri="{0D108BD9-81ED-4DB2-BD59-A6C34878D82A}">
                    <a16:rowId xmlns:a16="http://schemas.microsoft.com/office/drawing/2014/main" val="2194488524"/>
                  </a:ext>
                </a:extLst>
              </a:tr>
              <a:tr h="283780">
                <a:tc vMerge="1">
                  <a:txBody>
                    <a:bodyPr/>
                    <a:lstStyle/>
                    <a:p>
                      <a:endParaRPr lang="en-US"/>
                    </a:p>
                  </a:txBody>
                  <a:tcPr/>
                </a:tc>
                <a:tc>
                  <a:txBody>
                    <a:bodyPr/>
                    <a:lstStyle/>
                    <a:p>
                      <a:pPr algn="l" fontAlgn="b"/>
                      <a:r>
                        <a:rPr lang="en-US" sz="1500" u="none" strike="noStrike" baseline="0" dirty="0">
                          <a:effectLst/>
                        </a:rPr>
                        <a:t>% Pre-Cancer</a:t>
                      </a:r>
                      <a:endParaRPr lang="en-US" sz="1500" b="0" i="0" u="none" strike="noStrike" baseline="0" dirty="0">
                        <a:solidFill>
                          <a:srgbClr val="000000"/>
                        </a:solidFill>
                        <a:effectLst/>
                        <a:latin typeface="Calibri" panose="020F0502020204030204" pitchFamily="34" charset="0"/>
                      </a:endParaRPr>
                    </a:p>
                  </a:txBody>
                  <a:tcPr marL="10257" marR="10257" marT="10257" marB="0" anchor="b">
                    <a:solidFill>
                      <a:schemeClr val="accent3">
                        <a:lumMod val="40000"/>
                        <a:lumOff val="60000"/>
                      </a:schemeClr>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5.15%</a:t>
                      </a:r>
                    </a:p>
                  </a:txBody>
                  <a:tcPr marL="12083" marR="12083" marT="12083" marB="0" anchor="b">
                    <a:solidFill>
                      <a:schemeClr val="accent3">
                        <a:lumMod val="40000"/>
                        <a:lumOff val="60000"/>
                      </a:schemeClr>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5.87%</a:t>
                      </a:r>
                    </a:p>
                  </a:txBody>
                  <a:tcPr marL="12083" marR="12083" marT="12083" marB="0" anchor="b">
                    <a:solidFill>
                      <a:schemeClr val="accent3">
                        <a:lumMod val="40000"/>
                        <a:lumOff val="60000"/>
                      </a:schemeClr>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4.08%</a:t>
                      </a:r>
                    </a:p>
                  </a:txBody>
                  <a:tcPr marL="12083" marR="12083" marT="12083" marB="0" anchor="b">
                    <a:solidFill>
                      <a:schemeClr val="accent3">
                        <a:lumMod val="40000"/>
                        <a:lumOff val="60000"/>
                      </a:schemeClr>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4.10%</a:t>
                      </a:r>
                    </a:p>
                  </a:txBody>
                  <a:tcPr marL="12083" marR="12083" marT="12083" marB="0" anchor="b">
                    <a:solidFill>
                      <a:schemeClr val="accent3">
                        <a:lumMod val="40000"/>
                        <a:lumOff val="60000"/>
                      </a:schemeClr>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1.61%</a:t>
                      </a:r>
                    </a:p>
                  </a:txBody>
                  <a:tcPr marL="12083" marR="12083" marT="12083" marB="0" anchor="b">
                    <a:solidFill>
                      <a:schemeClr val="accent3">
                        <a:lumMod val="40000"/>
                        <a:lumOff val="60000"/>
                      </a:schemeClr>
                    </a:solidFill>
                  </a:tcPr>
                </a:tc>
                <a:extLst>
                  <a:ext uri="{0D108BD9-81ED-4DB2-BD59-A6C34878D82A}">
                    <a16:rowId xmlns:a16="http://schemas.microsoft.com/office/drawing/2014/main" val="2711179502"/>
                  </a:ext>
                </a:extLst>
              </a:tr>
            </a:tbl>
          </a:graphicData>
        </a:graphic>
      </p:graphicFrame>
      <p:sp>
        <p:nvSpPr>
          <p:cNvPr id="6" name="Oval 5">
            <a:extLst>
              <a:ext uri="{FF2B5EF4-FFF2-40B4-BE49-F238E27FC236}">
                <a16:creationId xmlns:a16="http://schemas.microsoft.com/office/drawing/2014/main" id="{130A963C-E7DF-4716-90B5-C1C96F214FF9}"/>
              </a:ext>
            </a:extLst>
          </p:cNvPr>
          <p:cNvSpPr/>
          <p:nvPr/>
        </p:nvSpPr>
        <p:spPr>
          <a:xfrm>
            <a:off x="8356560" y="1458882"/>
            <a:ext cx="1219200" cy="4335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4103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4120-8A36-4049-A0E9-EB324E3636B9}"/>
              </a:ext>
            </a:extLst>
          </p:cNvPr>
          <p:cNvSpPr>
            <a:spLocks noGrp="1"/>
          </p:cNvSpPr>
          <p:nvPr>
            <p:ph type="title"/>
          </p:nvPr>
        </p:nvSpPr>
        <p:spPr>
          <a:xfrm>
            <a:off x="0" y="609600"/>
            <a:ext cx="9462499" cy="1320800"/>
          </a:xfrm>
        </p:spPr>
        <p:txBody>
          <a:bodyPr>
            <a:normAutofit/>
          </a:bodyPr>
          <a:lstStyle/>
          <a:p>
            <a:pPr algn="ctr"/>
            <a:r>
              <a:rPr lang="en-US" b="1" dirty="0">
                <a:latin typeface="Calibri" panose="020F0502020204030204" pitchFamily="34" charset="0"/>
                <a:cs typeface="Calibri" panose="020F0502020204030204" pitchFamily="34" charset="0"/>
              </a:rPr>
              <a:t>Number of Colposcopies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in Alabama: 2023</a:t>
            </a:r>
          </a:p>
        </p:txBody>
      </p:sp>
      <p:sp>
        <p:nvSpPr>
          <p:cNvPr id="14" name="Rectangle 13"/>
          <p:cNvSpPr/>
          <p:nvPr/>
        </p:nvSpPr>
        <p:spPr>
          <a:xfrm>
            <a:off x="533738" y="5879068"/>
            <a:ext cx="1511952"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Alabama:	 791</a:t>
            </a:r>
          </a:p>
        </p:txBody>
      </p:sp>
      <p:sp>
        <p:nvSpPr>
          <p:cNvPr id="3" name="Rectangle 2"/>
          <p:cNvSpPr/>
          <p:nvPr/>
        </p:nvSpPr>
        <p:spPr>
          <a:xfrm>
            <a:off x="1334784" y="2521059"/>
            <a:ext cx="6019800" cy="1231106"/>
          </a:xfrm>
          <a:prstGeom prst="rect">
            <a:avLst/>
          </a:prstGeom>
        </p:spPr>
        <p:txBody>
          <a:bodyPr wrap="square">
            <a:spAutoFit/>
          </a:bodyPr>
          <a:lstStyle/>
          <a:p>
            <a:r>
              <a:rPr lang="en-US" sz="2000" b="1" u="sng" dirty="0"/>
              <a:t>Etowah County			      18</a:t>
            </a:r>
          </a:p>
          <a:p>
            <a:r>
              <a:rPr lang="en-US" dirty="0"/>
              <a:t>Etowah County Health Dept	4</a:t>
            </a:r>
          </a:p>
          <a:p>
            <a:r>
              <a:rPr lang="en-US" dirty="0"/>
              <a:t>Quality of Life </a:t>
            </a:r>
            <a:r>
              <a:rPr lang="en-US" dirty="0" err="1"/>
              <a:t>Hlth</a:t>
            </a:r>
            <a:r>
              <a:rPr lang="en-US" dirty="0"/>
              <a:t> </a:t>
            </a:r>
            <a:r>
              <a:rPr lang="en-US" dirty="0" err="1"/>
              <a:t>Srvcs</a:t>
            </a:r>
            <a:r>
              <a:rPr lang="en-US" dirty="0"/>
              <a:t>		14</a:t>
            </a:r>
          </a:p>
          <a:p>
            <a:endParaRPr lang="en-US" dirty="0"/>
          </a:p>
        </p:txBody>
      </p:sp>
    </p:spTree>
    <p:extLst>
      <p:ext uri="{BB962C8B-B14F-4D97-AF65-F5344CB8AC3E}">
        <p14:creationId xmlns:p14="http://schemas.microsoft.com/office/powerpoint/2010/main" val="3089348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9" y="231628"/>
            <a:ext cx="9202083" cy="1368572"/>
          </a:xfrm>
        </p:spPr>
        <p:txBody>
          <a:bodyPr>
            <a:noAutofit/>
          </a:bodyPr>
          <a:lstStyle/>
          <a:p>
            <a:pPr algn="ctr"/>
            <a:r>
              <a:rPr lang="en-US" b="1" dirty="0">
                <a:latin typeface="Calibri" panose="020F0502020204030204" pitchFamily="34" charset="0"/>
                <a:cs typeface="Calibri" panose="020F0502020204030204" pitchFamily="34" charset="0"/>
              </a:rPr>
              <a:t>Breast Cancer Screening</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2019 -2023</a:t>
            </a:r>
          </a:p>
        </p:txBody>
      </p:sp>
      <p:sp>
        <p:nvSpPr>
          <p:cNvPr id="5" name="TextBox 4">
            <a:extLst>
              <a:ext uri="{FF2B5EF4-FFF2-40B4-BE49-F238E27FC236}">
                <a16:creationId xmlns:a16="http://schemas.microsoft.com/office/drawing/2014/main" id="{05DDF9ED-2FE3-437B-91A0-FCB06AE642E1}"/>
              </a:ext>
            </a:extLst>
          </p:cNvPr>
          <p:cNvSpPr txBox="1"/>
          <p:nvPr/>
        </p:nvSpPr>
        <p:spPr>
          <a:xfrm>
            <a:off x="7697056" y="958460"/>
            <a:ext cx="2114550" cy="715581"/>
          </a:xfrm>
          <a:prstGeom prst="rect">
            <a:avLst/>
          </a:prstGeom>
          <a:noFill/>
        </p:spPr>
        <p:txBody>
          <a:bodyPr wrap="square" rtlCol="0">
            <a:spAutoFit/>
          </a:bodyPr>
          <a:lstStyle/>
          <a:p>
            <a:pPr defTabSz="685800"/>
            <a:r>
              <a:rPr lang="en-US" sz="1350" dirty="0">
                <a:solidFill>
                  <a:prstClr val="black"/>
                </a:solidFill>
                <a:latin typeface="Calibri" panose="020F0502020204030204"/>
              </a:rPr>
              <a:t>Cherokee County: 5%</a:t>
            </a:r>
          </a:p>
          <a:p>
            <a:pPr defTabSz="685800"/>
            <a:r>
              <a:rPr lang="en-US" sz="1350" dirty="0">
                <a:solidFill>
                  <a:prstClr val="black"/>
                </a:solidFill>
                <a:latin typeface="Calibri" panose="020F0502020204030204"/>
              </a:rPr>
              <a:t>DeKalb County: 63%</a:t>
            </a:r>
          </a:p>
          <a:p>
            <a:pPr defTabSz="685800"/>
            <a:r>
              <a:rPr lang="en-US" sz="1350" dirty="0">
                <a:solidFill>
                  <a:prstClr val="black"/>
                </a:solidFill>
                <a:latin typeface="Calibri" panose="020F0502020204030204"/>
              </a:rPr>
              <a:t>Etowah County: 32%</a:t>
            </a:r>
          </a:p>
        </p:txBody>
      </p:sp>
      <p:sp>
        <p:nvSpPr>
          <p:cNvPr id="7" name="Oval 6">
            <a:extLst>
              <a:ext uri="{FF2B5EF4-FFF2-40B4-BE49-F238E27FC236}">
                <a16:creationId xmlns:a16="http://schemas.microsoft.com/office/drawing/2014/main" id="{A55D777C-E830-4894-9B90-94A9898F51BC}"/>
              </a:ext>
            </a:extLst>
          </p:cNvPr>
          <p:cNvSpPr/>
          <p:nvPr/>
        </p:nvSpPr>
        <p:spPr>
          <a:xfrm>
            <a:off x="6562251" y="2118419"/>
            <a:ext cx="1734743" cy="3637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ontent Placeholder 6">
            <a:extLst>
              <a:ext uri="{FF2B5EF4-FFF2-40B4-BE49-F238E27FC236}">
                <a16:creationId xmlns:a16="http://schemas.microsoft.com/office/drawing/2014/main" id="{8C13ECDD-1047-46FD-B00F-3C80D7A8C25E}"/>
              </a:ext>
            </a:extLst>
          </p:cNvPr>
          <p:cNvGraphicFramePr>
            <a:graphicFrameLocks noGrp="1"/>
          </p:cNvGraphicFramePr>
          <p:nvPr>
            <p:ph idx="1"/>
            <p:extLst>
              <p:ext uri="{D42A27DB-BD31-4B8C-83A1-F6EECF244321}">
                <p14:modId xmlns:p14="http://schemas.microsoft.com/office/powerpoint/2010/main" val="2616628597"/>
              </p:ext>
            </p:extLst>
          </p:nvPr>
        </p:nvGraphicFramePr>
        <p:xfrm>
          <a:off x="452063" y="1903734"/>
          <a:ext cx="7924800" cy="38814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0DE2B18-F496-4B31-B97D-E410F9844135}"/>
              </a:ext>
            </a:extLst>
          </p:cNvPr>
          <p:cNvSpPr txBox="1"/>
          <p:nvPr/>
        </p:nvSpPr>
        <p:spPr>
          <a:xfrm>
            <a:off x="2357063" y="4162746"/>
            <a:ext cx="512638" cy="276999"/>
          </a:xfrm>
          <a:prstGeom prst="rect">
            <a:avLst/>
          </a:prstGeom>
          <a:noFill/>
        </p:spPr>
        <p:txBody>
          <a:bodyPr wrap="square" rtlCol="0">
            <a:spAutoFit/>
          </a:bodyPr>
          <a:lstStyle/>
          <a:p>
            <a:r>
              <a:rPr lang="en-US" sz="1200" dirty="0"/>
              <a:t>63</a:t>
            </a:r>
          </a:p>
        </p:txBody>
      </p:sp>
      <p:sp>
        <p:nvSpPr>
          <p:cNvPr id="13" name="TextBox 12">
            <a:extLst>
              <a:ext uri="{FF2B5EF4-FFF2-40B4-BE49-F238E27FC236}">
                <a16:creationId xmlns:a16="http://schemas.microsoft.com/office/drawing/2014/main" id="{F3BE23B5-530B-41C3-A5BA-26A31EB35154}"/>
              </a:ext>
            </a:extLst>
          </p:cNvPr>
          <p:cNvSpPr txBox="1"/>
          <p:nvPr/>
        </p:nvSpPr>
        <p:spPr>
          <a:xfrm>
            <a:off x="3883301" y="2895147"/>
            <a:ext cx="512638" cy="276999"/>
          </a:xfrm>
          <a:prstGeom prst="rect">
            <a:avLst/>
          </a:prstGeom>
          <a:noFill/>
        </p:spPr>
        <p:txBody>
          <a:bodyPr wrap="square" rtlCol="0">
            <a:spAutoFit/>
          </a:bodyPr>
          <a:lstStyle/>
          <a:p>
            <a:r>
              <a:rPr lang="en-US" sz="1200" dirty="0"/>
              <a:t>189</a:t>
            </a:r>
          </a:p>
        </p:txBody>
      </p:sp>
      <p:sp>
        <p:nvSpPr>
          <p:cNvPr id="14" name="TextBox 13">
            <a:extLst>
              <a:ext uri="{FF2B5EF4-FFF2-40B4-BE49-F238E27FC236}">
                <a16:creationId xmlns:a16="http://schemas.microsoft.com/office/drawing/2014/main" id="{1BDC5420-D81B-424E-BA43-417BDB412F66}"/>
              </a:ext>
            </a:extLst>
          </p:cNvPr>
          <p:cNvSpPr txBox="1"/>
          <p:nvPr/>
        </p:nvSpPr>
        <p:spPr>
          <a:xfrm>
            <a:off x="5395870" y="2618148"/>
            <a:ext cx="512638" cy="276999"/>
          </a:xfrm>
          <a:prstGeom prst="rect">
            <a:avLst/>
          </a:prstGeom>
          <a:noFill/>
        </p:spPr>
        <p:txBody>
          <a:bodyPr wrap="square" rtlCol="0">
            <a:spAutoFit/>
          </a:bodyPr>
          <a:lstStyle/>
          <a:p>
            <a:r>
              <a:rPr lang="en-US" sz="1200" dirty="0"/>
              <a:t>215</a:t>
            </a:r>
          </a:p>
        </p:txBody>
      </p:sp>
      <p:sp>
        <p:nvSpPr>
          <p:cNvPr id="15" name="TextBox 14">
            <a:extLst>
              <a:ext uri="{FF2B5EF4-FFF2-40B4-BE49-F238E27FC236}">
                <a16:creationId xmlns:a16="http://schemas.microsoft.com/office/drawing/2014/main" id="{197843C0-03F4-46E0-9CA5-C60C12CC4138}"/>
              </a:ext>
            </a:extLst>
          </p:cNvPr>
          <p:cNvSpPr txBox="1"/>
          <p:nvPr/>
        </p:nvSpPr>
        <p:spPr>
          <a:xfrm>
            <a:off x="6916985" y="2341149"/>
            <a:ext cx="512638" cy="276999"/>
          </a:xfrm>
          <a:prstGeom prst="rect">
            <a:avLst/>
          </a:prstGeom>
          <a:noFill/>
        </p:spPr>
        <p:txBody>
          <a:bodyPr wrap="square" rtlCol="0">
            <a:spAutoFit/>
          </a:bodyPr>
          <a:lstStyle/>
          <a:p>
            <a:r>
              <a:rPr lang="en-US" sz="1200" dirty="0"/>
              <a:t>241</a:t>
            </a:r>
          </a:p>
        </p:txBody>
      </p:sp>
    </p:spTree>
    <p:extLst>
      <p:ext uri="{BB962C8B-B14F-4D97-AF65-F5344CB8AC3E}">
        <p14:creationId xmlns:p14="http://schemas.microsoft.com/office/powerpoint/2010/main" val="4167974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4" y="291198"/>
            <a:ext cx="9296406" cy="1371600"/>
          </a:xfrm>
        </p:spPr>
        <p:txBody>
          <a:bodyPr/>
          <a:lstStyle/>
          <a:p>
            <a:pPr algn="ctr"/>
            <a:r>
              <a:rPr lang="en-US" b="1" dirty="0">
                <a:latin typeface="Calibri" panose="020F0502020204030204" pitchFamily="34" charset="0"/>
                <a:cs typeface="Calibri" panose="020F0502020204030204" pitchFamily="34" charset="0"/>
              </a:rPr>
              <a:t>Breast Cancer Cases Detected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2019-2023</a:t>
            </a:r>
          </a:p>
        </p:txBody>
      </p:sp>
      <p:sp>
        <p:nvSpPr>
          <p:cNvPr id="4" name="Slide Number Placeholder 3"/>
          <p:cNvSpPr>
            <a:spLocks noGrp="1"/>
          </p:cNvSpPr>
          <p:nvPr>
            <p:ph type="sldNum" sz="quarter" idx="12"/>
          </p:nvPr>
        </p:nvSpPr>
        <p:spPr/>
        <p:txBody>
          <a:bodyPr/>
          <a:lstStyle/>
          <a:p>
            <a:fld id="{F9A92E16-A170-4A0D-9575-1C27218E58DC}" type="slidenum">
              <a:rPr lang="en-US" smtClean="0"/>
              <a:pPr/>
              <a:t>45</a:t>
            </a:fld>
            <a:endParaRPr lang="en-US" dirty="0"/>
          </a:p>
        </p:txBody>
      </p:sp>
      <p:graphicFrame>
        <p:nvGraphicFramePr>
          <p:cNvPr id="10" name="Content Placeholder 2">
            <a:extLst>
              <a:ext uri="{FF2B5EF4-FFF2-40B4-BE49-F238E27FC236}">
                <a16:creationId xmlns:a16="http://schemas.microsoft.com/office/drawing/2014/main" id="{769E7799-C9C5-48CC-9326-1BE79BD997C4}"/>
              </a:ext>
            </a:extLst>
          </p:cNvPr>
          <p:cNvGraphicFramePr>
            <a:graphicFrameLocks noGrp="1"/>
          </p:cNvGraphicFramePr>
          <p:nvPr>
            <p:ph idx="1"/>
            <p:extLst>
              <p:ext uri="{D42A27DB-BD31-4B8C-83A1-F6EECF244321}">
                <p14:modId xmlns:p14="http://schemas.microsoft.com/office/powerpoint/2010/main" val="1811578030"/>
              </p:ext>
            </p:extLst>
          </p:nvPr>
        </p:nvGraphicFramePr>
        <p:xfrm>
          <a:off x="951271" y="2098942"/>
          <a:ext cx="7981061" cy="3120327"/>
        </p:xfrm>
        <a:graphic>
          <a:graphicData uri="http://schemas.openxmlformats.org/drawingml/2006/table">
            <a:tbl>
              <a:tblPr firstRow="1" bandRow="1">
                <a:tableStyleId>{5C22544A-7EE6-4342-B048-85BDC9FD1C3A}</a:tableStyleId>
              </a:tblPr>
              <a:tblGrid>
                <a:gridCol w="1474496">
                  <a:extLst>
                    <a:ext uri="{9D8B030D-6E8A-4147-A177-3AD203B41FA5}">
                      <a16:colId xmlns:a16="http://schemas.microsoft.com/office/drawing/2014/main" val="1399373699"/>
                    </a:ext>
                  </a:extLst>
                </a:gridCol>
                <a:gridCol w="1301313">
                  <a:extLst>
                    <a:ext uri="{9D8B030D-6E8A-4147-A177-3AD203B41FA5}">
                      <a16:colId xmlns:a16="http://schemas.microsoft.com/office/drawing/2014/main" val="727770932"/>
                    </a:ext>
                  </a:extLst>
                </a:gridCol>
                <a:gridCol w="1301313">
                  <a:extLst>
                    <a:ext uri="{9D8B030D-6E8A-4147-A177-3AD203B41FA5}">
                      <a16:colId xmlns:a16="http://schemas.microsoft.com/office/drawing/2014/main" val="677523904"/>
                    </a:ext>
                  </a:extLst>
                </a:gridCol>
                <a:gridCol w="1301313">
                  <a:extLst>
                    <a:ext uri="{9D8B030D-6E8A-4147-A177-3AD203B41FA5}">
                      <a16:colId xmlns:a16="http://schemas.microsoft.com/office/drawing/2014/main" val="46524797"/>
                    </a:ext>
                  </a:extLst>
                </a:gridCol>
                <a:gridCol w="1301313">
                  <a:extLst>
                    <a:ext uri="{9D8B030D-6E8A-4147-A177-3AD203B41FA5}">
                      <a16:colId xmlns:a16="http://schemas.microsoft.com/office/drawing/2014/main" val="3641531852"/>
                    </a:ext>
                  </a:extLst>
                </a:gridCol>
                <a:gridCol w="1301313">
                  <a:extLst>
                    <a:ext uri="{9D8B030D-6E8A-4147-A177-3AD203B41FA5}">
                      <a16:colId xmlns:a16="http://schemas.microsoft.com/office/drawing/2014/main" val="424668643"/>
                    </a:ext>
                  </a:extLst>
                </a:gridCol>
              </a:tblGrid>
              <a:tr h="445761">
                <a:tc>
                  <a:txBody>
                    <a:bodyPr/>
                    <a:lstStyle/>
                    <a:p>
                      <a:endParaRPr lang="en-US" dirty="0"/>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1027710010"/>
                  </a:ext>
                </a:extLst>
              </a:tr>
              <a:tr h="445761">
                <a:tc>
                  <a:txBody>
                    <a:bodyPr/>
                    <a:lstStyle/>
                    <a:p>
                      <a:r>
                        <a:rPr lang="en-US" dirty="0"/>
                        <a:t>Cherokee</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786951554"/>
                  </a:ext>
                </a:extLst>
              </a:tr>
              <a:tr h="445761">
                <a:tc>
                  <a:txBody>
                    <a:bodyPr/>
                    <a:lstStyle/>
                    <a:p>
                      <a:r>
                        <a:rPr lang="en-US" dirty="0"/>
                        <a:t>De Kalb</a:t>
                      </a:r>
                    </a:p>
                  </a:txBody>
                  <a:tcPr/>
                </a:tc>
                <a:tc>
                  <a:txBody>
                    <a:bodyPr/>
                    <a:lstStyle/>
                    <a:p>
                      <a:pPr algn="ctr"/>
                      <a:r>
                        <a:rPr lang="en-US" dirty="0"/>
                        <a:t>6</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309325334"/>
                  </a:ext>
                </a:extLst>
              </a:tr>
              <a:tr h="445761">
                <a:tc>
                  <a:txBody>
                    <a:bodyPr/>
                    <a:lstStyle/>
                    <a:p>
                      <a:r>
                        <a:rPr lang="en-US" dirty="0"/>
                        <a:t>Etowah</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242203385"/>
                  </a:ext>
                </a:extLst>
              </a:tr>
              <a:tr h="445761">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614451100"/>
                  </a:ext>
                </a:extLst>
              </a:tr>
              <a:tr h="445761">
                <a:tc>
                  <a:txBody>
                    <a:bodyPr/>
                    <a:lstStyle/>
                    <a:p>
                      <a:r>
                        <a:rPr lang="en-US" dirty="0"/>
                        <a:t>Alabama</a:t>
                      </a:r>
                    </a:p>
                  </a:txBody>
                  <a:tcPr/>
                </a:tc>
                <a:tc>
                  <a:txBody>
                    <a:bodyPr/>
                    <a:lstStyle/>
                    <a:p>
                      <a:pPr algn="ctr"/>
                      <a:r>
                        <a:rPr lang="en-US" dirty="0"/>
                        <a:t>110</a:t>
                      </a:r>
                    </a:p>
                  </a:txBody>
                  <a:tcPr/>
                </a:tc>
                <a:tc>
                  <a:txBody>
                    <a:bodyPr/>
                    <a:lstStyle/>
                    <a:p>
                      <a:pPr algn="ctr"/>
                      <a:r>
                        <a:rPr lang="en-US" dirty="0"/>
                        <a:t>97</a:t>
                      </a:r>
                    </a:p>
                  </a:txBody>
                  <a:tcPr/>
                </a:tc>
                <a:tc>
                  <a:txBody>
                    <a:bodyPr/>
                    <a:lstStyle/>
                    <a:p>
                      <a:pPr algn="ctr"/>
                      <a:r>
                        <a:rPr lang="en-US" dirty="0"/>
                        <a:t>100</a:t>
                      </a:r>
                    </a:p>
                  </a:txBody>
                  <a:tcPr/>
                </a:tc>
                <a:tc>
                  <a:txBody>
                    <a:bodyPr/>
                    <a:lstStyle/>
                    <a:p>
                      <a:pPr algn="ctr"/>
                      <a:r>
                        <a:rPr lang="en-US" dirty="0"/>
                        <a:t>78</a:t>
                      </a:r>
                    </a:p>
                  </a:txBody>
                  <a:tcPr/>
                </a:tc>
                <a:tc>
                  <a:txBody>
                    <a:bodyPr/>
                    <a:lstStyle/>
                    <a:p>
                      <a:pPr algn="ctr"/>
                      <a:r>
                        <a:rPr lang="en-US" dirty="0"/>
                        <a:t>59</a:t>
                      </a:r>
                    </a:p>
                  </a:txBody>
                  <a:tcPr/>
                </a:tc>
                <a:extLst>
                  <a:ext uri="{0D108BD9-81ED-4DB2-BD59-A6C34878D82A}">
                    <a16:rowId xmlns:a16="http://schemas.microsoft.com/office/drawing/2014/main" val="2385236126"/>
                  </a:ext>
                </a:extLst>
              </a:tr>
              <a:tr h="445761">
                <a:tc>
                  <a:txBody>
                    <a:bodyPr/>
                    <a:lstStyle/>
                    <a:p>
                      <a:endParaRPr lang="en-US"/>
                    </a:p>
                  </a:txBody>
                  <a:tcPr/>
                </a:tc>
                <a:tc>
                  <a:txBody>
                    <a:bodyPr/>
                    <a:lstStyle/>
                    <a:p>
                      <a:pPr algn="ctr"/>
                      <a:r>
                        <a:rPr lang="en-US" dirty="0"/>
                        <a:t>10.00%</a:t>
                      </a:r>
                    </a:p>
                  </a:txBody>
                  <a:tcPr/>
                </a:tc>
                <a:tc>
                  <a:txBody>
                    <a:bodyPr/>
                    <a:lstStyle/>
                    <a:p>
                      <a:pPr algn="ctr"/>
                      <a:r>
                        <a:rPr lang="en-US" dirty="0"/>
                        <a:t>3.09%</a:t>
                      </a:r>
                    </a:p>
                  </a:txBody>
                  <a:tcPr/>
                </a:tc>
                <a:tc>
                  <a:txBody>
                    <a:bodyPr/>
                    <a:lstStyle/>
                    <a:p>
                      <a:pPr algn="ctr"/>
                      <a:r>
                        <a:rPr lang="en-US" dirty="0"/>
                        <a:t>3.00%</a:t>
                      </a:r>
                    </a:p>
                  </a:txBody>
                  <a:tcPr/>
                </a:tc>
                <a:tc>
                  <a:txBody>
                    <a:bodyPr/>
                    <a:lstStyle/>
                    <a:p>
                      <a:pPr algn="ctr"/>
                      <a:r>
                        <a:rPr lang="en-US" dirty="0"/>
                        <a:t>1.28%</a:t>
                      </a:r>
                    </a:p>
                  </a:txBody>
                  <a:tcPr/>
                </a:tc>
                <a:tc>
                  <a:txBody>
                    <a:bodyPr/>
                    <a:lstStyle/>
                    <a:p>
                      <a:pPr algn="ctr"/>
                      <a:r>
                        <a:rPr lang="en-US" dirty="0"/>
                        <a:t>3.39%</a:t>
                      </a:r>
                    </a:p>
                  </a:txBody>
                  <a:tcPr/>
                </a:tc>
                <a:extLst>
                  <a:ext uri="{0D108BD9-81ED-4DB2-BD59-A6C34878D82A}">
                    <a16:rowId xmlns:a16="http://schemas.microsoft.com/office/drawing/2014/main" val="936238661"/>
                  </a:ext>
                </a:extLst>
              </a:tr>
            </a:tbl>
          </a:graphicData>
        </a:graphic>
      </p:graphicFrame>
      <p:sp>
        <p:nvSpPr>
          <p:cNvPr id="9" name="Oval 8">
            <a:extLst>
              <a:ext uri="{FF2B5EF4-FFF2-40B4-BE49-F238E27FC236}">
                <a16:creationId xmlns:a16="http://schemas.microsoft.com/office/drawing/2014/main" id="{074A1B14-2745-4C94-89B3-61C70488F137}"/>
              </a:ext>
            </a:extLst>
          </p:cNvPr>
          <p:cNvSpPr/>
          <p:nvPr/>
        </p:nvSpPr>
        <p:spPr>
          <a:xfrm>
            <a:off x="7514696" y="1676400"/>
            <a:ext cx="1649852" cy="38305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4439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C6D4-11D7-49B3-BB7C-292567E61EDB}"/>
              </a:ext>
            </a:extLst>
          </p:cNvPr>
          <p:cNvSpPr>
            <a:spLocks noGrp="1"/>
          </p:cNvSpPr>
          <p:nvPr>
            <p:ph type="title"/>
          </p:nvPr>
        </p:nvSpPr>
        <p:spPr>
          <a:xfrm>
            <a:off x="0" y="609600"/>
            <a:ext cx="9524144" cy="1320800"/>
          </a:xfrm>
        </p:spPr>
        <p:txBody>
          <a:bodyPr>
            <a:normAutofit/>
          </a:bodyPr>
          <a:lstStyle/>
          <a:p>
            <a:pPr algn="ctr"/>
            <a:r>
              <a:rPr lang="en-US" b="1" dirty="0">
                <a:latin typeface="Calibri" panose="020F0502020204030204" pitchFamily="34" charset="0"/>
                <a:cs typeface="Calibri" panose="020F0502020204030204" pitchFamily="34" charset="0"/>
              </a:rPr>
              <a:t>Alabama Department of Public Health and Colposcopies</a:t>
            </a:r>
          </a:p>
        </p:txBody>
      </p:sp>
      <p:sp>
        <p:nvSpPr>
          <p:cNvPr id="3" name="Content Placeholder 2">
            <a:extLst>
              <a:ext uri="{FF2B5EF4-FFF2-40B4-BE49-F238E27FC236}">
                <a16:creationId xmlns:a16="http://schemas.microsoft.com/office/drawing/2014/main" id="{282D825A-0E55-421C-9DC7-164BED13E7DA}"/>
              </a:ext>
            </a:extLst>
          </p:cNvPr>
          <p:cNvSpPr>
            <a:spLocks noGrp="1"/>
          </p:cNvSpPr>
          <p:nvPr>
            <p:ph idx="1"/>
          </p:nvPr>
        </p:nvSpPr>
        <p:spPr>
          <a:xfrm>
            <a:off x="1291118" y="2119499"/>
            <a:ext cx="6705600" cy="4250479"/>
          </a:xfrm>
        </p:spPr>
        <p:txBody>
          <a:bodyPr>
            <a:normAutofit fontScale="92500" lnSpcReduction="10000"/>
          </a:bodyPr>
          <a:lstStyle/>
          <a:p>
            <a:r>
              <a:rPr lang="en-US" sz="2400" dirty="0">
                <a:latin typeface="Calibri" panose="020F0502020204030204" pitchFamily="34" charset="0"/>
                <a:cs typeface="Calibri" panose="020F0502020204030204" pitchFamily="34" charset="0"/>
              </a:rPr>
              <a:t>Nurse Practitioners (NP) certified for colposcopy</a:t>
            </a:r>
          </a:p>
          <a:p>
            <a:r>
              <a:rPr lang="en-US" sz="2400" dirty="0">
                <a:latin typeface="Calibri" panose="020F0502020204030204" pitchFamily="34" charset="0"/>
                <a:cs typeface="Calibri" panose="020F0502020204030204" pitchFamily="34" charset="0"/>
              </a:rPr>
              <a:t>NPs supported by Medical Officer for Family Health Services</a:t>
            </a:r>
          </a:p>
          <a:p>
            <a:r>
              <a:rPr lang="en-US" sz="2400" dirty="0">
                <a:latin typeface="Calibri" panose="020F0502020204030204" pitchFamily="34" charset="0"/>
                <a:cs typeface="Calibri" panose="020F0502020204030204" pitchFamily="34" charset="0"/>
              </a:rPr>
              <a:t>One NP per six Districts</a:t>
            </a:r>
          </a:p>
          <a:p>
            <a:r>
              <a:rPr lang="en-US" sz="2400" dirty="0">
                <a:latin typeface="Calibri" panose="020F0502020204030204" pitchFamily="34" charset="0"/>
                <a:cs typeface="Calibri" panose="020F0502020204030204" pitchFamily="34" charset="0"/>
              </a:rPr>
              <a:t>Travel to health departments within Districts to provide colposcopy statewide</a:t>
            </a:r>
          </a:p>
          <a:p>
            <a:r>
              <a:rPr lang="en-US" sz="2400" dirty="0">
                <a:latin typeface="Calibri" panose="020F0502020204030204" pitchFamily="34" charset="0"/>
                <a:cs typeface="Calibri" panose="020F0502020204030204" pitchFamily="34" charset="0"/>
              </a:rPr>
              <a:t>791 FY23</a:t>
            </a:r>
          </a:p>
          <a:p>
            <a:r>
              <a:rPr lang="en-US" sz="2400" dirty="0">
                <a:latin typeface="Calibri" panose="020F0502020204030204" pitchFamily="34" charset="0"/>
                <a:cs typeface="Calibri" panose="020F0502020204030204" pitchFamily="34" charset="0"/>
              </a:rPr>
              <a:t>894 FY24</a:t>
            </a:r>
          </a:p>
          <a:p>
            <a:r>
              <a:rPr lang="en-US" sz="2400" dirty="0">
                <a:latin typeface="Calibri" panose="020F0502020204030204" pitchFamily="34" charset="0"/>
                <a:cs typeface="Calibri" panose="020F0502020204030204" pitchFamily="34" charset="0"/>
              </a:rPr>
              <a:t>70% Show rate</a:t>
            </a:r>
          </a:p>
          <a:p>
            <a:r>
              <a:rPr lang="en-US" sz="2400" dirty="0">
                <a:latin typeface="Calibri" panose="020F0502020204030204" pitchFamily="34" charset="0"/>
                <a:cs typeface="Calibri" panose="020F0502020204030204" pitchFamily="34" charset="0"/>
              </a:rPr>
              <a:t>22% High grade result</a:t>
            </a:r>
          </a:p>
        </p:txBody>
      </p:sp>
    </p:spTree>
    <p:extLst>
      <p:ext uri="{BB962C8B-B14F-4D97-AF65-F5344CB8AC3E}">
        <p14:creationId xmlns:p14="http://schemas.microsoft.com/office/powerpoint/2010/main" val="2445363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0" y="231563"/>
            <a:ext cx="9421402" cy="1006474"/>
          </a:xfrm>
        </p:spPr>
        <p:txBody>
          <a:bodyPr>
            <a:normAutofit/>
          </a:bodyPr>
          <a:lstStyle/>
          <a:p>
            <a:pPr algn="ctr"/>
            <a:r>
              <a:rPr lang="en-US" b="1" dirty="0">
                <a:latin typeface="Calibri" panose="020F0502020204030204" pitchFamily="34" charset="0"/>
                <a:cs typeface="Calibri" panose="020F0502020204030204" pitchFamily="34" charset="0"/>
              </a:rPr>
              <a:t>ABC Enrolling Providers</a:t>
            </a:r>
          </a:p>
        </p:txBody>
      </p:sp>
      <p:sp>
        <p:nvSpPr>
          <p:cNvPr id="6" name="TextBox 5"/>
          <p:cNvSpPr txBox="1"/>
          <p:nvPr/>
        </p:nvSpPr>
        <p:spPr>
          <a:xfrm>
            <a:off x="714055" y="1238037"/>
            <a:ext cx="9262152" cy="4801314"/>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Etowah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Etowah County Health Department</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Quality of Life – </a:t>
            </a:r>
            <a:r>
              <a:rPr lang="en-US" dirty="0" err="1">
                <a:latin typeface="Calibri" panose="020F0502020204030204" pitchFamily="34" charset="0"/>
                <a:cs typeface="Calibri" panose="020F0502020204030204" pitchFamily="34" charset="0"/>
              </a:rPr>
              <a:t>Canterberry</a:t>
            </a:r>
            <a:r>
              <a:rPr lang="en-US" dirty="0">
                <a:latin typeface="Calibri" panose="020F0502020204030204" pitchFamily="34" charset="0"/>
                <a:cs typeface="Calibri" panose="020F0502020204030204" pitchFamily="34" charset="0"/>
              </a:rPr>
              <a:t> Family Practice</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Quality of Life – Gadsden Family and Student Health Services</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Quality of Life – J. W. Stewart </a:t>
            </a:r>
            <a:r>
              <a:rPr lang="en-US" dirty="0" err="1">
                <a:latin typeface="Calibri" panose="020F0502020204030204" pitchFamily="34" charset="0"/>
                <a:cs typeface="Calibri" panose="020F0502020204030204" pitchFamily="34" charset="0"/>
              </a:rPr>
              <a:t>Neighorhood</a:t>
            </a:r>
            <a:endParaRPr lang="en-US"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Quality of Life – ProCare Coley Homes</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Quality of Life – Roberta O Watts</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Quality of Life – Sardis City Medical</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Quality of Life – W. T. Scruggs Medical</a:t>
            </a:r>
          </a:p>
          <a:p>
            <a:pPr marL="800100" lvl="1" indent="-342900">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Cherokee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Cherokee County Health Department</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Quality of Life – Cherokee</a:t>
            </a:r>
          </a:p>
          <a:p>
            <a:pPr marL="285750" indent="-285750">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DeKalb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Cherokee County Health Department</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Quality of Life – Cherokee</a:t>
            </a:r>
          </a:p>
        </p:txBody>
      </p:sp>
    </p:spTree>
    <p:extLst>
      <p:ext uri="{BB962C8B-B14F-4D97-AF65-F5344CB8AC3E}">
        <p14:creationId xmlns:p14="http://schemas.microsoft.com/office/powerpoint/2010/main" val="1253015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0" y="460646"/>
            <a:ext cx="9544692" cy="1320800"/>
          </a:xfrm>
        </p:spPr>
        <p:txBody>
          <a:bodyPr>
            <a:normAutofit/>
          </a:bodyPr>
          <a:lstStyle/>
          <a:p>
            <a:pPr algn="ctr"/>
            <a:r>
              <a:rPr lang="en-US" b="1" dirty="0">
                <a:latin typeface="Calibri" panose="020F0502020204030204" pitchFamily="34" charset="0"/>
                <a:cs typeface="Calibri" panose="020F0502020204030204" pitchFamily="34" charset="0"/>
              </a:rPr>
              <a:t>ABC Mammogram Providers</a:t>
            </a:r>
          </a:p>
        </p:txBody>
      </p:sp>
      <p:sp>
        <p:nvSpPr>
          <p:cNvPr id="3" name="Slide Number Placeholder 2">
            <a:extLst>
              <a:ext uri="{FF2B5EF4-FFF2-40B4-BE49-F238E27FC236}">
                <a16:creationId xmlns:a16="http://schemas.microsoft.com/office/drawing/2014/main" id="{F987DA87-019C-4A24-9C8C-57D09864A5E3}"/>
              </a:ext>
            </a:extLst>
          </p:cNvPr>
          <p:cNvSpPr>
            <a:spLocks noGrp="1"/>
          </p:cNvSpPr>
          <p:nvPr>
            <p:ph type="sldNum" sz="quarter" idx="12"/>
          </p:nvPr>
        </p:nvSpPr>
        <p:spPr/>
        <p:txBody>
          <a:bodyPr/>
          <a:lstStyle/>
          <a:p>
            <a:fld id="{9F96CD14-FA83-4DEB-B9B7-54415C2070B3}" type="slidenum">
              <a:rPr lang="en-US" smtClean="0"/>
              <a:pPr/>
              <a:t>48</a:t>
            </a:fld>
            <a:endParaRPr lang="en-US" dirty="0"/>
          </a:p>
        </p:txBody>
      </p:sp>
      <p:sp>
        <p:nvSpPr>
          <p:cNvPr id="6" name="TextBox 5"/>
          <p:cNvSpPr txBox="1"/>
          <p:nvPr/>
        </p:nvSpPr>
        <p:spPr>
          <a:xfrm>
            <a:off x="867845" y="1781446"/>
            <a:ext cx="7567238" cy="120032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Etowah County</a:t>
            </a:r>
          </a:p>
          <a:p>
            <a:pPr marL="800100" lvl="1"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Advanced Imaging of Gadsden</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2849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1" y="609600"/>
            <a:ext cx="9472773" cy="715766"/>
          </a:xfrm>
        </p:spPr>
        <p:txBody>
          <a:bodyPr>
            <a:normAutofit/>
          </a:bodyPr>
          <a:lstStyle/>
          <a:p>
            <a:pPr algn="ctr"/>
            <a:r>
              <a:rPr lang="en-US" b="1" dirty="0">
                <a:latin typeface="Calibri" panose="020F0502020204030204" pitchFamily="34" charset="0"/>
                <a:cs typeface="Calibri" panose="020F0502020204030204" pitchFamily="34" charset="0"/>
              </a:rPr>
              <a:t>ABC Diagnostic Providers</a:t>
            </a:r>
          </a:p>
        </p:txBody>
      </p:sp>
      <p:sp>
        <p:nvSpPr>
          <p:cNvPr id="3" name="Text Placeholder 2"/>
          <p:cNvSpPr>
            <a:spLocks noGrp="1"/>
          </p:cNvSpPr>
          <p:nvPr>
            <p:ph type="body" idx="1"/>
          </p:nvPr>
        </p:nvSpPr>
        <p:spPr>
          <a:xfrm>
            <a:off x="890431" y="1980344"/>
            <a:ext cx="7848601" cy="2649020"/>
          </a:xfrm>
        </p:spPr>
        <p:txBody>
          <a:bodyPr/>
          <a:lstStyle/>
          <a:p>
            <a:pPr marL="342900" indent="-342900">
              <a:spcBef>
                <a:spcPts val="0"/>
              </a:spcBef>
              <a:buSzPct val="100000"/>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Etowah County</a:t>
            </a:r>
          </a:p>
          <a:p>
            <a:pPr marL="800100" lvl="1" indent="-342900">
              <a:spcBef>
                <a:spcPts val="0"/>
              </a:spcBef>
              <a:buSzPct val="100000"/>
              <a:buFont typeface="Wingdings" panose="05000000000000000000" pitchFamily="2" charset="2"/>
              <a:buChar char="§"/>
            </a:pPr>
            <a:r>
              <a:rPr lang="en-US" sz="2400" b="0" dirty="0">
                <a:solidFill>
                  <a:schemeClr val="tx1"/>
                </a:solidFill>
                <a:latin typeface="Calibri" panose="020F0502020204030204" pitchFamily="34" charset="0"/>
                <a:cs typeface="Calibri" panose="020F0502020204030204" pitchFamily="34" charset="0"/>
              </a:rPr>
              <a:t>Advanced Imaging Gadsden</a:t>
            </a:r>
          </a:p>
          <a:p>
            <a:pPr marL="800100" lvl="1" indent="-342900">
              <a:spcBef>
                <a:spcPts val="0"/>
              </a:spcBef>
              <a:buSzPct val="100000"/>
              <a:buFont typeface="Wingdings" panose="05000000000000000000" pitchFamily="2" charset="2"/>
              <a:buChar char="§"/>
            </a:pPr>
            <a:r>
              <a:rPr lang="en-US" sz="2400" b="0" dirty="0">
                <a:solidFill>
                  <a:schemeClr val="tx1"/>
                </a:solidFill>
                <a:latin typeface="Calibri" panose="020F0502020204030204" pitchFamily="34" charset="0"/>
                <a:cs typeface="Calibri" panose="020F0502020204030204" pitchFamily="34" charset="0"/>
              </a:rPr>
              <a:t>Anesthesia Associates PA</a:t>
            </a:r>
          </a:p>
          <a:p>
            <a:pPr marL="800100" lvl="1" indent="-342900">
              <a:spcBef>
                <a:spcPts val="0"/>
              </a:spcBef>
              <a:buSzPct val="100000"/>
              <a:buFont typeface="Wingdings" panose="05000000000000000000" pitchFamily="2" charset="2"/>
              <a:buChar char="§"/>
            </a:pPr>
            <a:r>
              <a:rPr lang="en-US" sz="2400" b="0" dirty="0">
                <a:solidFill>
                  <a:schemeClr val="tx1"/>
                </a:solidFill>
                <a:latin typeface="Calibri" panose="020F0502020204030204" pitchFamily="34" charset="0"/>
                <a:cs typeface="Calibri" panose="020F0502020204030204" pitchFamily="34" charset="0"/>
              </a:rPr>
              <a:t>Gadsden Regional Medical Center </a:t>
            </a:r>
          </a:p>
          <a:p>
            <a:pPr marL="800100" lvl="1" indent="-342900">
              <a:spcBef>
                <a:spcPts val="0"/>
              </a:spcBef>
              <a:buSzPct val="100000"/>
              <a:buFont typeface="Wingdings" panose="05000000000000000000" pitchFamily="2" charset="2"/>
              <a:buChar char="§"/>
            </a:pPr>
            <a:r>
              <a:rPr lang="en-US" sz="2400" b="0" dirty="0">
                <a:solidFill>
                  <a:schemeClr val="tx1"/>
                </a:solidFill>
                <a:latin typeface="Calibri" panose="020F0502020204030204" pitchFamily="34" charset="0"/>
                <a:cs typeface="Calibri" panose="020F0502020204030204" pitchFamily="34" charset="0"/>
              </a:rPr>
              <a:t>Gadsden Regional Physician Group Practices LLC</a:t>
            </a:r>
          </a:p>
          <a:p>
            <a:pPr marL="800100" lvl="1" indent="-342900">
              <a:spcBef>
                <a:spcPts val="0"/>
              </a:spcBef>
              <a:buSzPct val="100000"/>
              <a:buFont typeface="Wingdings" panose="05000000000000000000" pitchFamily="2" charset="2"/>
              <a:buChar char="§"/>
            </a:pPr>
            <a:r>
              <a:rPr lang="en-US" sz="2400" b="0" dirty="0">
                <a:solidFill>
                  <a:schemeClr val="tx1"/>
                </a:solidFill>
                <a:latin typeface="Calibri" panose="020F0502020204030204" pitchFamily="34" charset="0"/>
                <a:cs typeface="Calibri" panose="020F0502020204030204" pitchFamily="34" charset="0"/>
              </a:rPr>
              <a:t>Northeast Imaging </a:t>
            </a:r>
          </a:p>
          <a:p>
            <a:pPr marL="800100" lvl="1" indent="-342900">
              <a:spcBef>
                <a:spcPts val="0"/>
              </a:spcBef>
              <a:buSzPct val="100000"/>
              <a:buFont typeface="Wingdings" panose="05000000000000000000" pitchFamily="2" charset="2"/>
              <a:buChar char="§"/>
            </a:pPr>
            <a:r>
              <a:rPr lang="en-US" sz="2400" b="0" dirty="0">
                <a:solidFill>
                  <a:schemeClr val="tx1"/>
                </a:solidFill>
                <a:latin typeface="Calibri" panose="020F0502020204030204" pitchFamily="34" charset="0"/>
                <a:cs typeface="Calibri" panose="020F0502020204030204" pitchFamily="34" charset="0"/>
              </a:rPr>
              <a:t>The Surgery Clinic</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490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What Is Operation Wipe Out?</a:t>
            </a:r>
          </a:p>
        </p:txBody>
      </p:sp>
      <p:sp>
        <p:nvSpPr>
          <p:cNvPr id="5" name="Content Placeholder 4">
            <a:extLst>
              <a:ext uri="{FF2B5EF4-FFF2-40B4-BE49-F238E27FC236}">
                <a16:creationId xmlns:a16="http://schemas.microsoft.com/office/drawing/2014/main" id="{A9D68129-F41F-4E04-B7B3-6BCD50FDD8E4}"/>
              </a:ext>
            </a:extLst>
          </p:cNvPr>
          <p:cNvSpPr>
            <a:spLocks noGrp="1"/>
          </p:cNvSpPr>
          <p:nvPr>
            <p:ph idx="1"/>
          </p:nvPr>
        </p:nvSpPr>
        <p:spPr>
          <a:xfrm>
            <a:off x="677334" y="1551398"/>
            <a:ext cx="8872108" cy="5116529"/>
          </a:xfrm>
        </p:spPr>
        <p:txBody>
          <a:bodyPr>
            <a:normAutofit lnSpcReduction="10000"/>
          </a:bodyPr>
          <a:lstStyle/>
          <a:p>
            <a:r>
              <a:rPr lang="en-US" sz="2800" dirty="0">
                <a:latin typeface="Calibri" panose="020F0502020204030204" pitchFamily="34" charset="0"/>
                <a:cs typeface="Calibri" panose="020F0502020204030204" pitchFamily="34" charset="0"/>
              </a:rPr>
              <a:t>Statewide effort to eliminate cervical cancer as a public health problem in Alabama through:</a:t>
            </a:r>
          </a:p>
          <a:p>
            <a:pPr lvl="1"/>
            <a:r>
              <a:rPr lang="en-US" sz="2400" dirty="0">
                <a:latin typeface="Calibri" panose="020F0502020204030204" pitchFamily="34" charset="0"/>
                <a:cs typeface="Calibri" panose="020F0502020204030204" pitchFamily="34" charset="0"/>
              </a:rPr>
              <a:t>Increased HPV vaccination</a:t>
            </a:r>
          </a:p>
          <a:p>
            <a:pPr lvl="1"/>
            <a:r>
              <a:rPr lang="en-US" sz="2400" dirty="0">
                <a:latin typeface="Calibri" panose="020F0502020204030204" pitchFamily="34" charset="0"/>
                <a:cs typeface="Calibri" panose="020F0502020204030204" pitchFamily="34" charset="0"/>
              </a:rPr>
              <a:t>Increased cancer screening through regular HPV/Pap testing</a:t>
            </a:r>
          </a:p>
          <a:p>
            <a:pPr lvl="1"/>
            <a:r>
              <a:rPr lang="en-US" sz="2400" dirty="0">
                <a:latin typeface="Calibri" panose="020F0502020204030204" pitchFamily="34" charset="0"/>
                <a:cs typeface="Calibri" panose="020F0502020204030204" pitchFamily="34" charset="0"/>
              </a:rPr>
              <a:t>Increased appropriate follow-up/treatment for women who have abnormal test results</a:t>
            </a:r>
          </a:p>
          <a:p>
            <a:r>
              <a:rPr lang="en-US" sz="2800" dirty="0">
                <a:latin typeface="Calibri" panose="020F0502020204030204" pitchFamily="34" charset="0"/>
                <a:cs typeface="Calibri" panose="020F0502020204030204" pitchFamily="34" charset="0"/>
              </a:rPr>
              <a:t>An Umbrella that captures previous, ongoing, and new efforts by state, academic, non-profit, and individual efforts to reduce cervical cancer mortality in Alabama</a:t>
            </a:r>
          </a:p>
          <a:p>
            <a:r>
              <a:rPr lang="en-US" sz="2800" dirty="0">
                <a:latin typeface="Calibri" panose="020F0502020204030204" pitchFamily="34" charset="0"/>
                <a:cs typeface="Calibri" panose="020F0502020204030204" pitchFamily="34" charset="0"/>
              </a:rPr>
              <a:t>A Call to Action to every community member to take steps to Wipe Out Cervical Cancer in our lifetime</a:t>
            </a:r>
          </a:p>
        </p:txBody>
      </p:sp>
    </p:spTree>
    <p:extLst>
      <p:ext uri="{BB962C8B-B14F-4D97-AF65-F5344CB8AC3E}">
        <p14:creationId xmlns:p14="http://schemas.microsoft.com/office/powerpoint/2010/main" val="800562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732"/>
            <a:ext cx="9462499" cy="685800"/>
          </a:xfrm>
        </p:spPr>
        <p:txBody>
          <a:bodyPr>
            <a:normAutofit/>
          </a:bodyPr>
          <a:lstStyle/>
          <a:p>
            <a:pPr algn="ctr"/>
            <a:r>
              <a:rPr lang="en-US" b="1" dirty="0">
                <a:latin typeface="Calibri" panose="020F0502020204030204" pitchFamily="34" charset="0"/>
                <a:cs typeface="Calibri" panose="020F0502020204030204" pitchFamily="34" charset="0"/>
              </a:rPr>
              <a:t>Contact Information</a:t>
            </a:r>
          </a:p>
        </p:txBody>
      </p:sp>
      <p:sp>
        <p:nvSpPr>
          <p:cNvPr id="3" name="Content Placeholder 2"/>
          <p:cNvSpPr>
            <a:spLocks noGrp="1"/>
          </p:cNvSpPr>
          <p:nvPr>
            <p:ph idx="1"/>
          </p:nvPr>
        </p:nvSpPr>
        <p:spPr>
          <a:xfrm>
            <a:off x="1065091" y="1630361"/>
            <a:ext cx="6781801" cy="4593563"/>
          </a:xfrm>
        </p:spPr>
        <p:txBody>
          <a:bodyPr>
            <a:normAutofit lnSpcReduction="10000"/>
          </a:bodyPr>
          <a:lstStyle/>
          <a:p>
            <a:pPr marL="0" indent="0">
              <a:lnSpc>
                <a:spcPct val="110000"/>
              </a:lnSpc>
              <a:spcBef>
                <a:spcPts val="0"/>
              </a:spcBef>
              <a:buNone/>
            </a:pPr>
            <a:r>
              <a:rPr lang="en-US" sz="2400" dirty="0">
                <a:solidFill>
                  <a:schemeClr val="accent1"/>
                </a:solidFill>
                <a:latin typeface="Calibri" panose="020F0502020204030204" pitchFamily="34" charset="0"/>
                <a:cs typeface="Calibri" panose="020F0502020204030204" pitchFamily="34" charset="0"/>
              </a:rPr>
              <a:t>ABC Hotline:</a:t>
            </a:r>
          </a:p>
          <a:p>
            <a:pPr marL="0" indent="0">
              <a:lnSpc>
                <a:spcPct val="110000"/>
              </a:lnSpc>
              <a:spcBef>
                <a:spcPts val="0"/>
              </a:spcBef>
              <a:buNone/>
            </a:pPr>
            <a:r>
              <a:rPr lang="en-US" sz="2400" dirty="0">
                <a:latin typeface="Calibri" panose="020F0502020204030204" pitchFamily="34" charset="0"/>
                <a:cs typeface="Calibri" panose="020F0502020204030204" pitchFamily="34" charset="0"/>
              </a:rPr>
              <a:t>1-877-252-3324</a:t>
            </a:r>
          </a:p>
          <a:p>
            <a:pPr marL="0" indent="0">
              <a:lnSpc>
                <a:spcPct val="110000"/>
              </a:lnSpc>
              <a:spcBef>
                <a:spcPts val="0"/>
              </a:spcBef>
              <a:buNone/>
            </a:pPr>
            <a:r>
              <a:rPr lang="en-US" sz="24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https://www.alabamapublichealth.gov/bandc/</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solidFill>
                <a:schemeClr val="accent1"/>
              </a:solidFill>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ABC Medicaid Treatment</a:t>
            </a:r>
          </a:p>
          <a:p>
            <a:pPr marL="0" indent="0">
              <a:spcBef>
                <a:spcPts val="0"/>
              </a:spcBef>
              <a:buNone/>
            </a:pPr>
            <a:r>
              <a:rPr lang="en-US" sz="2400" dirty="0">
                <a:latin typeface="Calibri" panose="020F0502020204030204" pitchFamily="34" charset="0"/>
                <a:cs typeface="Calibri" panose="020F0502020204030204" pitchFamily="34" charset="0"/>
              </a:rPr>
              <a:t>Kelli Hardy</a:t>
            </a:r>
          </a:p>
          <a:p>
            <a:pPr marL="0" indent="0">
              <a:spcBef>
                <a:spcPts val="0"/>
              </a:spcBef>
              <a:buNone/>
            </a:pPr>
            <a:r>
              <a:rPr lang="en-US" sz="2400" dirty="0">
                <a:latin typeface="Calibri" panose="020F0502020204030204" pitchFamily="34" charset="0"/>
                <a:cs typeface="Calibri" panose="020F0502020204030204" pitchFamily="34" charset="0"/>
              </a:rPr>
              <a:t>334-206-2976</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Kelli.Hardy@adph.state.al.us</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Contracts/More Information:</a:t>
            </a:r>
          </a:p>
          <a:p>
            <a:pPr marL="0" indent="0">
              <a:spcBef>
                <a:spcPts val="0"/>
              </a:spcBef>
              <a:buNone/>
            </a:pPr>
            <a:r>
              <a:rPr lang="en-US" sz="2400" dirty="0">
                <a:latin typeface="Calibri" panose="020F0502020204030204" pitchFamily="34" charset="0"/>
                <a:cs typeface="Calibri" panose="020F0502020204030204" pitchFamily="34" charset="0"/>
              </a:rPr>
              <a:t>Nancy Wright</a:t>
            </a:r>
          </a:p>
          <a:p>
            <a:pPr marL="0" indent="0">
              <a:spcBef>
                <a:spcPts val="0"/>
              </a:spcBef>
              <a:buNone/>
            </a:pPr>
            <a:r>
              <a:rPr lang="en-US" sz="2400" dirty="0">
                <a:latin typeface="Calibri" panose="020F0502020204030204" pitchFamily="34" charset="0"/>
                <a:cs typeface="Calibri" panose="020F0502020204030204" pitchFamily="34" charset="0"/>
              </a:rPr>
              <a:t>334-206-5851</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Nancy.wright@adph.state.al.us</a:t>
            </a:r>
            <a:endParaRPr lang="en-US" sz="2400" dirty="0">
              <a:solidFill>
                <a:schemeClr val="tx1"/>
              </a:solidFill>
              <a:latin typeface="Calibri" panose="020F0502020204030204" pitchFamily="34" charset="0"/>
              <a:cs typeface="Calibri" panose="020F0502020204030204" pitchFamily="34" charset="0"/>
            </a:endParaRPr>
          </a:p>
          <a:p>
            <a:pPr marL="0" indent="0">
              <a:buNone/>
            </a:pPr>
            <a:endParaRPr lang="en-US" sz="2400"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F9A92E16-A170-4A0D-9575-1C27218E58DC}" type="slidenum">
              <a:rPr lang="en-US" smtClean="0"/>
              <a:pPr/>
              <a:t>50</a:t>
            </a:fld>
            <a:endParaRPr lang="en-US" dirty="0"/>
          </a:p>
        </p:txBody>
      </p:sp>
    </p:spTree>
    <p:extLst>
      <p:ext uri="{BB962C8B-B14F-4D97-AF65-F5344CB8AC3E}">
        <p14:creationId xmlns:p14="http://schemas.microsoft.com/office/powerpoint/2010/main" val="2966680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790700" y="4038605"/>
            <a:ext cx="7772400" cy="1047489"/>
          </a:xfrm>
        </p:spPr>
        <p:txBody>
          <a:bodyPr/>
          <a:lstStyle/>
          <a:p>
            <a:pPr algn="ctr"/>
            <a:r>
              <a:rPr lang="en-US" sz="3200" dirty="0">
                <a:latin typeface="Calibri" panose="020F0502020204030204" pitchFamily="34" charset="0"/>
                <a:cs typeface="Calibri" panose="020F0502020204030204" pitchFamily="34" charset="0"/>
              </a:rPr>
              <a:t>Please complete the Evaluation</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307629" y="5573839"/>
            <a:ext cx="1742284" cy="897422"/>
          </a:xfrm>
          <a:prstGeom prst="rect">
            <a:avLst/>
          </a:prstGeom>
        </p:spPr>
      </p:pic>
      <p:sp>
        <p:nvSpPr>
          <p:cNvPr id="7" name="TextBox 6">
            <a:extLst>
              <a:ext uri="{FF2B5EF4-FFF2-40B4-BE49-F238E27FC236}">
                <a16:creationId xmlns:a16="http://schemas.microsoft.com/office/drawing/2014/main" id="{56FEF7D5-1818-40FF-87D7-2409A63D4152}"/>
              </a:ext>
            </a:extLst>
          </p:cNvPr>
          <p:cNvSpPr txBox="1"/>
          <p:nvPr/>
        </p:nvSpPr>
        <p:spPr>
          <a:xfrm>
            <a:off x="3505200" y="1981200"/>
            <a:ext cx="4343400" cy="1569660"/>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Thank you for Attending!</a:t>
            </a:r>
            <a:endParaRPr lang="en-US" sz="4800" dirty="0"/>
          </a:p>
        </p:txBody>
      </p:sp>
    </p:spTree>
    <p:extLst>
      <p:ext uri="{BB962C8B-B14F-4D97-AF65-F5344CB8AC3E}">
        <p14:creationId xmlns:p14="http://schemas.microsoft.com/office/powerpoint/2010/main" val="109932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563616"/>
            <a:ext cx="8596668" cy="1320800"/>
          </a:xfrm>
        </p:spPr>
        <p:txBody>
          <a:bodyPr/>
          <a:lstStyle/>
          <a:p>
            <a:r>
              <a:rPr lang="en-US" b="1" dirty="0">
                <a:latin typeface="Calibri" panose="020F0502020204030204" pitchFamily="34" charset="0"/>
                <a:cs typeface="Calibri" panose="020F0502020204030204" pitchFamily="34" charset="0"/>
              </a:rPr>
              <a:t>Action Plan to Eliminate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302588"/>
            <a:ext cx="8596668" cy="5555411"/>
          </a:xfrm>
        </p:spPr>
        <p:txBody>
          <a:bodyPr>
            <a:noAutofit/>
          </a:bodyPr>
          <a:lstStyle/>
          <a:p>
            <a:r>
              <a:rPr lang="en-US" sz="2000" dirty="0"/>
              <a:t>Rationale</a:t>
            </a:r>
          </a:p>
          <a:p>
            <a:r>
              <a:rPr lang="en-US" sz="2000" dirty="0"/>
              <a:t>Summit Structure &amp; Organization</a:t>
            </a:r>
          </a:p>
          <a:p>
            <a:r>
              <a:rPr lang="en-US" sz="2000" dirty="0"/>
              <a:t>HPV Vaccination / Screening/ Follow-Up</a:t>
            </a:r>
          </a:p>
          <a:p>
            <a:pPr lvl="1"/>
            <a:r>
              <a:rPr lang="en-US" sz="1800" dirty="0"/>
              <a:t>Barriers/Facilitators/Solutions Table w/# votes</a:t>
            </a:r>
          </a:p>
          <a:p>
            <a:pPr lvl="1"/>
            <a:r>
              <a:rPr lang="en-US" sz="1800" dirty="0"/>
              <a:t>HPV Data Baseline and Goal</a:t>
            </a:r>
          </a:p>
          <a:p>
            <a:pPr lvl="1"/>
            <a:r>
              <a:rPr lang="en-US" sz="1800" dirty="0"/>
              <a:t>Strategic Action/Potential Responsibilities &amp; Partners Table</a:t>
            </a:r>
          </a:p>
          <a:p>
            <a:r>
              <a:rPr lang="en-US" sz="2000" dirty="0"/>
              <a:t>Acknowledgements</a:t>
            </a:r>
          </a:p>
          <a:p>
            <a:r>
              <a:rPr lang="en-US" sz="2000" dirty="0"/>
              <a:t>Appendices</a:t>
            </a:r>
          </a:p>
          <a:p>
            <a:pPr lvl="1"/>
            <a:r>
              <a:rPr lang="en-US" sz="1800" dirty="0"/>
              <a:t>Overview of Basics</a:t>
            </a:r>
          </a:p>
          <a:p>
            <a:pPr lvl="1"/>
            <a:r>
              <a:rPr lang="en-US" sz="1800" dirty="0"/>
              <a:t>ABCCEDP</a:t>
            </a:r>
          </a:p>
          <a:p>
            <a:pPr lvl="1"/>
            <a:r>
              <a:rPr lang="en-US" sz="1800" dirty="0"/>
              <a:t>References</a:t>
            </a:r>
          </a:p>
          <a:p>
            <a:pPr lvl="1"/>
            <a:r>
              <a:rPr lang="en-US" sz="1800" dirty="0"/>
              <a:t>Research Findings Within Last 5 Years</a:t>
            </a:r>
          </a:p>
          <a:p>
            <a:pPr lvl="1"/>
            <a:r>
              <a:rPr lang="en-US" sz="1800" dirty="0"/>
              <a:t>Evaluation Results</a:t>
            </a:r>
          </a:p>
        </p:txBody>
      </p:sp>
      <p:pic>
        <p:nvPicPr>
          <p:cNvPr id="5" name="Picture 4" descr="A picture containing text, font, screenshot, logo&#10;&#10;Description automatically generated">
            <a:extLst>
              <a:ext uri="{FF2B5EF4-FFF2-40B4-BE49-F238E27FC236}">
                <a16:creationId xmlns:a16="http://schemas.microsoft.com/office/drawing/2014/main" id="{BE32C6B1-1545-4E4B-B52D-7A1BF594687D}"/>
              </a:ext>
            </a:extLst>
          </p:cNvPr>
          <p:cNvPicPr>
            <a:picLocks noChangeAspect="1"/>
          </p:cNvPicPr>
          <p:nvPr/>
        </p:nvPicPr>
        <p:blipFill>
          <a:blip r:embed="rId3"/>
          <a:stretch>
            <a:fillRect/>
          </a:stretch>
        </p:blipFill>
        <p:spPr>
          <a:xfrm>
            <a:off x="8553545" y="775221"/>
            <a:ext cx="2479824" cy="3305072"/>
          </a:xfrm>
          <a:prstGeom prst="rect">
            <a:avLst/>
          </a:prstGeom>
          <a:ln w="25400" cmpd="sng">
            <a:solidFill>
              <a:schemeClr val="accent1"/>
            </a:solidFill>
          </a:ln>
        </p:spPr>
      </p:pic>
    </p:spTree>
    <p:extLst>
      <p:ext uri="{BB962C8B-B14F-4D97-AF65-F5344CB8AC3E}">
        <p14:creationId xmlns:p14="http://schemas.microsoft.com/office/powerpoint/2010/main" val="277921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E1EE9-F0AF-4543-AA7C-823F24B5B091}"/>
              </a:ext>
            </a:extLst>
          </p:cNvPr>
          <p:cNvSpPr>
            <a:spLocks noGrp="1"/>
          </p:cNvSpPr>
          <p:nvPr>
            <p:ph type="title"/>
          </p:nvPr>
        </p:nvSpPr>
        <p:spPr>
          <a:xfrm>
            <a:off x="1870280" y="1449172"/>
            <a:ext cx="6181784" cy="1369936"/>
          </a:xfrm>
        </p:spPr>
        <p:txBody>
          <a:bodyPr/>
          <a:lstStyle/>
          <a:p>
            <a:r>
              <a:rPr lang="en-US" b="1" dirty="0">
                <a:latin typeface="Calibri" panose="020F0502020204030204" pitchFamily="34" charset="0"/>
                <a:cs typeface="Calibri" panose="020F0502020204030204" pitchFamily="34" charset="0"/>
              </a:rPr>
              <a:t>Operation WIPE OUT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Cervical Cancer Alabama </a:t>
            </a:r>
          </a:p>
        </p:txBody>
      </p:sp>
      <p:sp>
        <p:nvSpPr>
          <p:cNvPr id="6" name="Text Placeholder 5">
            <a:extLst>
              <a:ext uri="{FF2B5EF4-FFF2-40B4-BE49-F238E27FC236}">
                <a16:creationId xmlns:a16="http://schemas.microsoft.com/office/drawing/2014/main" id="{10A8B9EE-88CD-4489-A3E4-063E43EDB0DF}"/>
              </a:ext>
            </a:extLst>
          </p:cNvPr>
          <p:cNvSpPr>
            <a:spLocks noGrp="1"/>
          </p:cNvSpPr>
          <p:nvPr>
            <p:ph type="body" idx="1"/>
          </p:nvPr>
        </p:nvSpPr>
        <p:spPr>
          <a:xfrm>
            <a:off x="1777811" y="3429000"/>
            <a:ext cx="6862755" cy="1067546"/>
          </a:xfrm>
        </p:spPr>
        <p:txBody>
          <a:bodyPr>
            <a:noAutofit/>
          </a:bodyPr>
          <a:lstStyle/>
          <a:p>
            <a:r>
              <a:rPr lang="en-US" sz="2800" dirty="0">
                <a:latin typeface="Calibri" panose="020F0502020204030204" pitchFamily="34" charset="0"/>
                <a:cs typeface="Calibri" panose="020F0502020204030204" pitchFamily="34" charset="0"/>
              </a:rPr>
              <a:t>Alabama is the 1</a:t>
            </a:r>
            <a:r>
              <a:rPr lang="en-US" sz="2800" baseline="30000" dirty="0">
                <a:latin typeface="Calibri" panose="020F0502020204030204" pitchFamily="34" charset="0"/>
                <a:cs typeface="Calibri" panose="020F0502020204030204" pitchFamily="34" charset="0"/>
              </a:rPr>
              <a:t>st</a:t>
            </a:r>
            <a:r>
              <a:rPr lang="en-US" sz="2800" dirty="0">
                <a:latin typeface="Calibri" panose="020F0502020204030204" pitchFamily="34" charset="0"/>
                <a:cs typeface="Calibri" panose="020F0502020204030204" pitchFamily="34" charset="0"/>
              </a:rPr>
              <a:t> State in the Nation to Announce a Statewide Effort to Eliminate Cervical Cancer in Alabama</a:t>
            </a:r>
          </a:p>
          <a:p>
            <a:endParaRPr lang="en-US" sz="2800"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5F92216D-8D77-4F29-9FA7-77B9A3B25007}"/>
              </a:ext>
            </a:extLst>
          </p:cNvPr>
          <p:cNvSpPr txBox="1">
            <a:spLocks/>
          </p:cNvSpPr>
          <p:nvPr/>
        </p:nvSpPr>
        <p:spPr>
          <a:xfrm>
            <a:off x="1870280" y="4776809"/>
            <a:ext cx="5418346" cy="381000"/>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baseline="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baseline="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baseline="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1600" dirty="0">
                <a:latin typeface="Calibri" panose="020F0502020204030204" pitchFamily="34" charset="0"/>
                <a:cs typeface="Calibri" panose="020F0502020204030204" pitchFamily="34" charset="0"/>
              </a:rPr>
              <a:t>May 8, 2023</a:t>
            </a:r>
          </a:p>
        </p:txBody>
      </p:sp>
    </p:spTree>
    <p:extLst>
      <p:ext uri="{BB962C8B-B14F-4D97-AF65-F5344CB8AC3E}">
        <p14:creationId xmlns:p14="http://schemas.microsoft.com/office/powerpoint/2010/main" val="118116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474709"/>
            <a:ext cx="8596668" cy="1320800"/>
          </a:xfrm>
        </p:spPr>
        <p:txBody>
          <a:bodyPr>
            <a:normAutofit/>
          </a:bodyPr>
          <a:lstStyle/>
          <a:p>
            <a:r>
              <a:rPr lang="en-US" b="1" dirty="0">
                <a:latin typeface="Calibri" panose="020F0502020204030204" pitchFamily="34" charset="0"/>
                <a:cs typeface="Calibri" panose="020F0502020204030204" pitchFamily="34" charset="0"/>
              </a:rPr>
              <a:t>Al Cancer Statistics 2022:</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Focus on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976866"/>
            <a:ext cx="8596668" cy="4587783"/>
          </a:xfrm>
        </p:spPr>
        <p:txBody>
          <a:bodyPr>
            <a:normAutofit/>
          </a:bodyPr>
          <a:lstStyle/>
          <a:p>
            <a:r>
              <a:rPr lang="en-US" sz="2400" dirty="0">
                <a:latin typeface="Calibri" panose="020F0502020204030204" pitchFamily="34" charset="0"/>
                <a:cs typeface="Calibri" panose="020F0502020204030204" pitchFamily="34" charset="0"/>
              </a:rPr>
              <a:t>4</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highest mortality in the nation (CDC 2021)</a:t>
            </a:r>
          </a:p>
          <a:p>
            <a:r>
              <a:rPr lang="en-US" sz="2400" dirty="0">
                <a:latin typeface="Calibri" panose="020F0502020204030204" pitchFamily="34" charset="0"/>
                <a:cs typeface="Calibri" panose="020F0502020204030204" pitchFamily="34" charset="0"/>
              </a:rPr>
              <a:t>Black women higher incidence/mortality than nation </a:t>
            </a:r>
          </a:p>
          <a:p>
            <a:r>
              <a:rPr lang="en-US" sz="2400" dirty="0">
                <a:latin typeface="Calibri" panose="020F0502020204030204" pitchFamily="34" charset="0"/>
                <a:cs typeface="Calibri" panose="020F0502020204030204" pitchFamily="34" charset="0"/>
              </a:rPr>
              <a:t>HPV vaccination lower than the nation (47% vs 54%)</a:t>
            </a:r>
          </a:p>
          <a:p>
            <a:r>
              <a:rPr lang="en-US" sz="2400" dirty="0">
                <a:latin typeface="Calibri" panose="020F0502020204030204" pitchFamily="34" charset="0"/>
                <a:cs typeface="Calibri" panose="020F0502020204030204" pitchFamily="34" charset="0"/>
              </a:rPr>
              <a:t>Incidence rates/trends/rural vs. urban</a:t>
            </a:r>
          </a:p>
          <a:p>
            <a:r>
              <a:rPr lang="en-US" sz="2400" dirty="0">
                <a:latin typeface="Calibri" panose="020F0502020204030204" pitchFamily="34" charset="0"/>
                <a:cs typeface="Calibri" panose="020F0502020204030204" pitchFamily="34" charset="0"/>
              </a:rPr>
              <a:t>Staging</a:t>
            </a:r>
          </a:p>
          <a:p>
            <a:r>
              <a:rPr lang="en-US" sz="2400" dirty="0">
                <a:latin typeface="Calibri" panose="020F0502020204030204" pitchFamily="34" charset="0"/>
                <a:cs typeface="Calibri" panose="020F0502020204030204" pitchFamily="34" charset="0"/>
              </a:rPr>
              <a:t>Mortality rates/trends/rural vs. urban</a:t>
            </a:r>
          </a:p>
          <a:p>
            <a:r>
              <a:rPr lang="en-US" sz="2400" dirty="0">
                <a:latin typeface="Calibri" panose="020F0502020204030204" pitchFamily="34" charset="0"/>
                <a:cs typeface="Calibri" panose="020F0502020204030204" pitchFamily="34" charset="0"/>
              </a:rPr>
              <a:t>Maps of incidence &amp; mortality by county</a:t>
            </a:r>
          </a:p>
          <a:p>
            <a:r>
              <a:rPr lang="en-US" sz="2400" dirty="0">
                <a:latin typeface="Calibri" panose="020F0502020204030204" pitchFamily="34" charset="0"/>
                <a:cs typeface="Calibri" panose="020F0502020204030204" pitchFamily="34" charset="0"/>
              </a:rPr>
              <a:t>Breast and Cervical Cancer Program</a:t>
            </a:r>
          </a:p>
          <a:p>
            <a:r>
              <a:rPr lang="en-US" sz="2400" dirty="0">
                <a:latin typeface="Calibri" panose="020F0502020204030204" pitchFamily="34" charset="0"/>
                <a:cs typeface="Calibri" panose="020F0502020204030204" pitchFamily="34" charset="0"/>
              </a:rPr>
              <a:t>Screening Recommendations</a:t>
            </a:r>
          </a:p>
        </p:txBody>
      </p:sp>
      <p:pic>
        <p:nvPicPr>
          <p:cNvPr id="5" name="Picture 4">
            <a:extLst>
              <a:ext uri="{FF2B5EF4-FFF2-40B4-BE49-F238E27FC236}">
                <a16:creationId xmlns:a16="http://schemas.microsoft.com/office/drawing/2014/main" id="{31ABBE3A-06C0-4F88-ABFB-E611041E7A9D}"/>
              </a:ext>
            </a:extLst>
          </p:cNvPr>
          <p:cNvPicPr>
            <a:picLocks noChangeAspect="1"/>
          </p:cNvPicPr>
          <p:nvPr/>
        </p:nvPicPr>
        <p:blipFill>
          <a:blip r:embed="rId3"/>
          <a:stretch>
            <a:fillRect/>
          </a:stretch>
        </p:blipFill>
        <p:spPr>
          <a:xfrm>
            <a:off x="7663494" y="219968"/>
            <a:ext cx="1706074" cy="2198692"/>
          </a:xfrm>
          <a:prstGeom prst="rect">
            <a:avLst/>
          </a:prstGeom>
        </p:spPr>
      </p:pic>
      <p:pic>
        <p:nvPicPr>
          <p:cNvPr id="8" name="Picture 7">
            <a:extLst>
              <a:ext uri="{FF2B5EF4-FFF2-40B4-BE49-F238E27FC236}">
                <a16:creationId xmlns:a16="http://schemas.microsoft.com/office/drawing/2014/main" id="{D988FCA3-DA4D-44CA-ABC3-E7EA9C607B92}"/>
              </a:ext>
            </a:extLst>
          </p:cNvPr>
          <p:cNvPicPr>
            <a:picLocks noChangeAspect="1"/>
          </p:cNvPicPr>
          <p:nvPr/>
        </p:nvPicPr>
        <p:blipFill>
          <a:blip r:embed="rId4"/>
          <a:stretch>
            <a:fillRect/>
          </a:stretch>
        </p:blipFill>
        <p:spPr>
          <a:xfrm>
            <a:off x="9844696" y="616783"/>
            <a:ext cx="1992174" cy="2566024"/>
          </a:xfrm>
          <a:prstGeom prst="rect">
            <a:avLst/>
          </a:prstGeom>
        </p:spPr>
      </p:pic>
      <p:pic>
        <p:nvPicPr>
          <p:cNvPr id="10" name="Picture 9">
            <a:extLst>
              <a:ext uri="{FF2B5EF4-FFF2-40B4-BE49-F238E27FC236}">
                <a16:creationId xmlns:a16="http://schemas.microsoft.com/office/drawing/2014/main" id="{589BDF25-150C-4409-8ADA-AEB8A780C424}"/>
              </a:ext>
            </a:extLst>
          </p:cNvPr>
          <p:cNvPicPr>
            <a:picLocks noChangeAspect="1"/>
          </p:cNvPicPr>
          <p:nvPr/>
        </p:nvPicPr>
        <p:blipFill>
          <a:blip r:embed="rId5"/>
          <a:stretch>
            <a:fillRect/>
          </a:stretch>
        </p:blipFill>
        <p:spPr>
          <a:xfrm>
            <a:off x="8563262" y="2673401"/>
            <a:ext cx="1992174" cy="2572546"/>
          </a:xfrm>
          <a:prstGeom prst="rect">
            <a:avLst/>
          </a:prstGeom>
        </p:spPr>
      </p:pic>
      <p:pic>
        <p:nvPicPr>
          <p:cNvPr id="12" name="Picture 11">
            <a:extLst>
              <a:ext uri="{FF2B5EF4-FFF2-40B4-BE49-F238E27FC236}">
                <a16:creationId xmlns:a16="http://schemas.microsoft.com/office/drawing/2014/main" id="{C62B203E-6763-4842-8F95-248A14125B9E}"/>
              </a:ext>
            </a:extLst>
          </p:cNvPr>
          <p:cNvPicPr>
            <a:picLocks noChangeAspect="1"/>
          </p:cNvPicPr>
          <p:nvPr/>
        </p:nvPicPr>
        <p:blipFill>
          <a:blip r:embed="rId6"/>
          <a:stretch>
            <a:fillRect/>
          </a:stretch>
        </p:blipFill>
        <p:spPr>
          <a:xfrm>
            <a:off x="10255875" y="4401557"/>
            <a:ext cx="1799764" cy="2294626"/>
          </a:xfrm>
          <a:prstGeom prst="rect">
            <a:avLst/>
          </a:prstGeom>
        </p:spPr>
      </p:pic>
    </p:spTree>
    <p:extLst>
      <p:ext uri="{BB962C8B-B14F-4D97-AF65-F5344CB8AC3E}">
        <p14:creationId xmlns:p14="http://schemas.microsoft.com/office/powerpoint/2010/main" val="288561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WIPE OUT Partners</a:t>
            </a:r>
          </a:p>
        </p:txBody>
      </p:sp>
      <p:sp>
        <p:nvSpPr>
          <p:cNvPr id="3" name="Content Placeholder 2">
            <a:extLst>
              <a:ext uri="{FF2B5EF4-FFF2-40B4-BE49-F238E27FC236}">
                <a16:creationId xmlns:a16="http://schemas.microsoft.com/office/drawing/2014/main" id="{A0300124-6F8A-4190-8327-C50F3BE6C207}"/>
              </a:ext>
            </a:extLst>
          </p:cNvPr>
          <p:cNvSpPr>
            <a:spLocks noGrp="1"/>
          </p:cNvSpPr>
          <p:nvPr>
            <p:ph sz="half" idx="1"/>
          </p:nvPr>
        </p:nvSpPr>
        <p:spPr>
          <a:xfrm>
            <a:off x="677334" y="1554480"/>
            <a:ext cx="4184035" cy="4486881"/>
          </a:xfrm>
        </p:spPr>
        <p:txBody>
          <a:bodyPr>
            <a:normAutofit fontScale="92500" lnSpcReduction="20000"/>
          </a:bodyPr>
          <a:lstStyle/>
          <a:p>
            <a:r>
              <a:rPr lang="en-US" sz="2400" dirty="0">
                <a:latin typeface="Calibri" panose="020F0502020204030204" pitchFamily="34" charset="0"/>
                <a:cs typeface="Calibri" panose="020F0502020204030204" pitchFamily="34" charset="0"/>
              </a:rPr>
              <a:t>UAB Department of Obstetrics and Gynecology</a:t>
            </a:r>
          </a:p>
          <a:p>
            <a:r>
              <a:rPr lang="en-US" sz="2400" dirty="0">
                <a:latin typeface="Calibri" panose="020F0502020204030204" pitchFamily="34" charset="0"/>
                <a:cs typeface="Calibri" panose="020F0502020204030204" pitchFamily="34" charset="0"/>
              </a:rPr>
              <a:t>O’Neal Comprehensive Cancer Center</a:t>
            </a:r>
          </a:p>
          <a:p>
            <a:r>
              <a:rPr lang="en-US" sz="2400" dirty="0">
                <a:latin typeface="Calibri" panose="020F0502020204030204" pitchFamily="34" charset="0"/>
                <a:cs typeface="Calibri" panose="020F0502020204030204" pitchFamily="34" charset="0"/>
              </a:rPr>
              <a:t>University of South Alabama Mitchell Cancer Institute</a:t>
            </a:r>
          </a:p>
          <a:p>
            <a:r>
              <a:rPr lang="en-US" sz="2400" dirty="0">
                <a:latin typeface="Calibri" panose="020F0502020204030204" pitchFamily="34" charset="0"/>
                <a:cs typeface="Calibri" panose="020F0502020204030204" pitchFamily="34" charset="0"/>
              </a:rPr>
              <a:t>TogetHER for Health</a:t>
            </a:r>
          </a:p>
          <a:p>
            <a:r>
              <a:rPr lang="en-US" sz="2400" dirty="0">
                <a:latin typeface="Calibri" panose="020F0502020204030204" pitchFamily="34" charset="0"/>
                <a:cs typeface="Calibri" panose="020F0502020204030204" pitchFamily="34" charset="0"/>
              </a:rPr>
              <a:t>Alabama Department of Public Health</a:t>
            </a:r>
          </a:p>
          <a:p>
            <a:r>
              <a:rPr lang="en-US" sz="2400" dirty="0">
                <a:latin typeface="Calibri" panose="020F0502020204030204" pitchFamily="34" charset="0"/>
                <a:cs typeface="Calibri" panose="020F0502020204030204" pitchFamily="34" charset="0"/>
              </a:rPr>
              <a:t>Rotary Club of </a:t>
            </a:r>
            <a:r>
              <a:rPr lang="en-US" sz="2400" dirty="0" err="1">
                <a:latin typeface="Calibri" panose="020F0502020204030204" pitchFamily="34" charset="0"/>
                <a:cs typeface="Calibri" panose="020F0502020204030204" pitchFamily="34" charset="0"/>
              </a:rPr>
              <a:t>LaFayette</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Rotary Club of Birmingham</a:t>
            </a:r>
          </a:p>
          <a:p>
            <a:r>
              <a:rPr lang="en-US" sz="2400" dirty="0">
                <a:latin typeface="Calibri" panose="020F0502020204030204" pitchFamily="34" charset="0"/>
                <a:cs typeface="Calibri" panose="020F0502020204030204" pitchFamily="34" charset="0"/>
              </a:rPr>
              <a:t>American Cancer Society</a:t>
            </a:r>
          </a:p>
          <a:p>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FAE66712-4372-44B4-9F88-C7AF671C9913}"/>
              </a:ext>
            </a:extLst>
          </p:cNvPr>
          <p:cNvSpPr>
            <a:spLocks noGrp="1"/>
          </p:cNvSpPr>
          <p:nvPr>
            <p:ph sz="half" idx="2"/>
          </p:nvPr>
        </p:nvSpPr>
        <p:spPr>
          <a:xfrm>
            <a:off x="5089970" y="1554480"/>
            <a:ext cx="4184034" cy="4693919"/>
          </a:xfrm>
        </p:spPr>
        <p:txBody>
          <a:bodyPr>
            <a:normAutofit fontScale="92500" lnSpcReduction="20000"/>
          </a:bodyPr>
          <a:lstStyle/>
          <a:p>
            <a:r>
              <a:rPr lang="en-US" sz="2400" dirty="0">
                <a:latin typeface="Calibri" panose="020F0502020204030204" pitchFamily="34" charset="0"/>
                <a:cs typeface="Calibri" panose="020F0502020204030204" pitchFamily="34" charset="0"/>
              </a:rPr>
              <a:t>Huntsville Hospital </a:t>
            </a:r>
            <a:r>
              <a:rPr lang="en-US" sz="2400" dirty="0" err="1">
                <a:latin typeface="Calibri" panose="020F0502020204030204" pitchFamily="34" charset="0"/>
                <a:cs typeface="Calibri" panose="020F0502020204030204" pitchFamily="34" charset="0"/>
              </a:rPr>
              <a:t>Hlth</a:t>
            </a:r>
            <a:r>
              <a:rPr lang="en-US" sz="2400" dirty="0">
                <a:latin typeface="Calibri" panose="020F0502020204030204" pitchFamily="34" charset="0"/>
                <a:cs typeface="Calibri" panose="020F0502020204030204" pitchFamily="34" charset="0"/>
              </a:rPr>
              <a:t> System</a:t>
            </a:r>
          </a:p>
          <a:p>
            <a:r>
              <a:rPr lang="en-US" sz="2400" dirty="0">
                <a:latin typeface="Calibri" panose="020F0502020204030204" pitchFamily="34" charset="0"/>
                <a:cs typeface="Calibri" panose="020F0502020204030204" pitchFamily="34" charset="0"/>
              </a:rPr>
              <a:t>Auburn University</a:t>
            </a:r>
          </a:p>
          <a:p>
            <a:r>
              <a:rPr lang="en-US" sz="2400" dirty="0">
                <a:latin typeface="Calibri" panose="020F0502020204030204" pitchFamily="34" charset="0"/>
                <a:cs typeface="Calibri" panose="020F0502020204030204" pitchFamily="34" charset="0"/>
              </a:rPr>
              <a:t>Quality of Life Health Services</a:t>
            </a:r>
          </a:p>
          <a:p>
            <a:r>
              <a:rPr lang="en-US" sz="2400" dirty="0">
                <a:latin typeface="Calibri" panose="020F0502020204030204" pitchFamily="34" charset="0"/>
                <a:cs typeface="Calibri" panose="020F0502020204030204" pitchFamily="34" charset="0"/>
              </a:rPr>
              <a:t>Russell Medical Cancer Center</a:t>
            </a:r>
          </a:p>
          <a:p>
            <a:r>
              <a:rPr lang="en-US" sz="2400" dirty="0">
                <a:latin typeface="Calibri" panose="020F0502020204030204" pitchFamily="34" charset="0"/>
                <a:cs typeface="Calibri" panose="020F0502020204030204" pitchFamily="34" charset="0"/>
              </a:rPr>
              <a:t>Circle of Care</a:t>
            </a:r>
          </a:p>
          <a:p>
            <a:r>
              <a:rPr lang="en-US" sz="2400" dirty="0">
                <a:latin typeface="Calibri" panose="020F0502020204030204" pitchFamily="34" charset="0"/>
                <a:cs typeface="Calibri" panose="020F0502020204030204" pitchFamily="34" charset="0"/>
              </a:rPr>
              <a:t>Chambers County School District </a:t>
            </a:r>
          </a:p>
          <a:p>
            <a:r>
              <a:rPr lang="en-US" sz="2400" dirty="0">
                <a:latin typeface="Calibri" panose="020F0502020204030204" pitchFamily="34" charset="0"/>
                <a:cs typeface="Calibri" panose="020F0502020204030204" pitchFamily="34" charset="0"/>
              </a:rPr>
              <a:t>VAX 2 STOP CANCER</a:t>
            </a:r>
          </a:p>
          <a:p>
            <a:r>
              <a:rPr lang="en-US" sz="2400" dirty="0">
                <a:latin typeface="Calibri" panose="020F0502020204030204" pitchFamily="34" charset="0"/>
                <a:cs typeface="Calibri" panose="020F0502020204030204" pitchFamily="34" charset="0"/>
              </a:rPr>
              <a:t>Tuskegee University</a:t>
            </a:r>
          </a:p>
          <a:p>
            <a:r>
              <a:rPr lang="en-US" sz="2400" dirty="0">
                <a:latin typeface="Calibri" panose="020F0502020204030204" pitchFamily="34" charset="0"/>
                <a:cs typeface="Calibri" panose="020F0502020204030204" pitchFamily="34" charset="0"/>
              </a:rPr>
              <a:t>Alabama Comprehensive Cancer Control Coalition</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5486547"/>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1557</TotalTime>
  <Words>2358</Words>
  <Application>Microsoft Office PowerPoint</Application>
  <PresentationFormat>Widescreen</PresentationFormat>
  <Paragraphs>582</Paragraphs>
  <Slides>51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Helv</vt:lpstr>
      <vt:lpstr>Symbol</vt:lpstr>
      <vt:lpstr>Times New Roman</vt:lpstr>
      <vt:lpstr>Trebuchet MS</vt:lpstr>
      <vt:lpstr>Wingdings</vt:lpstr>
      <vt:lpstr>Wingdings 3</vt:lpstr>
      <vt:lpstr>Facet</vt:lpstr>
      <vt:lpstr>Partnering to Eliminate Cervical Cancer  in Alabama</vt:lpstr>
      <vt:lpstr>Eliminating Cervical Cancer: What Can You Do?</vt:lpstr>
      <vt:lpstr>Eliminating Cervical Cancer is Possible</vt:lpstr>
      <vt:lpstr>World Health Organization Global call to Action to Eliminate Cervical Cancer</vt:lpstr>
      <vt:lpstr>What Is Operation Wipe Out?</vt:lpstr>
      <vt:lpstr>Action Plan to Eliminate Cervical Cancer</vt:lpstr>
      <vt:lpstr>Operation WIPE OUT  Cervical Cancer Alabama </vt:lpstr>
      <vt:lpstr>Al Cancer Statistics 2022: Focus on Cervical Cancer</vt:lpstr>
      <vt:lpstr>WIPE OUT Partners</vt:lpstr>
      <vt:lpstr>Engaging Additional Partners</vt:lpstr>
      <vt:lpstr>Engaging Additional Partners</vt:lpstr>
      <vt:lpstr>PowerPoint Presentation</vt:lpstr>
      <vt:lpstr>Regional Meetings w/Clinicians</vt:lpstr>
      <vt:lpstr>PowerPoint Presentation</vt:lpstr>
      <vt:lpstr>PowerPoint Presentation</vt:lpstr>
      <vt:lpstr>ADPH Mobile Colposcopy</vt:lpstr>
      <vt:lpstr>Vaccination</vt:lpstr>
      <vt:lpstr>Getting the Word Out</vt:lpstr>
      <vt:lpstr>PowerPoint Presentation</vt:lpstr>
      <vt:lpstr>Uninsured Women Age 35-64 Census Tract, 2020</vt:lpstr>
      <vt:lpstr>Uninsured Women Age 35-64 Census Tract, 2020</vt:lpstr>
      <vt:lpstr>Federal Poverty Level Women Age 35-64 Census Tract, 2020</vt:lpstr>
      <vt:lpstr>Federal Poverty Level Women Age 35-64 Census Tract, 2020</vt:lpstr>
      <vt:lpstr>2023 HPV Vaccination Rates: 9-19 Years of Age</vt:lpstr>
      <vt:lpstr>Cervical Cancer Mortality Rates: 2011-2020</vt:lpstr>
      <vt:lpstr>Cervical Cancer Incidence Rates:  2011-2020</vt:lpstr>
      <vt:lpstr>Cervical Cancer Late-Stage Cancer Rates:  2011-2020</vt:lpstr>
      <vt:lpstr>Breast Cancer Mortality Rates:  2011-2020</vt:lpstr>
      <vt:lpstr>Breast Cancer Incidence Rates:  2011-2020</vt:lpstr>
      <vt:lpstr>Breast Cancer Late-Stage Cancer Rates:  2011-2020</vt:lpstr>
      <vt:lpstr>Alabama Breast and Cervical Cancer Early Detection Program (ABC)</vt:lpstr>
      <vt:lpstr>ABC Eligible Women</vt:lpstr>
      <vt:lpstr>How is the Program Funded?</vt:lpstr>
      <vt:lpstr>Who Provides the Medical Care?</vt:lpstr>
      <vt:lpstr>Reimbursement for Providers</vt:lpstr>
      <vt:lpstr>Office Visit Reimbursement</vt:lpstr>
      <vt:lpstr>Medicaid Treatment Act</vt:lpstr>
      <vt:lpstr>Medical Advisory Committee</vt:lpstr>
      <vt:lpstr>ABC Regional Data:</vt:lpstr>
      <vt:lpstr>Women Screened by ABCCEDP  Alabama 2019 - 2023 </vt:lpstr>
      <vt:lpstr>Cervical Cancer Screening  2019 -2023</vt:lpstr>
      <vt:lpstr>Cervical Cancer &amp; Pre-Cancer Detected 2019 - 2023</vt:lpstr>
      <vt:lpstr>Number of Colposcopies  in Alabama: 2023</vt:lpstr>
      <vt:lpstr>Breast Cancer Screening 2019 -2023</vt:lpstr>
      <vt:lpstr>Breast Cancer Cases Detected  2019-2023</vt:lpstr>
      <vt:lpstr>Alabama Department of Public Health and Colposcopies</vt:lpstr>
      <vt:lpstr>ABC Enrolling Providers</vt:lpstr>
      <vt:lpstr>ABC Mammogram Providers</vt:lpstr>
      <vt:lpstr>ABC Diagnostic Providers</vt:lpstr>
      <vt:lpstr>Contact Information</vt:lpstr>
      <vt:lpstr>Please complete the Evaluation</vt:lpstr>
    </vt:vector>
  </TitlesOfParts>
  <Company>Alabama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to Eliminating Cervical Cancer in Alabama</dc:title>
  <dc:creator>Wright, Nancy</dc:creator>
  <cp:lastModifiedBy>Price, Misty</cp:lastModifiedBy>
  <cp:revision>56</cp:revision>
  <cp:lastPrinted>2024-10-08T16:21:11Z</cp:lastPrinted>
  <dcterms:created xsi:type="dcterms:W3CDTF">2023-09-27T16:10:37Z</dcterms:created>
  <dcterms:modified xsi:type="dcterms:W3CDTF">2025-02-19T21:01:40Z</dcterms:modified>
</cp:coreProperties>
</file>