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3"/>
  </p:notesMasterIdLst>
  <p:sldIdLst>
    <p:sldId id="256" r:id="rId2"/>
    <p:sldId id="259" r:id="rId3"/>
    <p:sldId id="600" r:id="rId4"/>
    <p:sldId id="657" r:id="rId5"/>
    <p:sldId id="648" r:id="rId6"/>
    <p:sldId id="348" r:id="rId7"/>
    <p:sldId id="666" r:id="rId8"/>
    <p:sldId id="676" r:id="rId9"/>
    <p:sldId id="667" r:id="rId10"/>
    <p:sldId id="675" r:id="rId11"/>
    <p:sldId id="349" r:id="rId12"/>
    <p:sldId id="350" r:id="rId13"/>
    <p:sldId id="351" r:id="rId14"/>
    <p:sldId id="352" r:id="rId15"/>
    <p:sldId id="663" r:id="rId16"/>
    <p:sldId id="664" r:id="rId17"/>
    <p:sldId id="665" r:id="rId18"/>
    <p:sldId id="339" r:id="rId19"/>
    <p:sldId id="257" r:id="rId20"/>
    <p:sldId id="261" r:id="rId21"/>
    <p:sldId id="260" r:id="rId22"/>
    <p:sldId id="337" r:id="rId23"/>
    <p:sldId id="340" r:id="rId24"/>
    <p:sldId id="338" r:id="rId25"/>
    <p:sldId id="333" r:id="rId26"/>
    <p:sldId id="330" r:id="rId27"/>
    <p:sldId id="342" r:id="rId28"/>
    <p:sldId id="343" r:id="rId29"/>
    <p:sldId id="275" r:id="rId30"/>
    <p:sldId id="273" r:id="rId31"/>
    <p:sldId id="346" r:id="rId32"/>
    <p:sldId id="277" r:id="rId33"/>
    <p:sldId id="347" r:id="rId34"/>
    <p:sldId id="662" r:id="rId35"/>
    <p:sldId id="670" r:id="rId36"/>
    <p:sldId id="671" r:id="rId37"/>
    <p:sldId id="669" r:id="rId38"/>
    <p:sldId id="673" r:id="rId39"/>
    <p:sldId id="668" r:id="rId40"/>
    <p:sldId id="672" r:id="rId41"/>
    <p:sldId id="336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166"/>
    <a:srgbClr val="F488BE"/>
    <a:srgbClr val="F8BEDB"/>
    <a:srgbClr val="FDA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88633" autoAdjust="0"/>
  </p:normalViewPr>
  <p:slideViewPr>
    <p:cSldViewPr>
      <p:cViewPr varScale="1">
        <p:scale>
          <a:sx n="114" d="100"/>
          <a:sy n="114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9.Mob_Bald_Wash\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9.Mob_Bald_Wash\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6687311079996E-2"/>
          <c:y val="1.5956479272168107E-2"/>
          <c:w val="0.97655899465102103"/>
          <c:h val="0.83720617356892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Uninsured!$L$4</c:f>
              <c:strCache>
                <c:ptCount val="1"/>
                <c:pt idx="0">
                  <c:v>Total Screened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Uninsured!$L$5:$L$8</c:f>
              <c:numCache>
                <c:formatCode>#,##0</c:formatCode>
                <c:ptCount val="4"/>
                <c:pt idx="0">
                  <c:v>9708</c:v>
                </c:pt>
                <c:pt idx="1">
                  <c:v>12509</c:v>
                </c:pt>
                <c:pt idx="2">
                  <c:v>6997</c:v>
                </c:pt>
                <c:pt idx="3">
                  <c:v>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8-4586-8D2A-E5831BC9EA0B}"/>
            </c:ext>
          </c:extLst>
        </c:ser>
        <c:ser>
          <c:idx val="2"/>
          <c:order val="1"/>
          <c:tx>
            <c:strRef>
              <c:f>Uninsured!$M$4</c:f>
              <c:strCache>
                <c:ptCount val="1"/>
                <c:pt idx="0">
                  <c:v>Screened for Breast</c:v>
                </c:pt>
              </c:strCache>
            </c:strRef>
          </c:tx>
          <c:spPr>
            <a:solidFill>
              <a:srgbClr val="F7A3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Uninsured!$M$5:$M$8</c:f>
              <c:numCache>
                <c:formatCode>#,##0</c:formatCode>
                <c:ptCount val="4"/>
                <c:pt idx="0">
                  <c:v>8580</c:v>
                </c:pt>
                <c:pt idx="1">
                  <c:v>10041</c:v>
                </c:pt>
                <c:pt idx="2">
                  <c:v>5673</c:v>
                </c:pt>
                <c:pt idx="3">
                  <c:v>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48-4586-8D2A-E5831BC9EA0B}"/>
            </c:ext>
          </c:extLst>
        </c:ser>
        <c:ser>
          <c:idx val="3"/>
          <c:order val="2"/>
          <c:tx>
            <c:strRef>
              <c:f>Uninsured!$N$4</c:f>
              <c:strCache>
                <c:ptCount val="1"/>
                <c:pt idx="0">
                  <c:v>Screened for Cervical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Uninsured!$N$5:$N$8</c:f>
              <c:numCache>
                <c:formatCode>#,##0</c:formatCode>
                <c:ptCount val="4"/>
                <c:pt idx="0">
                  <c:v>4315</c:v>
                </c:pt>
                <c:pt idx="1">
                  <c:v>5660</c:v>
                </c:pt>
                <c:pt idx="2">
                  <c:v>3500</c:v>
                </c:pt>
                <c:pt idx="3">
                  <c:v>4749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48-4586-8D2A-E5831BC9E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623501744"/>
        <c:axId val="1623500912"/>
      </c:barChart>
      <c:catAx>
        <c:axId val="16235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0912"/>
        <c:crosses val="autoZero"/>
        <c:auto val="1"/>
        <c:lblAlgn val="ctr"/>
        <c:lblOffset val="100"/>
        <c:noMultiLvlLbl val="0"/>
      </c:catAx>
      <c:valAx>
        <c:axId val="1623500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350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98456315490185"/>
          <c:y val="2.7425915254418641E-2"/>
          <c:w val="0.19476568198537417"/>
          <c:h val="0.175517450631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12785826334941E-2"/>
          <c:y val="0"/>
          <c:w val="0.97697442834733017"/>
          <c:h val="0.8689764013333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Sheet4!$E$5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rgbClr val="B2DC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Sheet4!$F$4:$J$4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Sheet4!$F$5:$J$5</c:f>
              <c:numCache>
                <c:formatCode>General</c:formatCode>
                <c:ptCount val="5"/>
                <c:pt idx="0">
                  <c:v>703</c:v>
                </c:pt>
                <c:pt idx="1">
                  <c:v>1055</c:v>
                </c:pt>
                <c:pt idx="2">
                  <c:v>694</c:v>
                </c:pt>
                <c:pt idx="3">
                  <c:v>953</c:v>
                </c:pt>
                <c:pt idx="4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400-A4A9-734FD90F1A0E}"/>
            </c:ext>
          </c:extLst>
        </c:ser>
        <c:ser>
          <c:idx val="1"/>
          <c:order val="1"/>
          <c:tx>
            <c:strRef>
              <c:f>Sheet4!$E$6</c:f>
              <c:strCache>
                <c:ptCount val="1"/>
                <c:pt idx="0">
                  <c:v>Baldwin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Sheet4!$F$4:$J$4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Sheet4!$F$6:$J$6</c:f>
              <c:numCache>
                <c:formatCode>General</c:formatCode>
                <c:ptCount val="5"/>
                <c:pt idx="0">
                  <c:v>190</c:v>
                </c:pt>
                <c:pt idx="1">
                  <c:v>232</c:v>
                </c:pt>
                <c:pt idx="2">
                  <c:v>164</c:v>
                </c:pt>
                <c:pt idx="3">
                  <c:v>236</c:v>
                </c:pt>
                <c:pt idx="4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400-A4A9-734FD90F1A0E}"/>
            </c:ext>
          </c:extLst>
        </c:ser>
        <c:ser>
          <c:idx val="2"/>
          <c:order val="2"/>
          <c:tx>
            <c:strRef>
              <c:f>Sheet4!$E$7</c:f>
              <c:strCache>
                <c:ptCount val="1"/>
                <c:pt idx="0">
                  <c:v>Washington</c:v>
                </c:pt>
              </c:strCache>
            </c:strRef>
          </c:tx>
          <c:spPr>
            <a:solidFill>
              <a:srgbClr val="4599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Sheet4!$F$4:$J$4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Sheet4!$F$7:$J$7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9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400-A4A9-734FD90F1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"/>
        <c:axId val="942214287"/>
        <c:axId val="942210543"/>
      </c:barChart>
      <c:catAx>
        <c:axId val="94221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210543"/>
        <c:crosses val="autoZero"/>
        <c:auto val="1"/>
        <c:lblAlgn val="ctr"/>
        <c:lblOffset val="100"/>
        <c:noMultiLvlLbl val="0"/>
      </c:catAx>
      <c:valAx>
        <c:axId val="9422105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221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22490333869556"/>
          <c:y val="0.94166620555799119"/>
          <c:w val="0.6677187932153642"/>
          <c:h val="5.8333794442008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2393509482E-2"/>
          <c:y val="1.9729841344803604E-2"/>
          <c:w val="0.97708333521298107"/>
          <c:h val="0.84465981337254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screening!$B$95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rgbClr val="F8BE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screening!$C$94:$G$94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screening!$C$95:$G$95</c:f>
              <c:numCache>
                <c:formatCode>#,##0</c:formatCode>
                <c:ptCount val="5"/>
                <c:pt idx="0">
                  <c:v>1507</c:v>
                </c:pt>
                <c:pt idx="1">
                  <c:v>1946</c:v>
                </c:pt>
                <c:pt idx="2">
                  <c:v>1196</c:v>
                </c:pt>
                <c:pt idx="3">
                  <c:v>1727</c:v>
                </c:pt>
                <c:pt idx="4">
                  <c:v>1483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6-4F28-9FCD-F2BBAD2CBB56}"/>
            </c:ext>
          </c:extLst>
        </c:ser>
        <c:ser>
          <c:idx val="1"/>
          <c:order val="1"/>
          <c:tx>
            <c:strRef>
              <c:f>screening!$B$96</c:f>
              <c:strCache>
                <c:ptCount val="1"/>
                <c:pt idx="0">
                  <c:v>Baldwin</c:v>
                </c:pt>
              </c:strCache>
            </c:strRef>
          </c:tx>
          <c:spPr>
            <a:solidFill>
              <a:srgbClr val="F488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screening!$C$94:$G$94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screening!$C$96:$G$96</c:f>
              <c:numCache>
                <c:formatCode>#,##0</c:formatCode>
                <c:ptCount val="5"/>
                <c:pt idx="0">
                  <c:v>361</c:v>
                </c:pt>
                <c:pt idx="1">
                  <c:v>429</c:v>
                </c:pt>
                <c:pt idx="2">
                  <c:v>281</c:v>
                </c:pt>
                <c:pt idx="3">
                  <c:v>402</c:v>
                </c:pt>
                <c:pt idx="4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6-4F28-9FCD-F2BBAD2CBB56}"/>
            </c:ext>
          </c:extLst>
        </c:ser>
        <c:ser>
          <c:idx val="2"/>
          <c:order val="2"/>
          <c:tx>
            <c:strRef>
              <c:f>screening!$B$97</c:f>
              <c:strCache>
                <c:ptCount val="1"/>
                <c:pt idx="0">
                  <c:v>Washington</c:v>
                </c:pt>
              </c:strCache>
            </c:strRef>
          </c:tx>
          <c:spPr>
            <a:solidFill>
              <a:srgbClr val="BB11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screening!$C$94:$G$94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screening!$C$97:$G$97</c:f>
              <c:numCache>
                <c:formatCode>#,##0</c:formatCode>
                <c:ptCount val="5"/>
                <c:pt idx="0">
                  <c:v>37</c:v>
                </c:pt>
                <c:pt idx="1">
                  <c:v>30</c:v>
                </c:pt>
                <c:pt idx="2">
                  <c:v>22</c:v>
                </c:pt>
                <c:pt idx="3">
                  <c:v>22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6-4F28-9FCD-F2BBAD2CB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"/>
        <c:axId val="1575946000"/>
        <c:axId val="1575941008"/>
      </c:barChart>
      <c:catAx>
        <c:axId val="157594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941008"/>
        <c:crosses val="autoZero"/>
        <c:auto val="1"/>
        <c:lblAlgn val="ctr"/>
        <c:lblOffset val="100"/>
        <c:noMultiLvlLbl val="0"/>
      </c:catAx>
      <c:valAx>
        <c:axId val="15759410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7594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02797112554996"/>
          <c:y val="0.93014578257714475"/>
          <c:w val="0.46511060245329744"/>
          <c:h val="6.2683387160213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A41D7E-9643-4966-B8F7-BA95DAA9D8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64793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99938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Calendar year</a:t>
            </a:r>
          </a:p>
          <a:p>
            <a:r>
              <a:rPr lang="en-US" dirty="0"/>
              <a:t>10% Cervical Cancer Screening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3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20% breast cancer screening of ABC 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Pierce, HPV Impact on Cervical Cancer</a:t>
            </a:r>
          </a:p>
          <a:p>
            <a:r>
              <a:rPr lang="en-US" dirty="0"/>
              <a:t>Become ABC Provider</a:t>
            </a:r>
          </a:p>
          <a:p>
            <a:r>
              <a:rPr lang="en-US" dirty="0"/>
              <a:t>Join Operation WIPEOUT: </a:t>
            </a:r>
            <a:r>
              <a:rPr lang="en-US" dirty="0" err="1"/>
              <a:t>Vaccin</a:t>
            </a:r>
            <a:r>
              <a:rPr lang="en-US" dirty="0"/>
              <a:t>, screening, and Appr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0BA35-1BFD-4AE4-AF13-65594F2860E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The Alabama average of 14.3%  below the poverty level is significantly worse than the US average of 10.2% for that age group. Likewise, the Alabama average of 11.3% with no insurance is significantly worse than the US average of 10.0% with no insurance for that age group.</a:t>
            </a:r>
          </a:p>
          <a:p>
            <a:pPr rtl="0"/>
            <a:endParaRPr lang="en-US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Green means that Census Tract is at least better than the Alabama average, but does not necessarily mean it's good as it could still be worse than the national average.</a:t>
            </a:r>
          </a:p>
          <a:p>
            <a:pPr rtl="0"/>
            <a:r>
              <a:rPr lang="en-US" sz="1800" b="0" i="0" u="none" strike="noStrike" baseline="0" dirty="0">
                <a:solidFill>
                  <a:srgbClr val="000000"/>
                </a:solidFill>
                <a:latin typeface="Helv"/>
              </a:rPr>
              <a:t>Yellow means that Census Tract is the Alabama average or worse but not twice as worse. Keep in mind that means Yellow is also worse than the US.</a:t>
            </a:r>
          </a:p>
          <a:p>
            <a:pPr rtl="0"/>
            <a:r>
              <a:rPr lang="en-US" sz="1800" b="0" i="0" u="none" strike="noStrike" baseline="0">
                <a:solidFill>
                  <a:srgbClr val="000000"/>
                </a:solidFill>
                <a:latin typeface="Helv"/>
              </a:rPr>
              <a:t>Red means that Census Tract is more than twice as bad as the already terrible Alabama average.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84610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CFC1-0F2D-48E1-ABF9-E843FF82A054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-CDC provides funding to every state in the nation</a:t>
            </a:r>
          </a:p>
          <a:p>
            <a:r>
              <a:rPr lang="en-US" dirty="0"/>
              <a:t>-We</a:t>
            </a:r>
            <a:r>
              <a:rPr lang="en-US" baseline="0" dirty="0"/>
              <a:t> can print up eligibility guidelines to handout if you’d like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ADD-C490-42A9-BAEF-81D6E672924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1983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6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04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866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0ACA-7720-4428-A3B1-93953E1E0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07845" y="-1944100"/>
            <a:ext cx="978812" cy="5702303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6430" y="163476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1E6-F4BF-4676-8552-02C4E56C3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476722"/>
            <a:ext cx="7977349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570010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01A-E010-405C-8D76-89DA697D6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822C-3715-464E-A6CA-0D3B962C7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B125-7623-4D27-BF0F-49BB66F93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194-1509-49A6-8426-1A3B08EBB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51A2-7965-41BE-8825-249AC0135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9693-1908-44C5-B1AE-696D388F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publichealth.gov/bandc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wright@adph.state.al.us" TargetMode="External"/><Relationship Id="rId4" Type="http://schemas.openxmlformats.org/officeDocument/2006/relationships/hyperlink" Target="mailto:Kelli.Hardy@adph.state.al.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87" y="1524000"/>
            <a:ext cx="5825202" cy="2647689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Partnering to Eliminate Cervical Cancer in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9EEE-E283-444C-B81F-C4CEA155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34" y="5039360"/>
            <a:ext cx="5825202" cy="822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Nancy Wright</a:t>
            </a:r>
          </a:p>
          <a:p>
            <a:pPr algn="l"/>
            <a:r>
              <a:rPr lang="en-US" dirty="0"/>
              <a:t>Alabama Department of Public Health</a:t>
            </a:r>
          </a:p>
          <a:p>
            <a:pPr algn="l"/>
            <a:r>
              <a:rPr lang="en-US" dirty="0"/>
              <a:t>September 2023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304800" y="591775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C001D-EBEE-46A3-8CFA-B8D6472FF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"/>
          <a:stretch/>
        </p:blipFill>
        <p:spPr>
          <a:xfrm>
            <a:off x="2186686" y="1371600"/>
            <a:ext cx="3709781" cy="52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CCA-4200-4A0F-9C42-684654F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2023 HPV Vaccination Rates:</a:t>
            </a:r>
            <a:br>
              <a:rPr lang="en-US" dirty="0"/>
            </a:br>
            <a:r>
              <a:rPr lang="en-US" dirty="0"/>
              <a:t>9-19 Years of 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C0B835-034D-417A-9B00-3A389EB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85148"/>
              </p:ext>
            </p:extLst>
          </p:nvPr>
        </p:nvGraphicFramePr>
        <p:xfrm>
          <a:off x="381000" y="2233281"/>
          <a:ext cx="6781800" cy="158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82">
                  <a:extLst>
                    <a:ext uri="{9D8B030D-6E8A-4147-A177-3AD203B41FA5}">
                      <a16:colId xmlns:a16="http://schemas.microsoft.com/office/drawing/2014/main" val="158768287"/>
                    </a:ext>
                  </a:extLst>
                </a:gridCol>
                <a:gridCol w="3454718">
                  <a:extLst>
                    <a:ext uri="{9D8B030D-6E8A-4147-A177-3AD203B41FA5}">
                      <a16:colId xmlns:a16="http://schemas.microsoft.com/office/drawing/2014/main" val="2476965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01668922"/>
                    </a:ext>
                  </a:extLst>
                </a:gridCol>
              </a:tblGrid>
              <a:tr h="4740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 Up-to-Date Vaccine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7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Baldwin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9,920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794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2182-07D1-4423-97C8-46C5AB3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281A-AB62-4FAE-9785-AAE5B955358F}"/>
              </a:ext>
            </a:extLst>
          </p:cNvPr>
          <p:cNvSpPr txBox="1"/>
          <p:nvPr/>
        </p:nvSpPr>
        <p:spPr>
          <a:xfrm>
            <a:off x="381000" y="412271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Rate: 27%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ECD1-2BDB-47BE-939B-2C628509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3064"/>
            <a:ext cx="6028096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08970-F81B-4A86-A5BE-C6F5185D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97000"/>
            <a:ext cx="6554828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77724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Cervical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40859-85CF-41DD-AC73-0FCB13B6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" y="1600200"/>
            <a:ext cx="6719570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6433B-A2DC-4E1A-A82E-D1C96AD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9" y="1542719"/>
            <a:ext cx="6533212" cy="4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E529D-F1CD-4382-94D7-3176CFE6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66" y="1434381"/>
            <a:ext cx="6300304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96850"/>
            <a:ext cx="78486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Breast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DE9B5-4DE3-427E-97B8-7CA9005F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28" y="1752600"/>
            <a:ext cx="632782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132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Alabama Breast and Cervical Cancer Early Detection Program (ABC)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r>
              <a:rPr lang="en-US" sz="2800" dirty="0"/>
              <a:t>Screening</a:t>
            </a:r>
          </a:p>
          <a:p>
            <a:r>
              <a:rPr lang="en-US" sz="2800" dirty="0"/>
              <a:t>Diagnostic Care</a:t>
            </a:r>
          </a:p>
          <a:p>
            <a:r>
              <a:rPr lang="en-US" sz="2800" dirty="0"/>
              <a:t>Treatment through Medicaid</a:t>
            </a:r>
          </a:p>
          <a:p>
            <a:r>
              <a:rPr lang="en-US" sz="2800" dirty="0"/>
              <a:t>No cost to the patient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1" y="78486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ABC Eligible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3025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Age 40-64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Income at or below 250% of Poverty Level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insurance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Underinsured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Screening for Some High-Risk Women Under Age 40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65+ Medicare Part A Only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HPV Vaccination</a:t>
            </a:r>
          </a:p>
          <a:p>
            <a:r>
              <a:rPr lang="en-US" sz="2400" dirty="0"/>
              <a:t>Cervical Cancer Screening</a:t>
            </a:r>
          </a:p>
          <a:p>
            <a:r>
              <a:rPr lang="en-US" sz="2400" dirty="0"/>
              <a:t>Appropriate Follow-up</a:t>
            </a:r>
          </a:p>
          <a:p>
            <a:r>
              <a:rPr lang="en-US" sz="2400" dirty="0"/>
              <a:t>Timely Treatment</a:t>
            </a:r>
          </a:p>
        </p:txBody>
      </p:sp>
    </p:spTree>
    <p:extLst>
      <p:ext uri="{BB962C8B-B14F-4D97-AF65-F5344CB8AC3E}">
        <p14:creationId xmlns:p14="http://schemas.microsoft.com/office/powerpoint/2010/main" val="318077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How is the Program Funded?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5107" y="1676400"/>
            <a:ext cx="7693025" cy="3724275"/>
          </a:xfrm>
        </p:spPr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r>
              <a:rPr lang="en-US" sz="2800" dirty="0"/>
              <a:t>State of Alabama </a:t>
            </a:r>
          </a:p>
          <a:p>
            <a:r>
              <a:rPr lang="en-US" sz="2800" dirty="0"/>
              <a:t>Joy to Life Foundation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12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/>
          <a:lstStyle/>
          <a:p>
            <a:r>
              <a:rPr lang="en-US" dirty="0"/>
              <a:t>Who Provides the Medical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24000"/>
            <a:ext cx="7664463" cy="50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400+ contracted providers statewide</a:t>
            </a:r>
          </a:p>
          <a:p>
            <a:pPr lvl="1"/>
            <a:r>
              <a:rPr lang="en-US" sz="2400" dirty="0"/>
              <a:t>Primary Care Providers</a:t>
            </a:r>
          </a:p>
          <a:p>
            <a:pPr lvl="1"/>
            <a:r>
              <a:rPr lang="en-US" sz="2400" dirty="0"/>
              <a:t>Gynecologists</a:t>
            </a:r>
          </a:p>
          <a:p>
            <a:pPr lvl="1"/>
            <a:r>
              <a:rPr lang="en-US" sz="2400" dirty="0"/>
              <a:t>Radiologists</a:t>
            </a:r>
          </a:p>
          <a:p>
            <a:pPr lvl="1"/>
            <a:r>
              <a:rPr lang="en-US" sz="2400" dirty="0"/>
              <a:t>Mammogram facilities</a:t>
            </a:r>
          </a:p>
          <a:p>
            <a:pPr lvl="1"/>
            <a:r>
              <a:rPr lang="en-US" sz="2400" dirty="0"/>
              <a:t>Surgeons</a:t>
            </a:r>
          </a:p>
          <a:p>
            <a:pPr lvl="1"/>
            <a:r>
              <a:rPr lang="en-US" sz="2400" dirty="0"/>
              <a:t>FQHCs</a:t>
            </a:r>
          </a:p>
          <a:p>
            <a:r>
              <a:rPr lang="en-US" sz="2800" dirty="0"/>
              <a:t>County Health Departments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Reimbursement for Providers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769302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Medicare reimbursement rates</a:t>
            </a:r>
          </a:p>
          <a:p>
            <a:pPr lvl="1"/>
            <a:r>
              <a:rPr lang="en-US" sz="2400" dirty="0"/>
              <a:t>Office Visit					$84.67</a:t>
            </a:r>
          </a:p>
          <a:p>
            <a:pPr lvl="1"/>
            <a:r>
              <a:rPr lang="en-US" sz="2400" dirty="0"/>
              <a:t>Pap/HPV testing			$55.35</a:t>
            </a:r>
          </a:p>
          <a:p>
            <a:pPr lvl="1"/>
            <a:r>
              <a:rPr lang="en-US" sz="2400" dirty="0"/>
              <a:t>Genotyping (16/18)			$40.55</a:t>
            </a:r>
          </a:p>
          <a:p>
            <a:pPr lvl="1"/>
            <a:r>
              <a:rPr lang="en-US" sz="2400" dirty="0"/>
              <a:t>Colposcopy w/biopsy		$151.16</a:t>
            </a:r>
          </a:p>
          <a:p>
            <a:pPr lvl="1"/>
            <a:r>
              <a:rPr lang="en-US" sz="2400" dirty="0"/>
              <a:t>LEEP (dx &amp; </a:t>
            </a:r>
            <a:r>
              <a:rPr lang="en-US" sz="2400" dirty="0" err="1"/>
              <a:t>tx</a:t>
            </a:r>
            <a:r>
              <a:rPr lang="en-US" sz="2400" dirty="0"/>
              <a:t>)				$284.81</a:t>
            </a:r>
          </a:p>
          <a:p>
            <a:pPr lvl="1"/>
            <a:r>
              <a:rPr lang="en-US" sz="2400" dirty="0"/>
              <a:t>Mammogram				$117.47</a:t>
            </a:r>
          </a:p>
          <a:p>
            <a:pPr lvl="1"/>
            <a:r>
              <a:rPr lang="en-US" sz="2400" dirty="0"/>
              <a:t>Mammogram dx			$144.94</a:t>
            </a:r>
          </a:p>
          <a:p>
            <a:pPr lvl="1"/>
            <a:r>
              <a:rPr lang="en-US" sz="2400" dirty="0"/>
              <a:t>Ultrasound					$95.33</a:t>
            </a:r>
          </a:p>
          <a:p>
            <a:pPr lvl="1"/>
            <a:r>
              <a:rPr lang="en-US" sz="2400" dirty="0"/>
              <a:t>Biopsy						$54.32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Office Visit Reimbursement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9759" y="1600200"/>
            <a:ext cx="8099350" cy="4806288"/>
          </a:xfrm>
        </p:spPr>
        <p:txBody>
          <a:bodyPr>
            <a:normAutofit/>
          </a:bodyPr>
          <a:lstStyle/>
          <a:p>
            <a:r>
              <a:rPr lang="en-US" sz="2800" dirty="0"/>
              <a:t>Office Visit</a:t>
            </a:r>
          </a:p>
          <a:p>
            <a:pPr lvl="1"/>
            <a:r>
              <a:rPr lang="en-US" sz="2400" dirty="0"/>
              <a:t>Established (99213): 	$84.67</a:t>
            </a:r>
          </a:p>
          <a:p>
            <a:r>
              <a:rPr lang="en-US" sz="2800" dirty="0"/>
              <a:t>Pap/HPV Lab </a:t>
            </a:r>
          </a:p>
          <a:p>
            <a:pPr lvl="1"/>
            <a:r>
              <a:rPr lang="en-US" sz="2400" dirty="0"/>
              <a:t>Lab fee (88142): 		$20.26</a:t>
            </a:r>
          </a:p>
          <a:p>
            <a:pPr lvl="1"/>
            <a:r>
              <a:rPr lang="en-US" sz="2400" dirty="0"/>
              <a:t>Pap/HPV: (87624): 		$35.09		</a:t>
            </a:r>
            <a:r>
              <a:rPr lang="en-US" sz="2400" b="1" dirty="0"/>
              <a:t>$140.02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16/18 (87625): 	$40.55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5DFA0-4A1F-4F7F-A4D5-F48CC602B032}"/>
              </a:ext>
            </a:extLst>
          </p:cNvPr>
          <p:cNvCxnSpPr/>
          <p:nvPr/>
        </p:nvCxnSpPr>
        <p:spPr>
          <a:xfrm>
            <a:off x="1752600" y="43434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9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Medicaid Treatment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4998" y="1488613"/>
            <a:ext cx="7518401" cy="4759787"/>
          </a:xfrm>
        </p:spPr>
        <p:txBody>
          <a:bodyPr>
            <a:normAutofit/>
          </a:bodyPr>
          <a:lstStyle/>
          <a:p>
            <a:r>
              <a:rPr lang="en-US" sz="2800" dirty="0"/>
              <a:t>Women diagnosed with cancer</a:t>
            </a:r>
          </a:p>
          <a:p>
            <a:pPr lvl="1"/>
            <a:r>
              <a:rPr lang="en-US" sz="2400" dirty="0"/>
              <a:t>At/Below 250% poverty level</a:t>
            </a:r>
          </a:p>
          <a:p>
            <a:pPr lvl="1"/>
            <a:r>
              <a:rPr lang="en-US" sz="2400" dirty="0"/>
              <a:t>No Insurance</a:t>
            </a:r>
          </a:p>
          <a:p>
            <a:pPr lvl="1"/>
            <a:r>
              <a:rPr lang="en-US" sz="2400" dirty="0"/>
              <a:t>Under age 65</a:t>
            </a:r>
          </a:p>
          <a:p>
            <a:pPr lvl="1"/>
            <a:r>
              <a:rPr lang="en-US" sz="2400" dirty="0"/>
              <a:t>Live in Alabama</a:t>
            </a:r>
          </a:p>
          <a:p>
            <a:pPr lvl="1"/>
            <a:r>
              <a:rPr lang="en-US" sz="2400" dirty="0"/>
              <a:t>Legally in the U.S.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512"/>
            <a:ext cx="729719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Breast and Cervical Cancer</a:t>
            </a:r>
            <a:br>
              <a:rPr lang="en-US" dirty="0"/>
            </a:br>
            <a:r>
              <a:rPr lang="en-US" dirty="0"/>
              <a:t>    Medicaid Treatment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87552"/>
            <a:ext cx="6839997" cy="4648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Women Under age 65 with an income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u="sng" dirty="0"/>
              <a:t>&lt;</a:t>
            </a:r>
            <a:r>
              <a:rPr lang="en-US" sz="2600" dirty="0"/>
              <a:t> 250% of the Federal Poverty Level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Documentation of breast cancer diagnosis, abnormal Pap test indicating pre-cervical (CIN II or III), or invasive cervical cancer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No creditable insurance coverage</a:t>
            </a:r>
          </a:p>
          <a:p>
            <a:pPr marL="0" indent="0"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A legal U.S. citizen or a permanent resident card and have been in the U.S. for at least	5 years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7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25" y="567020"/>
            <a:ext cx="6850076" cy="13208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Advisory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28312"/>
              </p:ext>
            </p:extLst>
          </p:nvPr>
        </p:nvGraphicFramePr>
        <p:xfrm>
          <a:off x="685800" y="1447800"/>
          <a:ext cx="3048000" cy="4872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25277455"/>
                    </a:ext>
                  </a:extLst>
                </a:gridCol>
              </a:tblGrid>
              <a:tr h="2318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Warner Huh,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AL Birmingham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O’Neil Cancer Center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Donna Lynn Dyess,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 Surgeon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0978"/>
                  </a:ext>
                </a:extLst>
              </a:tr>
              <a:tr h="1024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Young Pierce,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3955"/>
                  </a:ext>
                </a:extLst>
              </a:tr>
              <a:tr h="670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Stephen Varner,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Obstetrics/Gynecology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7566"/>
                  </a:ext>
                </a:extLst>
              </a:tr>
              <a:tr h="210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60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4263"/>
              </p:ext>
            </p:extLst>
          </p:nvPr>
        </p:nvGraphicFramePr>
        <p:xfrm>
          <a:off x="4191000" y="1236381"/>
          <a:ext cx="3200400" cy="381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28937430"/>
                    </a:ext>
                  </a:extLst>
                </a:gridCol>
              </a:tblGrid>
              <a:tr h="169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81979"/>
                  </a:ext>
                </a:extLst>
              </a:tr>
              <a:tr h="2113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Gary Pugh,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Kaye Melnick, MSN, RN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Chief Nursing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8908"/>
                  </a:ext>
                </a:extLst>
              </a:tr>
              <a:tr h="86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Trina Simmons, NP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 Practitioner Director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002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68" y="6023893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pPr algn="ctr"/>
            <a:r>
              <a:rPr lang="en-US" dirty="0"/>
              <a:t>ABC Regional Data: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6B51-0A62-4527-B2B2-0710E050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/>
              <a:t>Mobile County</a:t>
            </a:r>
          </a:p>
          <a:p>
            <a:r>
              <a:rPr lang="en-US" sz="2400" dirty="0"/>
              <a:t>Baldwin County </a:t>
            </a:r>
          </a:p>
          <a:p>
            <a:r>
              <a:rPr lang="en-US" sz="2400" dirty="0"/>
              <a:t>Washington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4895"/>
            <a:ext cx="6477000" cy="14304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Screened by ABCCEDP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Alabama 2018 - 2021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564948"/>
              </p:ext>
            </p:extLst>
          </p:nvPr>
        </p:nvGraphicFramePr>
        <p:xfrm>
          <a:off x="457200" y="1957472"/>
          <a:ext cx="7010400" cy="367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324600"/>
            <a:ext cx="871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Eligible: Women who have no insurance and with an income of &lt;= 250% of federal poverty level and 40-64 of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B30D4-8071-4B6B-97C8-9D74222E3D02}"/>
              </a:ext>
            </a:extLst>
          </p:cNvPr>
          <p:cNvSpPr txBox="1"/>
          <p:nvPr/>
        </p:nvSpPr>
        <p:spPr>
          <a:xfrm>
            <a:off x="2247900" y="5483760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62,621 women ABC Eligible</a:t>
            </a: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239000" cy="123207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Cervical Cancer </a:t>
            </a:r>
            <a:r>
              <a:rPr lang="en-US" sz="3200" dirty="0"/>
              <a:t>Screening in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Baldwin, Mobile, &amp; Washington Counties </a:t>
            </a:r>
            <a:b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90660"/>
              </p:ext>
            </p:extLst>
          </p:nvPr>
        </p:nvGraphicFramePr>
        <p:xfrm>
          <a:off x="228600" y="2286000"/>
          <a:ext cx="7086600" cy="378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A19A02-08C0-4BB2-99C2-883482181D49}"/>
              </a:ext>
            </a:extLst>
          </p:cNvPr>
          <p:cNvSpPr txBox="1"/>
          <p:nvPr/>
        </p:nvSpPr>
        <p:spPr>
          <a:xfrm>
            <a:off x="5486400" y="1928209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Mobile County: 80%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Baldwin County: 19%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Washington County: 1%</a:t>
            </a:r>
          </a:p>
        </p:txBody>
      </p:sp>
    </p:spTree>
    <p:extLst>
      <p:ext uri="{BB962C8B-B14F-4D97-AF65-F5344CB8AC3E}">
        <p14:creationId xmlns:p14="http://schemas.microsoft.com/office/powerpoint/2010/main" val="363741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567D3-E46E-4679-B3C0-A876811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Organization</a:t>
            </a:r>
            <a:br>
              <a:rPr lang="en-US" dirty="0"/>
            </a:br>
            <a:r>
              <a:rPr lang="en-US" dirty="0"/>
              <a:t>Global call to Action to Eliminate Cervical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DD238-5AC3-4C71-9C3A-E4BFF425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97" y="3486009"/>
            <a:ext cx="7308917" cy="2342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07DAFA-2D7B-48B5-9A29-E710F70616FC}"/>
              </a:ext>
            </a:extLst>
          </p:cNvPr>
          <p:cNvSpPr txBox="1"/>
          <p:nvPr/>
        </p:nvSpPr>
        <p:spPr>
          <a:xfrm>
            <a:off x="644697" y="2934060"/>
            <a:ext cx="730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4 Key Strategies:</a:t>
            </a:r>
          </a:p>
        </p:txBody>
      </p:sp>
    </p:spTree>
    <p:extLst>
      <p:ext uri="{BB962C8B-B14F-4D97-AF65-F5344CB8AC3E}">
        <p14:creationId xmlns:p14="http://schemas.microsoft.com/office/powerpoint/2010/main" val="133131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8463"/>
            <a:ext cx="7173687" cy="10379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Cervical Cancer &amp; Pre-Cancer Detected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2018 - 2022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6205B96-5570-43D1-BD0C-E683C144F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62963"/>
              </p:ext>
            </p:extLst>
          </p:nvPr>
        </p:nvGraphicFramePr>
        <p:xfrm>
          <a:off x="533400" y="1981200"/>
          <a:ext cx="6792687" cy="31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54">
                  <a:extLst>
                    <a:ext uri="{9D8B030D-6E8A-4147-A177-3AD203B41FA5}">
                      <a16:colId xmlns:a16="http://schemas.microsoft.com/office/drawing/2014/main" val="1552348583"/>
                    </a:ext>
                  </a:extLst>
                </a:gridCol>
                <a:gridCol w="1202723">
                  <a:extLst>
                    <a:ext uri="{9D8B030D-6E8A-4147-A177-3AD203B41FA5}">
                      <a16:colId xmlns:a16="http://schemas.microsoft.com/office/drawing/2014/main" val="2987314972"/>
                    </a:ext>
                  </a:extLst>
                </a:gridCol>
                <a:gridCol w="909862">
                  <a:extLst>
                    <a:ext uri="{9D8B030D-6E8A-4147-A177-3AD203B41FA5}">
                      <a16:colId xmlns:a16="http://schemas.microsoft.com/office/drawing/2014/main" val="1408675214"/>
                    </a:ext>
                  </a:extLst>
                </a:gridCol>
                <a:gridCol w="909862">
                  <a:extLst>
                    <a:ext uri="{9D8B030D-6E8A-4147-A177-3AD203B41FA5}">
                      <a16:colId xmlns:a16="http://schemas.microsoft.com/office/drawing/2014/main" val="2960275123"/>
                    </a:ext>
                  </a:extLst>
                </a:gridCol>
                <a:gridCol w="909862">
                  <a:extLst>
                    <a:ext uri="{9D8B030D-6E8A-4147-A177-3AD203B41FA5}">
                      <a16:colId xmlns:a16="http://schemas.microsoft.com/office/drawing/2014/main" val="2160490485"/>
                    </a:ext>
                  </a:extLst>
                </a:gridCol>
                <a:gridCol w="909862">
                  <a:extLst>
                    <a:ext uri="{9D8B030D-6E8A-4147-A177-3AD203B41FA5}">
                      <a16:colId xmlns:a16="http://schemas.microsoft.com/office/drawing/2014/main" val="195182830"/>
                    </a:ext>
                  </a:extLst>
                </a:gridCol>
                <a:gridCol w="909862">
                  <a:extLst>
                    <a:ext uri="{9D8B030D-6E8A-4147-A177-3AD203B41FA5}">
                      <a16:colId xmlns:a16="http://schemas.microsoft.com/office/drawing/2014/main" val="4043083782"/>
                    </a:ext>
                  </a:extLst>
                </a:gridCol>
              </a:tblGrid>
              <a:tr h="28274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6814178"/>
                  </a:ext>
                </a:extLst>
              </a:tr>
              <a:tr h="286669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Mobile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3680456"/>
                  </a:ext>
                </a:extLst>
              </a:tr>
              <a:tr h="2866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Pre-Cancer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9682207"/>
                  </a:ext>
                </a:extLst>
              </a:tr>
              <a:tr h="286669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Baldwin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4539838"/>
                  </a:ext>
                </a:extLst>
              </a:tr>
              <a:tr h="2866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Pre-Cancer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5407263"/>
                  </a:ext>
                </a:extLst>
              </a:tr>
              <a:tr h="286669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Washington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0824658"/>
                  </a:ext>
                </a:extLst>
              </a:tr>
              <a:tr h="2866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Pre-Cancer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7327270"/>
                  </a:ext>
                </a:extLst>
              </a:tr>
              <a:tr h="286669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Alabama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780405"/>
                  </a:ext>
                </a:extLst>
              </a:tr>
              <a:tr h="2866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Pre-Cancer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1991870"/>
                  </a:ext>
                </a:extLst>
              </a:tr>
              <a:tr h="28666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4573793"/>
                  </a:ext>
                </a:extLst>
              </a:tr>
              <a:tr h="28666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% Pre-Cancer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601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02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28"/>
            <a:ext cx="7239000" cy="151663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</a:t>
            </a:r>
            <a:r>
              <a:rPr lang="en-US" dirty="0"/>
              <a:t>Screening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Baldwin, Mobile, &amp; Washington Counties 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616508"/>
              </p:ext>
            </p:extLst>
          </p:nvPr>
        </p:nvGraphicFramePr>
        <p:xfrm>
          <a:off x="247650" y="1981200"/>
          <a:ext cx="7315200" cy="388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667855-384D-4331-A4D7-95750196B127}"/>
              </a:ext>
            </a:extLst>
          </p:cNvPr>
          <p:cNvSpPr txBox="1"/>
          <p:nvPr/>
        </p:nvSpPr>
        <p:spPr>
          <a:xfrm>
            <a:off x="5562600" y="1981200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Mobile County: 80%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Baldwin County: 19%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Washington County: 1%</a:t>
            </a:r>
          </a:p>
        </p:txBody>
      </p:sp>
    </p:spTree>
    <p:extLst>
      <p:ext uri="{BB962C8B-B14F-4D97-AF65-F5344CB8AC3E}">
        <p14:creationId xmlns:p14="http://schemas.microsoft.com/office/powerpoint/2010/main" val="1621139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D435C94-43CB-49A5-8299-A2C6A36F9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15104"/>
              </p:ext>
            </p:extLst>
          </p:nvPr>
        </p:nvGraphicFramePr>
        <p:xfrm>
          <a:off x="1295400" y="2362200"/>
          <a:ext cx="5510657" cy="229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279">
                  <a:extLst>
                    <a:ext uri="{9D8B030D-6E8A-4147-A177-3AD203B41FA5}">
                      <a16:colId xmlns:a16="http://schemas.microsoft.com/office/drawing/2014/main" val="684828738"/>
                    </a:ext>
                  </a:extLst>
                </a:gridCol>
                <a:gridCol w="781717">
                  <a:extLst>
                    <a:ext uri="{9D8B030D-6E8A-4147-A177-3AD203B41FA5}">
                      <a16:colId xmlns:a16="http://schemas.microsoft.com/office/drawing/2014/main" val="3598597613"/>
                    </a:ext>
                  </a:extLst>
                </a:gridCol>
                <a:gridCol w="781717">
                  <a:extLst>
                    <a:ext uri="{9D8B030D-6E8A-4147-A177-3AD203B41FA5}">
                      <a16:colId xmlns:a16="http://schemas.microsoft.com/office/drawing/2014/main" val="3180107359"/>
                    </a:ext>
                  </a:extLst>
                </a:gridCol>
                <a:gridCol w="917510">
                  <a:extLst>
                    <a:ext uri="{9D8B030D-6E8A-4147-A177-3AD203B41FA5}">
                      <a16:colId xmlns:a16="http://schemas.microsoft.com/office/drawing/2014/main" val="4148820930"/>
                    </a:ext>
                  </a:extLst>
                </a:gridCol>
                <a:gridCol w="781717">
                  <a:extLst>
                    <a:ext uri="{9D8B030D-6E8A-4147-A177-3AD203B41FA5}">
                      <a16:colId xmlns:a16="http://schemas.microsoft.com/office/drawing/2014/main" val="619430316"/>
                    </a:ext>
                  </a:extLst>
                </a:gridCol>
                <a:gridCol w="781717">
                  <a:extLst>
                    <a:ext uri="{9D8B030D-6E8A-4147-A177-3AD203B41FA5}">
                      <a16:colId xmlns:a16="http://schemas.microsoft.com/office/drawing/2014/main" val="902787085"/>
                    </a:ext>
                  </a:extLst>
                </a:gridCol>
              </a:tblGrid>
              <a:tr h="3816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2018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2019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2020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2021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2022</a:t>
                      </a:r>
                    </a:p>
                  </a:txBody>
                  <a:tcPr marL="80636" marR="80636" marT="40318" marB="40318"/>
                </a:tc>
                <a:extLst>
                  <a:ext uri="{0D108BD9-81ED-4DB2-BD59-A6C34878D82A}">
                    <a16:rowId xmlns:a16="http://schemas.microsoft.com/office/drawing/2014/main" val="406032903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r>
                        <a:rPr lang="en-US" sz="1800" dirty="0"/>
                        <a:t>Mobile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22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17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11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12</a:t>
                      </a:r>
                    </a:p>
                  </a:txBody>
                  <a:tcPr marL="80636" marR="80636" marT="40318" marB="40318"/>
                </a:tc>
                <a:extLst>
                  <a:ext uri="{0D108BD9-81ED-4DB2-BD59-A6C34878D82A}">
                    <a16:rowId xmlns:a16="http://schemas.microsoft.com/office/drawing/2014/main" val="3371012938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r>
                        <a:rPr lang="en-US" sz="1800"/>
                        <a:t>Baldwin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80636" marR="80636" marT="40318" marB="40318"/>
                </a:tc>
                <a:extLst>
                  <a:ext uri="{0D108BD9-81ED-4DB2-BD59-A6C34878D82A}">
                    <a16:rowId xmlns:a16="http://schemas.microsoft.com/office/drawing/2014/main" val="4113306716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r>
                        <a:rPr lang="en-US" sz="1800"/>
                        <a:t>Washington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</a:t>
                      </a:r>
                    </a:p>
                  </a:txBody>
                  <a:tcPr marL="80636" marR="80636" marT="40318" marB="40318"/>
                </a:tc>
                <a:extLst>
                  <a:ext uri="{0D108BD9-81ED-4DB2-BD59-A6C34878D82A}">
                    <a16:rowId xmlns:a16="http://schemas.microsoft.com/office/drawing/2014/main" val="3490570500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r>
                        <a:rPr lang="en-US" sz="1800"/>
                        <a:t>Alabama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108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110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100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78</a:t>
                      </a:r>
                    </a:p>
                  </a:txBody>
                  <a:tcPr marL="80636" marR="80636" marT="40318" marB="40318"/>
                </a:tc>
                <a:extLst>
                  <a:ext uri="{0D108BD9-81ED-4DB2-BD59-A6C34878D82A}">
                    <a16:rowId xmlns:a16="http://schemas.microsoft.com/office/drawing/2014/main" val="1468689129"/>
                  </a:ext>
                </a:extLst>
              </a:tr>
              <a:tr h="3816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22%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18%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17.5%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15%</a:t>
                      </a:r>
                    </a:p>
                  </a:txBody>
                  <a:tcPr marL="80636" marR="80636" marT="40318" marB="4031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18%</a:t>
                      </a:r>
                    </a:p>
                  </a:txBody>
                  <a:tcPr marL="80636" marR="80636" marT="40318" marB="40318"/>
                </a:tc>
                <a:extLst>
                  <a:ext uri="{0D108BD9-81ED-4DB2-BD59-A6C34878D82A}">
                    <a16:rowId xmlns:a16="http://schemas.microsoft.com/office/drawing/2014/main" val="243841968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EC966CF-3499-4095-9DA7-7AD56B93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Cases Detected </a:t>
            </a:r>
            <a:br>
              <a:rPr lang="en-US" dirty="0"/>
            </a:br>
            <a:r>
              <a:rPr lang="en-US" dirty="0"/>
              <a:t>2018-2022</a:t>
            </a:r>
          </a:p>
        </p:txBody>
      </p:sp>
    </p:spTree>
    <p:extLst>
      <p:ext uri="{BB962C8B-B14F-4D97-AF65-F5344CB8AC3E}">
        <p14:creationId xmlns:p14="http://schemas.microsoft.com/office/powerpoint/2010/main" val="3290080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120-8A36-4049-A0E9-EB324E36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Colposcopies in Alabama: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4CDA-D01B-49FE-B853-20584C0C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Mobile: 		86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Baldwin: 		2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Washington: 	0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Alabama:	 	762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12357-C4A7-47F3-8217-3556BBC40468}"/>
              </a:ext>
            </a:extLst>
          </p:cNvPr>
          <p:cNvSpPr txBox="1"/>
          <p:nvPr/>
        </p:nvSpPr>
        <p:spPr>
          <a:xfrm>
            <a:off x="3581400" y="2143337"/>
            <a:ext cx="40386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Bayou La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Batre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		 21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Franklin Primary: 		 14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Gulf Regional Path: 	   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Mobile County BOH: 	   2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Providence Hospital: 	   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South AL:	 46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Victory Health Partners: 1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----------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Hope Center: 		     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Precision Imaging:	     1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54459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C6D4-11D7-49B3-BB7C-292567E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Department of Public Health and Colposcopies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825A-0E55-421C-9DC7-164BED1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0560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Nurse Practitioners (NP) certified for colposcopy</a:t>
            </a:r>
          </a:p>
          <a:p>
            <a:r>
              <a:rPr lang="en-US" sz="2400" dirty="0"/>
              <a:t>NPs supported by Medical Officer for Family Health Services</a:t>
            </a:r>
          </a:p>
          <a:p>
            <a:r>
              <a:rPr lang="en-US" sz="2400" dirty="0"/>
              <a:t>One NP per six Districts</a:t>
            </a:r>
          </a:p>
          <a:p>
            <a:r>
              <a:rPr lang="en-US" sz="2400" dirty="0"/>
              <a:t>Travel to health departments within Districts to provide colposcopy statewide</a:t>
            </a:r>
          </a:p>
          <a:p>
            <a:r>
              <a:rPr lang="en-US" sz="2400" dirty="0"/>
              <a:t>823+ performed this FY (Last FY 23)</a:t>
            </a:r>
          </a:p>
          <a:p>
            <a:r>
              <a:rPr lang="en-US" sz="2400" dirty="0"/>
              <a:t>72% Show rate</a:t>
            </a:r>
          </a:p>
          <a:p>
            <a:r>
              <a:rPr lang="en-US" sz="2400" dirty="0"/>
              <a:t>24% High grade result</a:t>
            </a:r>
          </a:p>
        </p:txBody>
      </p:sp>
    </p:spTree>
    <p:extLst>
      <p:ext uri="{BB962C8B-B14F-4D97-AF65-F5344CB8AC3E}">
        <p14:creationId xmlns:p14="http://schemas.microsoft.com/office/powerpoint/2010/main" val="244536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20F5E-8DFA-413E-9A6E-B1A4E777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6923369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7AD3-6B6E-408E-A032-15D1413D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54988"/>
            <a:ext cx="3412004" cy="42600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County Board of Health (MCHD)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Citronelle Clinic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Dauphin Island Parkway Health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Eight Mile Clinic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North Mobile Health Center 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Semmes Clinic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Southwest Mobile Health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MCHD - Women's Health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Franklin Primary Health Center, Inc. (FPHC)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Central Plaza Towers Medical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Charles White Family Health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Franklin Medical &amp; Dental Express Mobile Unit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Hadley Medical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West Mobile Family Medical Center</a:t>
            </a:r>
          </a:p>
          <a:p>
            <a:pPr>
              <a:spcBef>
                <a:spcPts val="0"/>
              </a:spcBef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46C1F-DB29-46A9-8560-B85E0291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469364"/>
            <a:ext cx="3826996" cy="42456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Aiello/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Buskey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Medical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Dr. Albert Thomas Family Medicine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H. E. Savage Memorial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Maysville Medical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- Stanton Road Clinic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Victory Health Partners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AltaPointe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Systems, Inc. -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Bayou La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Batre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 Health Development Board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Baldwin County Health Department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Center, Inc.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North Baldwin Family Health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FPHC - South Baldwin Family Medical Center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Medical Center/Centro Medico Familiar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Southwest Alabama Health Services</a:t>
            </a:r>
          </a:p>
          <a:p>
            <a:pPr>
              <a:spcBef>
                <a:spcPts val="0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County Health Department</a:t>
            </a:r>
          </a:p>
          <a:p>
            <a:pPr>
              <a:spcBef>
                <a:spcPts val="0"/>
              </a:spcBef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1287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40D1E-C6F3-48DF-8AE0-A4730D1A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6789327" cy="40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603D-0B08-4CCD-A498-7470616B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7315199" cy="38807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Franklin Primary Health Center, Inc.</a:t>
            </a:r>
          </a:p>
          <a:p>
            <a:r>
              <a:rPr lang="en-US" dirty="0"/>
              <a:t>Providence Hospital </a:t>
            </a:r>
          </a:p>
          <a:p>
            <a:r>
              <a:rPr lang="en-US" dirty="0"/>
              <a:t>Springhill Hospitals, Inc.</a:t>
            </a:r>
          </a:p>
          <a:p>
            <a:r>
              <a:rPr lang="en-US" dirty="0"/>
              <a:t>USA Medical Center</a:t>
            </a:r>
          </a:p>
          <a:p>
            <a:r>
              <a:rPr lang="en-US" dirty="0"/>
              <a:t>USA Children’s and Women’s Hospital</a:t>
            </a:r>
          </a:p>
          <a:p>
            <a:r>
              <a:rPr lang="en-US" dirty="0"/>
              <a:t>USA Family Practice</a:t>
            </a:r>
          </a:p>
          <a:p>
            <a:r>
              <a:rPr lang="en-US" dirty="0"/>
              <a:t>Gulf Health Hospitals Inc. dba Thomas Hospital</a:t>
            </a:r>
          </a:p>
          <a:p>
            <a:r>
              <a:rPr lang="en-US" dirty="0"/>
              <a:t>South Baldwin Regional Medical Center </a:t>
            </a:r>
          </a:p>
          <a:p>
            <a:r>
              <a:rPr lang="en-US" dirty="0"/>
              <a:t>Washington County Hospital &amp; Nursing Home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8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7818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 Diagnostic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02DFE1-1890-4281-9B80-2C016D3C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99725"/>
            <a:ext cx="6781800" cy="42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6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588-8537-4761-9E8F-01CFAA0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 Conference: </a:t>
            </a:r>
            <a:br>
              <a:rPr lang="en-US" dirty="0"/>
            </a:br>
            <a:r>
              <a:rPr lang="en-US" dirty="0"/>
              <a:t>Action Plan to Eliminate </a:t>
            </a:r>
            <a:br>
              <a:rPr lang="en-US" dirty="0"/>
            </a:br>
            <a:r>
              <a:rPr lang="en-US" dirty="0"/>
              <a:t>Cervical Cancer in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CCD1F-B3C2-447F-96A7-99F7F6B2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4" y="2298731"/>
            <a:ext cx="3241829" cy="1833531"/>
          </a:xfrm>
          <a:prstGeom prst="rect">
            <a:avLst/>
          </a:prstGeom>
        </p:spPr>
      </p:pic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BD0EB9B-8808-4DC1-B95B-EFFA8BD4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10" y="2298731"/>
            <a:ext cx="23155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2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Diagnostic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CA34-89C5-4E63-97F2-2AE31CD0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52600"/>
            <a:ext cx="6347714" cy="2411410"/>
          </a:xfrm>
        </p:spPr>
        <p:txBody>
          <a:bodyPr/>
          <a:lstStyle/>
          <a:p>
            <a:r>
              <a:rPr lang="en-US" dirty="0"/>
              <a:t>Franklin Primary Health Center, Inc.</a:t>
            </a:r>
          </a:p>
          <a:p>
            <a:r>
              <a:rPr lang="en-US" dirty="0"/>
              <a:t>USA - Dept of Pathology</a:t>
            </a:r>
          </a:p>
          <a:p>
            <a:r>
              <a:rPr lang="en-US" dirty="0"/>
              <a:t>USA Laboratories</a:t>
            </a:r>
          </a:p>
          <a:p>
            <a:r>
              <a:rPr lang="en-US" dirty="0"/>
              <a:t>Gulf Regional Pathologists, P.A.</a:t>
            </a:r>
          </a:p>
          <a:p>
            <a:r>
              <a:rPr lang="en-US" dirty="0"/>
              <a:t>Foley Clinic Corporation</a:t>
            </a:r>
          </a:p>
        </p:txBody>
      </p:sp>
    </p:spTree>
    <p:extLst>
      <p:ext uri="{BB962C8B-B14F-4D97-AF65-F5344CB8AC3E}">
        <p14:creationId xmlns:p14="http://schemas.microsoft.com/office/powerpoint/2010/main" val="4064900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Hotline: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https://www.alabamapublichealth.gov/bandc/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Medicaid Treatment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Kelli Hardy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334-206-2976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Kelli.Hardy@adph.state.al.us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Contracts/More Information: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Nancy Wright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334-206-5851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Nancy.wright@adph.state.al.us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E1EE9-F0AF-4543-AA7C-823F24B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40" y="1563060"/>
            <a:ext cx="6181784" cy="1369936"/>
          </a:xfrm>
        </p:spPr>
        <p:txBody>
          <a:bodyPr/>
          <a:lstStyle/>
          <a:p>
            <a:r>
              <a:rPr lang="en-US" dirty="0"/>
              <a:t>Operation WIPE OUT </a:t>
            </a:r>
            <a:br>
              <a:rPr lang="en-US" dirty="0"/>
            </a:br>
            <a:r>
              <a:rPr lang="en-US" dirty="0"/>
              <a:t>Cervical Cancer Alabama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8B9EE-88CD-4489-A3E4-063E43ED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41" y="3679154"/>
            <a:ext cx="5418346" cy="645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Alabama is the 1</a:t>
            </a:r>
            <a:r>
              <a:rPr lang="en-US" baseline="30000" dirty="0"/>
              <a:t>st</a:t>
            </a:r>
            <a:r>
              <a:rPr lang="en-US" dirty="0"/>
              <a:t> State in the Nation to Announce a Statewide Effort to Eliminate Cervical Cancer in Alabama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92216D-8D77-4F29-9FA7-77B9A3B25007}"/>
              </a:ext>
            </a:extLst>
          </p:cNvPr>
          <p:cNvSpPr txBox="1">
            <a:spLocks/>
          </p:cNvSpPr>
          <p:nvPr/>
        </p:nvSpPr>
        <p:spPr>
          <a:xfrm>
            <a:off x="546819" y="4132052"/>
            <a:ext cx="5418346" cy="381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18116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2970974"/>
            <a:ext cx="6946605" cy="1341502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Mobile, Baldwin, &amp; Washington County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Regional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77" y="6116320"/>
            <a:ext cx="8382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dirty="0"/>
              <a:t>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952"/>
            <a:ext cx="481399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876" y="609600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8A665-5F24-437E-B6F7-CABCEDDB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97000"/>
            <a:ext cx="6524625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</p:spTree>
    <p:extLst>
      <p:ext uri="{BB962C8B-B14F-4D97-AF65-F5344CB8AC3E}">
        <p14:creationId xmlns:p14="http://schemas.microsoft.com/office/powerpoint/2010/main" val="7104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F6016-D2A6-49AE-BD54-06126F445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"/>
          <a:stretch/>
        </p:blipFill>
        <p:spPr>
          <a:xfrm>
            <a:off x="2181877" y="1397000"/>
            <a:ext cx="3662022" cy="52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613ED-FE9B-4729-8E09-44EB890BF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4" y="1536038"/>
            <a:ext cx="6343650" cy="450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609600" y="5943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</p:spTree>
    <p:extLst>
      <p:ext uri="{BB962C8B-B14F-4D97-AF65-F5344CB8AC3E}">
        <p14:creationId xmlns:p14="http://schemas.microsoft.com/office/powerpoint/2010/main" val="19317545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1610</Words>
  <Application>Microsoft Office PowerPoint</Application>
  <PresentationFormat>On-screen Show (4:3)</PresentationFormat>
  <Paragraphs>403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Helv</vt:lpstr>
      <vt:lpstr>Times New Roman</vt:lpstr>
      <vt:lpstr>Trebuchet MS</vt:lpstr>
      <vt:lpstr>Wingdings 3</vt:lpstr>
      <vt:lpstr>Facet</vt:lpstr>
      <vt:lpstr>Partnering to Eliminate Cervical Cancer in Alabama</vt:lpstr>
      <vt:lpstr>Eliminating Cervical Cancer is Possible</vt:lpstr>
      <vt:lpstr>World Health Organization Global call to Action to Eliminate Cervical Cancer</vt:lpstr>
      <vt:lpstr>Press Conference:  Action Plan to Eliminate  Cervical Cancer in Alabama</vt:lpstr>
      <vt:lpstr>Operation WIPE OUT  Cervical Cancer Alabama </vt:lpstr>
      <vt:lpstr>Mobile, Baldwin, &amp; Washington County Regional Data</vt:lpstr>
      <vt:lpstr>Uninsured Women Age 35-64 Census Tract, 2020</vt:lpstr>
      <vt:lpstr>Uninsured Women Age 35-64 Census Tract, 2020</vt:lpstr>
      <vt:lpstr>Federal Poverty Level Women Age 35-64 Census Tract, 2020</vt:lpstr>
      <vt:lpstr>Federal Poverty Level Women Age 35-64 Census Tract, 2020</vt:lpstr>
      <vt:lpstr>2023 HPV Vaccination Rates: 9-19 Years of Age</vt:lpstr>
      <vt:lpstr>Cervical Cancer Mortality Rates:  2011-2020</vt:lpstr>
      <vt:lpstr>Cervical Cancer Incidence Rates:  2011-2020</vt:lpstr>
      <vt:lpstr>Cervical Cancer Late-Stage Cancer Rates:  2011-2020</vt:lpstr>
      <vt:lpstr>Breast Cancer Mortality Rates:  2011-2020</vt:lpstr>
      <vt:lpstr>Breast Cancer Incidence Rates:  2011-2020</vt:lpstr>
      <vt:lpstr>Breast Cancer Late-Stage Cancer Rates:  2011-2020</vt:lpstr>
      <vt:lpstr>Alabama Breast and Cervical Cancer Early Detection Program (ABC)</vt:lpstr>
      <vt:lpstr>ABC Eligible Women</vt:lpstr>
      <vt:lpstr>How is the Program Funded?</vt:lpstr>
      <vt:lpstr>Who Provides the Medical Care?</vt:lpstr>
      <vt:lpstr>Reimbursement for Providers</vt:lpstr>
      <vt:lpstr>Office Visit Reimbursement</vt:lpstr>
      <vt:lpstr>Medicaid Treatment Act</vt:lpstr>
      <vt:lpstr>    Breast and Cervical Cancer     Medicaid Treatment Program</vt:lpstr>
      <vt:lpstr>Medical Advisory Committee</vt:lpstr>
      <vt:lpstr>ABC Regional Data:</vt:lpstr>
      <vt:lpstr>PowerPoint Presentation</vt:lpstr>
      <vt:lpstr>Cervical Cancer Screening in Baldwin, Mobile, &amp; Washington Counties  2018 -2022</vt:lpstr>
      <vt:lpstr>Cervical Cancer &amp; Pre-Cancer Detected 2018 - 2022</vt:lpstr>
      <vt:lpstr>Breast Cancer Screening Baldwin, Mobile, &amp; Washington Counties  2018 -2022</vt:lpstr>
      <vt:lpstr>Breast Cancer Cases Detected  2018-2022</vt:lpstr>
      <vt:lpstr>Number of Colposcopies in Alabama: 2022</vt:lpstr>
      <vt:lpstr>Alabama Department of Public Health and Colposcopies</vt:lpstr>
      <vt:lpstr>ABC Enrolling Providers</vt:lpstr>
      <vt:lpstr>ABC Enrolling Providers</vt:lpstr>
      <vt:lpstr>ABC Mammogram Providers</vt:lpstr>
      <vt:lpstr>ABC Mammogram Providers</vt:lpstr>
      <vt:lpstr>ABC Diagnostic Providers</vt:lpstr>
      <vt:lpstr>ABC Diagnostic Providers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Breast &amp; Cervical Cancer Early Detection Program (ABCCEDP)</dc:title>
  <dc:creator>new</dc:creator>
  <cp:lastModifiedBy>Price, Misty</cp:lastModifiedBy>
  <cp:revision>195</cp:revision>
  <cp:lastPrinted>2020-06-09T15:47:34Z</cp:lastPrinted>
  <dcterms:created xsi:type="dcterms:W3CDTF">2008-12-01T15:58:28Z</dcterms:created>
  <dcterms:modified xsi:type="dcterms:W3CDTF">2023-10-27T16:25:36Z</dcterms:modified>
</cp:coreProperties>
</file>