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5"/>
  </p:notesMasterIdLst>
  <p:sldIdLst>
    <p:sldId id="677" r:id="rId2"/>
    <p:sldId id="256" r:id="rId3"/>
    <p:sldId id="680" r:id="rId4"/>
    <p:sldId id="259" r:id="rId5"/>
    <p:sldId id="600" r:id="rId6"/>
    <p:sldId id="657" r:id="rId7"/>
    <p:sldId id="648" r:id="rId8"/>
    <p:sldId id="348" r:id="rId9"/>
    <p:sldId id="666" r:id="rId10"/>
    <p:sldId id="676" r:id="rId11"/>
    <p:sldId id="667" r:id="rId12"/>
    <p:sldId id="675" r:id="rId13"/>
    <p:sldId id="349" r:id="rId14"/>
    <p:sldId id="350" r:id="rId15"/>
    <p:sldId id="351" r:id="rId16"/>
    <p:sldId id="352" r:id="rId17"/>
    <p:sldId id="663" r:id="rId18"/>
    <p:sldId id="664" r:id="rId19"/>
    <p:sldId id="665" r:id="rId20"/>
    <p:sldId id="339" r:id="rId21"/>
    <p:sldId id="257" r:id="rId22"/>
    <p:sldId id="261" r:id="rId23"/>
    <p:sldId id="260" r:id="rId24"/>
    <p:sldId id="337" r:id="rId25"/>
    <p:sldId id="340" r:id="rId26"/>
    <p:sldId id="338" r:id="rId27"/>
    <p:sldId id="330" r:id="rId28"/>
    <p:sldId id="342" r:id="rId29"/>
    <p:sldId id="343" r:id="rId30"/>
    <p:sldId id="679" r:id="rId31"/>
    <p:sldId id="273" r:id="rId32"/>
    <p:sldId id="347" r:id="rId33"/>
    <p:sldId id="346" r:id="rId34"/>
    <p:sldId id="277" r:id="rId35"/>
    <p:sldId id="662" r:id="rId36"/>
    <p:sldId id="670" r:id="rId37"/>
    <p:sldId id="671" r:id="rId38"/>
    <p:sldId id="669" r:id="rId39"/>
    <p:sldId id="673" r:id="rId40"/>
    <p:sldId id="668" r:id="rId41"/>
    <p:sldId id="672" r:id="rId42"/>
    <p:sldId id="336" r:id="rId43"/>
    <p:sldId id="678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8BE"/>
    <a:srgbClr val="BB1166"/>
    <a:srgbClr val="F8BEDB"/>
    <a:srgbClr val="FD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88633" autoAdjust="0"/>
  </p:normalViewPr>
  <p:slideViewPr>
    <p:cSldViewPr>
      <p:cViewPr varScale="1">
        <p:scale>
          <a:sx n="114" d="100"/>
          <a:sy n="114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6687311079996E-2"/>
          <c:y val="1.5956479272168107E-2"/>
          <c:w val="0.97655899465102103"/>
          <c:h val="0.83720617356892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Uninsured!$L$4</c:f>
              <c:strCache>
                <c:ptCount val="1"/>
                <c:pt idx="0">
                  <c:v>Total Screened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0">
              <a:solidFill>
                <a:schemeClr val="accent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Uninsured!$L$5:$L$9</c:f>
              <c:numCache>
                <c:formatCode>#,##0</c:formatCode>
                <c:ptCount val="5"/>
                <c:pt idx="0">
                  <c:v>9708</c:v>
                </c:pt>
                <c:pt idx="1">
                  <c:v>12509</c:v>
                </c:pt>
                <c:pt idx="2">
                  <c:v>6997</c:v>
                </c:pt>
                <c:pt idx="3">
                  <c:v>9964</c:v>
                </c:pt>
                <c:pt idx="4">
                  <c:v>10680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D-4CD5-B927-17C743758B02}"/>
            </c:ext>
          </c:extLst>
        </c:ser>
        <c:ser>
          <c:idx val="2"/>
          <c:order val="1"/>
          <c:tx>
            <c:strRef>
              <c:f>Uninsured!$M$4</c:f>
              <c:strCache>
                <c:ptCount val="1"/>
                <c:pt idx="0">
                  <c:v>Screened for Breast</c:v>
                </c:pt>
              </c:strCache>
            </c:strRef>
          </c:tx>
          <c:spPr>
            <a:solidFill>
              <a:srgbClr val="F7A3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Uninsured!$M$5:$M$9</c:f>
              <c:numCache>
                <c:formatCode>#,##0</c:formatCode>
                <c:ptCount val="5"/>
                <c:pt idx="0">
                  <c:v>8580</c:v>
                </c:pt>
                <c:pt idx="1">
                  <c:v>10041</c:v>
                </c:pt>
                <c:pt idx="2">
                  <c:v>5673</c:v>
                </c:pt>
                <c:pt idx="3">
                  <c:v>8823</c:v>
                </c:pt>
                <c:pt idx="4">
                  <c:v>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D-4CD5-B927-17C743758B02}"/>
            </c:ext>
          </c:extLst>
        </c:ser>
        <c:ser>
          <c:idx val="3"/>
          <c:order val="2"/>
          <c:tx>
            <c:strRef>
              <c:f>Uninsured!$N$4</c:f>
              <c:strCache>
                <c:ptCount val="1"/>
                <c:pt idx="0">
                  <c:v>Screened for Cervical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Uninsured!$N$5:$N$9</c:f>
              <c:numCache>
                <c:formatCode>#,##0</c:formatCode>
                <c:ptCount val="5"/>
                <c:pt idx="0">
                  <c:v>4315</c:v>
                </c:pt>
                <c:pt idx="1">
                  <c:v>5660</c:v>
                </c:pt>
                <c:pt idx="2">
                  <c:v>3500</c:v>
                </c:pt>
                <c:pt idx="3">
                  <c:v>4749</c:v>
                </c:pt>
                <c:pt idx="4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D-4CD5-B927-17C743758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623501744"/>
        <c:axId val="1623500912"/>
      </c:barChart>
      <c:catAx>
        <c:axId val="16235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0912"/>
        <c:crosses val="autoZero"/>
        <c:auto val="1"/>
        <c:lblAlgn val="ctr"/>
        <c:lblOffset val="100"/>
        <c:noMultiLvlLbl val="0"/>
      </c:catAx>
      <c:valAx>
        <c:axId val="1623500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35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'Region-2'!$C$16</c:f>
              <c:strCache>
                <c:ptCount val="1"/>
                <c:pt idx="0">
                  <c:v>Escambia</c:v>
                </c:pt>
              </c:strCache>
            </c:strRef>
          </c:tx>
          <c:spPr>
            <a:solidFill>
              <a:srgbClr val="3583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'Region-2'!$D$16:$H$16</c:f>
              <c:numCache>
                <c:formatCode>General</c:formatCode>
                <c:ptCount val="5"/>
                <c:pt idx="0">
                  <c:v>45</c:v>
                </c:pt>
                <c:pt idx="1">
                  <c:v>52</c:v>
                </c:pt>
                <c:pt idx="2">
                  <c:v>18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4-477D-B647-678DD023E4FB}"/>
            </c:ext>
          </c:extLst>
        </c:ser>
        <c:ser>
          <c:idx val="1"/>
          <c:order val="1"/>
          <c:tx>
            <c:strRef>
              <c:f>'Region-2'!$C$17</c:f>
              <c:strCache>
                <c:ptCount val="1"/>
                <c:pt idx="0">
                  <c:v>Clark</c:v>
                </c:pt>
              </c:strCache>
            </c:strRef>
          </c:tx>
          <c:spPr>
            <a:solidFill>
              <a:srgbClr val="45A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'Region-2'!$D$17:$H$17</c:f>
              <c:numCache>
                <c:formatCode>General</c:formatCode>
                <c:ptCount val="5"/>
                <c:pt idx="0">
                  <c:v>18</c:v>
                </c:pt>
                <c:pt idx="1">
                  <c:v>14</c:v>
                </c:pt>
                <c:pt idx="2">
                  <c:v>8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4-477D-B647-678DD023E4FB}"/>
            </c:ext>
          </c:extLst>
        </c:ser>
        <c:ser>
          <c:idx val="2"/>
          <c:order val="2"/>
          <c:tx>
            <c:strRef>
              <c:f>'Region-2'!$C$18</c:f>
              <c:strCache>
                <c:ptCount val="1"/>
                <c:pt idx="0">
                  <c:v>Monroe</c:v>
                </c:pt>
              </c:strCache>
            </c:strRef>
          </c:tx>
          <c:spPr>
            <a:solidFill>
              <a:srgbClr val="74C6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'Region-2'!$D$18:$H$18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10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34-477D-B647-678DD023E4FB}"/>
            </c:ext>
          </c:extLst>
        </c:ser>
        <c:ser>
          <c:idx val="3"/>
          <c:order val="3"/>
          <c:tx>
            <c:strRef>
              <c:f>'Region-2'!$C$19</c:f>
              <c:strCache>
                <c:ptCount val="1"/>
                <c:pt idx="0">
                  <c:v>Conecuh</c:v>
                </c:pt>
              </c:strCache>
            </c:strRef>
          </c:tx>
          <c:spPr>
            <a:solidFill>
              <a:srgbClr val="B8E2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'Region-2'!$D$19:$H$19</c:f>
              <c:numCache>
                <c:formatCode>General</c:formatCode>
                <c:ptCount val="5"/>
                <c:pt idx="0">
                  <c:v>13</c:v>
                </c:pt>
                <c:pt idx="1">
                  <c:v>24</c:v>
                </c:pt>
                <c:pt idx="2">
                  <c:v>8</c:v>
                </c:pt>
                <c:pt idx="3">
                  <c:v>18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34-477D-B647-678DD023E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558624"/>
        <c:axId val="2081566112"/>
      </c:barChart>
      <c:catAx>
        <c:axId val="20815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66112"/>
        <c:crosses val="autoZero"/>
        <c:auto val="1"/>
        <c:lblAlgn val="ctr"/>
        <c:lblOffset val="100"/>
        <c:noMultiLvlLbl val="0"/>
      </c:catAx>
      <c:valAx>
        <c:axId val="20815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55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88352243371151E-2"/>
          <c:y val="3.9273541463854082E-2"/>
          <c:w val="0.94071370999884862"/>
          <c:h val="0.8186115966241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'Region-2'!$C$61</c:f>
              <c:strCache>
                <c:ptCount val="1"/>
                <c:pt idx="0">
                  <c:v>Escambia</c:v>
                </c:pt>
              </c:strCache>
            </c:strRef>
          </c:tx>
          <c:spPr>
            <a:solidFill>
              <a:srgbClr val="FF15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'Region-2'!$D$61:$H$61</c:f>
              <c:numCache>
                <c:formatCode>General</c:formatCode>
                <c:ptCount val="5"/>
                <c:pt idx="0">
                  <c:v>65</c:v>
                </c:pt>
                <c:pt idx="1">
                  <c:v>88</c:v>
                </c:pt>
                <c:pt idx="2">
                  <c:v>31</c:v>
                </c:pt>
                <c:pt idx="3">
                  <c:v>37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4-437A-8342-A0D6FDDA0EEF}"/>
            </c:ext>
          </c:extLst>
        </c:ser>
        <c:ser>
          <c:idx val="1"/>
          <c:order val="1"/>
          <c:tx>
            <c:strRef>
              <c:f>'Region-2'!$C$62</c:f>
              <c:strCache>
                <c:ptCount val="1"/>
                <c:pt idx="0">
                  <c:v>Clarke</c:v>
                </c:pt>
              </c:strCache>
            </c:strRef>
          </c:tx>
          <c:spPr>
            <a:solidFill>
              <a:srgbClr val="FF4F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'Region-2'!$D$62:$H$62</c:f>
              <c:numCache>
                <c:formatCode>General</c:formatCode>
                <c:ptCount val="5"/>
                <c:pt idx="0">
                  <c:v>53</c:v>
                </c:pt>
                <c:pt idx="1">
                  <c:v>53</c:v>
                </c:pt>
                <c:pt idx="2">
                  <c:v>36</c:v>
                </c:pt>
                <c:pt idx="3">
                  <c:v>41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4-437A-8342-A0D6FDDA0EEF}"/>
            </c:ext>
          </c:extLst>
        </c:ser>
        <c:ser>
          <c:idx val="2"/>
          <c:order val="2"/>
          <c:tx>
            <c:strRef>
              <c:f>'Region-2'!$C$63</c:f>
              <c:strCache>
                <c:ptCount val="1"/>
                <c:pt idx="0">
                  <c:v>Monroe</c:v>
                </c:pt>
              </c:strCache>
            </c:strRef>
          </c:tx>
          <c:spPr>
            <a:solidFill>
              <a:srgbClr val="FF8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'Region-2'!$D$63:$H$63</c:f>
              <c:numCache>
                <c:formatCode>General</c:formatCode>
                <c:ptCount val="5"/>
                <c:pt idx="0">
                  <c:v>46</c:v>
                </c:pt>
                <c:pt idx="1">
                  <c:v>34</c:v>
                </c:pt>
                <c:pt idx="2">
                  <c:v>32</c:v>
                </c:pt>
                <c:pt idx="3">
                  <c:v>27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4-437A-8342-A0D6FDDA0EEF}"/>
            </c:ext>
          </c:extLst>
        </c:ser>
        <c:ser>
          <c:idx val="3"/>
          <c:order val="3"/>
          <c:tx>
            <c:strRef>
              <c:f>'Region-2'!$C$64</c:f>
              <c:strCache>
                <c:ptCount val="1"/>
                <c:pt idx="0">
                  <c:v>Conecuh</c:v>
                </c:pt>
              </c:strCache>
            </c:strRef>
          </c:tx>
          <c:spPr>
            <a:solidFill>
              <a:srgbClr val="FFC9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'Region-2'!$D$64:$H$64</c:f>
              <c:numCache>
                <c:formatCode>General</c:formatCode>
                <c:ptCount val="5"/>
                <c:pt idx="0">
                  <c:v>28</c:v>
                </c:pt>
                <c:pt idx="1">
                  <c:v>14</c:v>
                </c:pt>
                <c:pt idx="2">
                  <c:v>11</c:v>
                </c:pt>
                <c:pt idx="3">
                  <c:v>15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B4-437A-8342-A0D6FDDA0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9674432"/>
        <c:axId val="1906602496"/>
      </c:barChart>
      <c:catAx>
        <c:axId val="19496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602496"/>
        <c:crosses val="autoZero"/>
        <c:auto val="1"/>
        <c:lblAlgn val="ctr"/>
        <c:lblOffset val="100"/>
        <c:noMultiLvlLbl val="0"/>
      </c:catAx>
      <c:valAx>
        <c:axId val="190660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96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A41D7E-9643-4966-B8F7-BA95DAA9D8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64793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99938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93  2019:107  2020: 49  2021:62  2022: 75   Avg: 62-75…..2%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192  2019:189  2020: 110  2021: 120  2022: 134   Avg: 149-160…..2%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Pierce, HPV Impact on Cervical Cancer</a:t>
            </a:r>
          </a:p>
          <a:p>
            <a:r>
              <a:rPr lang="en-US" dirty="0"/>
              <a:t>Become ABC Provider</a:t>
            </a:r>
          </a:p>
          <a:p>
            <a:r>
              <a:rPr lang="en-US" dirty="0"/>
              <a:t>Join Operation WIPEOUT: Vaccine, screening, and Appr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0BA35-1BFD-4AE4-AF13-65594F2860E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The Alabama average of 14.3%  below the poverty level is significantly worse than the US average of 10.2% for that age group. Likewise, the Alabama average of 11.3% with no insurance is significantly worse than the US average of 10.0% with no insurance for that age group.</a:t>
            </a:r>
          </a:p>
          <a:p>
            <a:pPr rtl="0"/>
            <a:endParaRPr lang="en-US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Green means that Census Tract is at least better than the Alabama average, but does not necessarily mean it's good as it could still be worse than the national average.</a:t>
            </a: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Yellow means that Census Tract is the Alabama average or worse but not twice as worse. Keep in mind that means Yellow is also worse than the US.</a:t>
            </a: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Red means that Census Tract is more than twice as bad as the already terrible Alabama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84610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CFC1-0F2D-48E1-ABF9-E843FF82A05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-CDC provides funding to every state in the nation</a:t>
            </a:r>
          </a:p>
          <a:p>
            <a:r>
              <a:rPr lang="en-US" dirty="0"/>
              <a:t>-We</a:t>
            </a:r>
            <a:r>
              <a:rPr lang="en-US" baseline="0" dirty="0"/>
              <a:t> can print up eligibility guidelines to handout if you’d like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ADD-C490-42A9-BAEF-81D6E672924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1983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6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04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866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0ACA-7720-4428-A3B1-93953E1E0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07845" y="-1944100"/>
            <a:ext cx="978812" cy="5702303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6430" y="163476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1E6-F4BF-4676-8552-02C4E56C3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476722"/>
            <a:ext cx="7977349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570010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01A-E010-405C-8D76-89DA697D6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822C-3715-464E-A6CA-0D3B962C7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B125-7623-4D27-BF0F-49BB66F93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194-1509-49A6-8426-1A3B08EBB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51A2-7965-41BE-8825-249AC0135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9693-1908-44C5-B1AE-696D388F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publichealth.gov/band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wright@adph.state.al.us" TargetMode="External"/><Relationship Id="rId4" Type="http://schemas.openxmlformats.org/officeDocument/2006/relationships/hyperlink" Target="mailto:Kelli.Hardy@adph.state.al.u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78947"/>
            <a:ext cx="6400800" cy="1657089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pre-survey in your packet or through the link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the Zoom Chat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F7D5-1818-40FF-87D7-2409A63D4152}"/>
              </a:ext>
            </a:extLst>
          </p:cNvPr>
          <p:cNvSpPr txBox="1"/>
          <p:nvPr/>
        </p:nvSpPr>
        <p:spPr>
          <a:xfrm>
            <a:off x="1981200" y="227389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Welcome!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331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DA8A9-05B3-4814-BC69-D8BC6ADC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927" y="1524000"/>
            <a:ext cx="46295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613ED-FE9B-4729-8E09-44EB890B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4" y="1536038"/>
            <a:ext cx="6343650" cy="450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</p:spTree>
    <p:extLst>
      <p:ext uri="{BB962C8B-B14F-4D97-AF65-F5344CB8AC3E}">
        <p14:creationId xmlns:p14="http://schemas.microsoft.com/office/powerpoint/2010/main" val="193175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304800" y="591775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14006-E68A-4E4C-9171-5B02CC52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390966"/>
            <a:ext cx="4572000" cy="50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CCA-4200-4A0F-9C42-684654F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2023 HPV Vaccination Rates:</a:t>
            </a:r>
            <a:br>
              <a:rPr lang="en-US" dirty="0"/>
            </a:br>
            <a:r>
              <a:rPr lang="en-US" dirty="0"/>
              <a:t>9-19 Years of 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C0B835-034D-417A-9B00-3A389EB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83992"/>
              </p:ext>
            </p:extLst>
          </p:nvPr>
        </p:nvGraphicFramePr>
        <p:xfrm>
          <a:off x="381000" y="2233281"/>
          <a:ext cx="6781800" cy="19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82">
                  <a:extLst>
                    <a:ext uri="{9D8B030D-6E8A-4147-A177-3AD203B41FA5}">
                      <a16:colId xmlns:a16="http://schemas.microsoft.com/office/drawing/2014/main" val="158768287"/>
                    </a:ext>
                  </a:extLst>
                </a:gridCol>
                <a:gridCol w="3454718">
                  <a:extLst>
                    <a:ext uri="{9D8B030D-6E8A-4147-A177-3AD203B41FA5}">
                      <a16:colId xmlns:a16="http://schemas.microsoft.com/office/drawing/2014/main" val="2476965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01668922"/>
                    </a:ext>
                  </a:extLst>
                </a:gridCol>
              </a:tblGrid>
              <a:tr h="474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 Up-to-Date Vaccine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Conecuh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7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Clarke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Escambia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7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773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2182-07D1-4423-97C8-46C5AB3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281A-AB62-4FAE-9785-AAE5B955358F}"/>
              </a:ext>
            </a:extLst>
          </p:cNvPr>
          <p:cNvSpPr txBox="1"/>
          <p:nvPr/>
        </p:nvSpPr>
        <p:spPr>
          <a:xfrm>
            <a:off x="381000" y="4343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Rate: 27%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B39E5-011C-418A-AE39-ED43A2081831}"/>
              </a:ext>
            </a:extLst>
          </p:cNvPr>
          <p:cNvSpPr txBox="1"/>
          <p:nvPr/>
        </p:nvSpPr>
        <p:spPr>
          <a:xfrm>
            <a:off x="371375" y="6451492"/>
            <a:ext cx="606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IMMPRINT Data; January 1st– September 30th 2023</a:t>
            </a:r>
          </a:p>
        </p:txBody>
      </p:sp>
    </p:spTree>
    <p:extLst>
      <p:ext uri="{BB962C8B-B14F-4D97-AF65-F5344CB8AC3E}">
        <p14:creationId xmlns:p14="http://schemas.microsoft.com/office/powerpoint/2010/main" val="293740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ECD1-2BDB-47BE-939B-2C628509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97000"/>
            <a:ext cx="6526542" cy="4269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26854-9361-4815-A6B1-D14D2E19BE32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2.2 per 100,000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C1D2CB-C7C6-403B-B96D-068164F07590}"/>
              </a:ext>
            </a:extLst>
          </p:cNvPr>
          <p:cNvSpPr/>
          <p:nvPr/>
        </p:nvSpPr>
        <p:spPr>
          <a:xfrm>
            <a:off x="1600201" y="2057400"/>
            <a:ext cx="2365408" cy="2072126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9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8970-F81B-4A86-A5BE-C6F5185D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"/>
          <a:stretch/>
        </p:blipFill>
        <p:spPr>
          <a:xfrm>
            <a:off x="609600" y="1397000"/>
            <a:ext cx="6478628" cy="4400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422A0-9AA8-44AE-9D19-F94095A0CAB1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7.4 per 100,000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40282B-8AD4-4F6B-8BAB-F7A6DEEA5884}"/>
              </a:ext>
            </a:extLst>
          </p:cNvPr>
          <p:cNvSpPr/>
          <p:nvPr/>
        </p:nvSpPr>
        <p:spPr>
          <a:xfrm>
            <a:off x="1524001" y="2133600"/>
            <a:ext cx="2441608" cy="1995926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77724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Cervical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40859-85CF-41DD-AC73-0FCB13B6F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"/>
          <a:stretch/>
        </p:blipFill>
        <p:spPr>
          <a:xfrm>
            <a:off x="609600" y="1600200"/>
            <a:ext cx="6629400" cy="399415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42B3A-29E3-4EA7-BA38-E2B82F706781}"/>
              </a:ext>
            </a:extLst>
          </p:cNvPr>
          <p:cNvSpPr/>
          <p:nvPr/>
        </p:nvSpPr>
        <p:spPr>
          <a:xfrm>
            <a:off x="1600200" y="1905000"/>
            <a:ext cx="2441608" cy="1995926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9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6433B-A2DC-4E1A-A82E-D1C96AD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9" y="1542719"/>
            <a:ext cx="6533212" cy="435292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F6BF5B9-7870-47BC-9F58-708DE90310C6}"/>
              </a:ext>
            </a:extLst>
          </p:cNvPr>
          <p:cNvSpPr/>
          <p:nvPr/>
        </p:nvSpPr>
        <p:spPr>
          <a:xfrm>
            <a:off x="1447800" y="2286000"/>
            <a:ext cx="2441608" cy="1995926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9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E529D-F1CD-4382-94D7-3176CFE6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"/>
          <a:stretch/>
        </p:blipFill>
        <p:spPr>
          <a:xfrm>
            <a:off x="838200" y="1397000"/>
            <a:ext cx="6224104" cy="421005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51B94E4-62DD-42D2-9732-F815B38AA39A}"/>
              </a:ext>
            </a:extLst>
          </p:cNvPr>
          <p:cNvSpPr/>
          <p:nvPr/>
        </p:nvSpPr>
        <p:spPr>
          <a:xfrm>
            <a:off x="1676400" y="2133600"/>
            <a:ext cx="2441608" cy="1995926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96850"/>
            <a:ext cx="78486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Breast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DE9B5-4DE3-427E-97B8-7CA9005F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94389"/>
            <a:ext cx="6327820" cy="424815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59A956-1A49-46B7-AD7D-2710B6A9A99D}"/>
              </a:ext>
            </a:extLst>
          </p:cNvPr>
          <p:cNvSpPr/>
          <p:nvPr/>
        </p:nvSpPr>
        <p:spPr>
          <a:xfrm>
            <a:off x="1676400" y="2209800"/>
            <a:ext cx="2441608" cy="1995926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87" y="1524000"/>
            <a:ext cx="5825202" cy="2647689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Partnering to Eliminate Cervical Cancer in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9EEE-E283-444C-B81F-C4CEA155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34" y="5039360"/>
            <a:ext cx="5825202" cy="822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Nancy Wright</a:t>
            </a:r>
          </a:p>
          <a:p>
            <a:pPr algn="l"/>
            <a:r>
              <a:rPr lang="en-US" dirty="0"/>
              <a:t>Alabama Department of Public Health</a:t>
            </a:r>
          </a:p>
          <a:p>
            <a:pPr algn="l"/>
            <a:r>
              <a:rPr lang="en-US" dirty="0"/>
              <a:t>September 2023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132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Alabama Breast and Cervical Cancer Early Detection Program (ABC)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r>
              <a:rPr lang="en-US" sz="2800" dirty="0"/>
              <a:t>Screening</a:t>
            </a:r>
          </a:p>
          <a:p>
            <a:r>
              <a:rPr lang="en-US" sz="2800" dirty="0"/>
              <a:t>Diagnostic Care</a:t>
            </a:r>
          </a:p>
          <a:p>
            <a:r>
              <a:rPr lang="en-US" sz="2800" dirty="0"/>
              <a:t>Treatment through Medicaid</a:t>
            </a:r>
          </a:p>
          <a:p>
            <a:r>
              <a:rPr lang="en-US" sz="2800" dirty="0"/>
              <a:t>No cost to the patient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1" y="78486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ABC Eligible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3025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Age 40-64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Income at or below 250% of Poverty Level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insurance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Underinsured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Screening for Some High-Risk Women Under Age 40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65+ Medicare Part A Only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How is the Program Funded?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5107" y="1676400"/>
            <a:ext cx="7693025" cy="3724275"/>
          </a:xfrm>
        </p:spPr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r>
              <a:rPr lang="en-US" sz="2800" dirty="0"/>
              <a:t>State of Alabama </a:t>
            </a:r>
          </a:p>
          <a:p>
            <a:r>
              <a:rPr lang="en-US" sz="2800" dirty="0"/>
              <a:t>Joy to Life Foundation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12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/>
          <a:lstStyle/>
          <a:p>
            <a:r>
              <a:rPr lang="en-US" dirty="0"/>
              <a:t>Who Provides the Medical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24000"/>
            <a:ext cx="7664463" cy="50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400+ contracted providers statewide</a:t>
            </a:r>
          </a:p>
          <a:p>
            <a:pPr lvl="1"/>
            <a:r>
              <a:rPr lang="en-US" sz="2400" dirty="0"/>
              <a:t>Primary Care Providers</a:t>
            </a:r>
          </a:p>
          <a:p>
            <a:pPr lvl="1"/>
            <a:r>
              <a:rPr lang="en-US" sz="2400" dirty="0"/>
              <a:t>Gynecologists</a:t>
            </a:r>
          </a:p>
          <a:p>
            <a:pPr lvl="1"/>
            <a:r>
              <a:rPr lang="en-US" sz="2400" dirty="0"/>
              <a:t>Radiologists</a:t>
            </a:r>
          </a:p>
          <a:p>
            <a:pPr lvl="1"/>
            <a:r>
              <a:rPr lang="en-US" sz="2400" dirty="0"/>
              <a:t>Mammogram facilities</a:t>
            </a:r>
          </a:p>
          <a:p>
            <a:pPr lvl="1"/>
            <a:r>
              <a:rPr lang="en-US" sz="2400" dirty="0"/>
              <a:t>Surgeons</a:t>
            </a:r>
          </a:p>
          <a:p>
            <a:pPr lvl="1"/>
            <a:r>
              <a:rPr lang="en-US" sz="2400" dirty="0"/>
              <a:t>FQHCs</a:t>
            </a:r>
          </a:p>
          <a:p>
            <a:r>
              <a:rPr lang="en-US" sz="2800" dirty="0"/>
              <a:t>County Health Departments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Reimbursement for Providers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769302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Medicare reimbursement rates</a:t>
            </a:r>
          </a:p>
          <a:p>
            <a:pPr lvl="1"/>
            <a:r>
              <a:rPr lang="en-US" sz="2400" dirty="0"/>
              <a:t>Office Visit					$84.67</a:t>
            </a:r>
          </a:p>
          <a:p>
            <a:pPr lvl="1"/>
            <a:r>
              <a:rPr lang="en-US" sz="2400" dirty="0"/>
              <a:t>Pap/HPV testing			$55.35</a:t>
            </a:r>
          </a:p>
          <a:p>
            <a:pPr lvl="1"/>
            <a:r>
              <a:rPr lang="en-US" sz="2400" dirty="0"/>
              <a:t>Genotyping (16/18)			$40.55</a:t>
            </a:r>
          </a:p>
          <a:p>
            <a:pPr lvl="1"/>
            <a:r>
              <a:rPr lang="en-US" sz="2400" dirty="0"/>
              <a:t>Colposcopy w/biopsy		$151.16</a:t>
            </a:r>
          </a:p>
          <a:p>
            <a:pPr lvl="1"/>
            <a:r>
              <a:rPr lang="en-US" sz="2400" dirty="0"/>
              <a:t>LEEP (Dx &amp; Tx)				$284.81</a:t>
            </a:r>
          </a:p>
          <a:p>
            <a:pPr lvl="1"/>
            <a:r>
              <a:rPr lang="en-US" sz="2400" dirty="0"/>
              <a:t>Mammogram				$117.47</a:t>
            </a:r>
          </a:p>
          <a:p>
            <a:pPr lvl="1"/>
            <a:r>
              <a:rPr lang="en-US" sz="2400" dirty="0"/>
              <a:t>Mammogram dx			$144.94</a:t>
            </a:r>
          </a:p>
          <a:p>
            <a:pPr lvl="1"/>
            <a:r>
              <a:rPr lang="en-US" sz="2400" dirty="0"/>
              <a:t>Ultrasound					$95.33</a:t>
            </a:r>
          </a:p>
          <a:p>
            <a:pPr lvl="1"/>
            <a:r>
              <a:rPr lang="en-US" sz="2400" dirty="0"/>
              <a:t>Biopsy						$54.32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Office Visit Reimbursement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9759" y="1600200"/>
            <a:ext cx="8099350" cy="4806288"/>
          </a:xfrm>
        </p:spPr>
        <p:txBody>
          <a:bodyPr>
            <a:normAutofit/>
          </a:bodyPr>
          <a:lstStyle/>
          <a:p>
            <a:r>
              <a:rPr lang="en-US" sz="2800" dirty="0"/>
              <a:t>Office Visit</a:t>
            </a:r>
          </a:p>
          <a:p>
            <a:pPr lvl="1"/>
            <a:r>
              <a:rPr lang="en-US" sz="2400" dirty="0"/>
              <a:t>Established (99213): 	$84.67</a:t>
            </a:r>
          </a:p>
          <a:p>
            <a:r>
              <a:rPr lang="en-US" sz="2800" dirty="0"/>
              <a:t>Pap/HPV Lab </a:t>
            </a:r>
          </a:p>
          <a:p>
            <a:pPr lvl="1"/>
            <a:r>
              <a:rPr lang="en-US" sz="2400" dirty="0"/>
              <a:t>Lab fee (88142): 		$20.26</a:t>
            </a:r>
          </a:p>
          <a:p>
            <a:pPr lvl="1"/>
            <a:r>
              <a:rPr lang="en-US" sz="2400" dirty="0"/>
              <a:t>Pap/HPV: (87624): 		$35.09		</a:t>
            </a:r>
            <a:r>
              <a:rPr lang="en-US" sz="2400" b="1" dirty="0"/>
              <a:t>$140.02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16/18 (87625): 	$40.55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5DFA0-4A1F-4F7F-A4D5-F48CC602B032}"/>
              </a:ext>
            </a:extLst>
          </p:cNvPr>
          <p:cNvCxnSpPr/>
          <p:nvPr/>
        </p:nvCxnSpPr>
        <p:spPr>
          <a:xfrm>
            <a:off x="1752600" y="43434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325A37-8D83-42DD-85E3-D0C6C552F6FA}"/>
              </a:ext>
            </a:extLst>
          </p:cNvPr>
          <p:cNvSpPr/>
          <p:nvPr/>
        </p:nvSpPr>
        <p:spPr>
          <a:xfrm>
            <a:off x="5606716" y="3581400"/>
            <a:ext cx="1318514" cy="731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2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Medicaid Treatment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4998" y="1488613"/>
            <a:ext cx="7518401" cy="4759787"/>
          </a:xfrm>
        </p:spPr>
        <p:txBody>
          <a:bodyPr>
            <a:normAutofit/>
          </a:bodyPr>
          <a:lstStyle/>
          <a:p>
            <a:r>
              <a:rPr lang="en-US" sz="2800" dirty="0"/>
              <a:t>Women Under 65 diagnosed with cancer</a:t>
            </a:r>
          </a:p>
          <a:p>
            <a:pPr lvl="1"/>
            <a:r>
              <a:rPr lang="en-US" sz="2400" dirty="0"/>
              <a:t>At/Below 250% poverty level</a:t>
            </a:r>
          </a:p>
          <a:p>
            <a:pPr lvl="1"/>
            <a:r>
              <a:rPr lang="en-US" sz="2400" dirty="0"/>
              <a:t>No Insurance</a:t>
            </a:r>
          </a:p>
          <a:p>
            <a:pPr lvl="1"/>
            <a:r>
              <a:rPr lang="en-US" sz="2400" dirty="0"/>
              <a:t>Under age 65</a:t>
            </a:r>
          </a:p>
          <a:p>
            <a:pPr lvl="1"/>
            <a:r>
              <a:rPr lang="en-US" sz="2400" dirty="0"/>
              <a:t>Live in Alabama</a:t>
            </a:r>
          </a:p>
          <a:p>
            <a:pPr lvl="1"/>
            <a:r>
              <a:rPr lang="en-US" sz="2400" dirty="0"/>
              <a:t>Legally in the U.S.</a:t>
            </a:r>
          </a:p>
          <a:p>
            <a:pPr lvl="1"/>
            <a:r>
              <a:rPr lang="en-US" sz="2400" dirty="0"/>
              <a:t>Documentation of Breast Cancer</a:t>
            </a:r>
          </a:p>
          <a:p>
            <a:pPr lvl="1"/>
            <a:r>
              <a:rPr lang="en-US" sz="2400" dirty="0"/>
              <a:t>Documentation of Pre- or Invasive Cervical Cancer</a:t>
            </a:r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25" y="567020"/>
            <a:ext cx="6850076" cy="13208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Advisory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28312"/>
              </p:ext>
            </p:extLst>
          </p:nvPr>
        </p:nvGraphicFramePr>
        <p:xfrm>
          <a:off x="685800" y="1447800"/>
          <a:ext cx="3048000" cy="4872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25277455"/>
                    </a:ext>
                  </a:extLst>
                </a:gridCol>
              </a:tblGrid>
              <a:tr h="2318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Warner Huh,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AL Birmingham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O’Neil Cancer Center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Donna Lynn Dyess,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 Surgeon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0978"/>
                  </a:ext>
                </a:extLst>
              </a:tr>
              <a:tr h="1024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Young Pierce,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3955"/>
                  </a:ext>
                </a:extLst>
              </a:tr>
              <a:tr h="670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Stephen Varner,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Obstetrics/Gynecology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7566"/>
                  </a:ext>
                </a:extLst>
              </a:tr>
              <a:tr h="210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60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4263"/>
              </p:ext>
            </p:extLst>
          </p:nvPr>
        </p:nvGraphicFramePr>
        <p:xfrm>
          <a:off x="4191000" y="1236381"/>
          <a:ext cx="3200400" cy="381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28937430"/>
                    </a:ext>
                  </a:extLst>
                </a:gridCol>
              </a:tblGrid>
              <a:tr h="169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81979"/>
                  </a:ext>
                </a:extLst>
              </a:tr>
              <a:tr h="2113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Gary Pugh,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Kaye Melnick, MSN, RN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Chief Nursing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8908"/>
                  </a:ext>
                </a:extLst>
              </a:tr>
              <a:tr h="86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Trina Simmons, NP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 Practitioner Director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002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68" y="6023893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pPr algn="ctr"/>
            <a:r>
              <a:rPr lang="en-US" dirty="0"/>
              <a:t>ABC Regional Data: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6B51-0A62-4527-B2B2-0710E050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/>
              <a:t>Clarke County</a:t>
            </a:r>
          </a:p>
          <a:p>
            <a:r>
              <a:rPr lang="en-US" sz="2400" dirty="0"/>
              <a:t>Conecuh County </a:t>
            </a:r>
          </a:p>
          <a:p>
            <a:r>
              <a:rPr lang="en-US" sz="2400" dirty="0"/>
              <a:t>Escambia County</a:t>
            </a:r>
          </a:p>
          <a:p>
            <a:r>
              <a:rPr lang="en-US" sz="2400" dirty="0"/>
              <a:t>Monroe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4895"/>
            <a:ext cx="6477000" cy="14304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Screened by ABCCEDP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Alabama 2018 - 2022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871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Eligible: Women who have no insurance and with an income of &lt;= 250% of federal poverty level and 40-64 of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B30D4-8071-4B6B-97C8-9D74222E3D02}"/>
              </a:ext>
            </a:extLst>
          </p:cNvPr>
          <p:cNvSpPr txBox="1"/>
          <p:nvPr/>
        </p:nvSpPr>
        <p:spPr>
          <a:xfrm>
            <a:off x="2286000" y="590095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62,621 women ABC Eligible</a:t>
            </a: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2F7DAC-0637-4686-B3EF-52054164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19222"/>
              </p:ext>
            </p:extLst>
          </p:nvPr>
        </p:nvGraphicFramePr>
        <p:xfrm>
          <a:off x="381000" y="1981200"/>
          <a:ext cx="7010400" cy="40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2758FA-4133-4389-8FC9-90DB61EE2821}"/>
              </a:ext>
            </a:extLst>
          </p:cNvPr>
          <p:cNvSpPr txBox="1"/>
          <p:nvPr/>
        </p:nvSpPr>
        <p:spPr>
          <a:xfrm>
            <a:off x="5410200" y="1676400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Total Screened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Breast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Cervical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3B5D7-E6D6-4428-BEDA-9DC1799D660C}"/>
              </a:ext>
            </a:extLst>
          </p:cNvPr>
          <p:cNvSpPr/>
          <p:nvPr/>
        </p:nvSpPr>
        <p:spPr>
          <a:xfrm>
            <a:off x="5370897" y="1799924"/>
            <a:ext cx="77803" cy="8725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DF2CF-FCFD-4F17-98DE-382EBD0AD360}"/>
              </a:ext>
            </a:extLst>
          </p:cNvPr>
          <p:cNvSpPr/>
          <p:nvPr/>
        </p:nvSpPr>
        <p:spPr>
          <a:xfrm>
            <a:off x="5370097" y="2000450"/>
            <a:ext cx="77803" cy="87258"/>
          </a:xfrm>
          <a:prstGeom prst="rect">
            <a:avLst/>
          </a:prstGeom>
          <a:solidFill>
            <a:srgbClr val="F488BE"/>
          </a:solidFill>
          <a:ln>
            <a:solidFill>
              <a:srgbClr val="F48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6E955-CBE2-4914-BD68-B7F233EB2793}"/>
              </a:ext>
            </a:extLst>
          </p:cNvPr>
          <p:cNvSpPr/>
          <p:nvPr/>
        </p:nvSpPr>
        <p:spPr>
          <a:xfrm>
            <a:off x="5370097" y="2191350"/>
            <a:ext cx="77803" cy="872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86B0C2-68E9-4BC1-8165-356EA1DA7457}"/>
              </a:ext>
            </a:extLst>
          </p:cNvPr>
          <p:cNvSpPr/>
          <p:nvPr/>
        </p:nvSpPr>
        <p:spPr>
          <a:xfrm>
            <a:off x="6019800" y="5181600"/>
            <a:ext cx="1219200" cy="9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Cancer:</a:t>
            </a:r>
            <a:br>
              <a:rPr lang="en-US" dirty="0"/>
            </a:br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Join Operation WIPE OUT</a:t>
            </a:r>
          </a:p>
          <a:p>
            <a:r>
              <a:rPr lang="en-US" sz="2400" dirty="0"/>
              <a:t>Assess Your Region’s Needs</a:t>
            </a:r>
          </a:p>
          <a:p>
            <a:r>
              <a:rPr lang="en-US" sz="2400" dirty="0"/>
              <a:t>Become an ABCCEDP Provider</a:t>
            </a:r>
          </a:p>
          <a:p>
            <a:r>
              <a:rPr lang="en-US" sz="2400" dirty="0"/>
              <a:t>Become an Advocate in Your Region</a:t>
            </a:r>
          </a:p>
        </p:txBody>
      </p:sp>
    </p:spTree>
    <p:extLst>
      <p:ext uri="{BB962C8B-B14F-4D97-AF65-F5344CB8AC3E}">
        <p14:creationId xmlns:p14="http://schemas.microsoft.com/office/powerpoint/2010/main" val="1286251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36" y="271899"/>
            <a:ext cx="7924800" cy="117070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Cervical Cancer Screening in</a:t>
            </a:r>
            <a:br>
              <a:rPr lang="en-US" sz="3200" dirty="0"/>
            </a:br>
            <a:r>
              <a:rPr lang="en-US" sz="3200" dirty="0"/>
              <a:t>Clark, Conecuh, Escambia &amp; Monroe Counties </a:t>
            </a:r>
            <a:br>
              <a:rPr lang="en-US" sz="3200" dirty="0"/>
            </a:br>
            <a:r>
              <a:rPr lang="en-US" sz="3200" dirty="0"/>
              <a:t>2018 -2022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51471"/>
              </p:ext>
            </p:extLst>
          </p:nvPr>
        </p:nvGraphicFramePr>
        <p:xfrm>
          <a:off x="152400" y="2133600"/>
          <a:ext cx="7239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968B7EF-3C81-4B13-B741-D853A1D0D0C7}"/>
              </a:ext>
            </a:extLst>
          </p:cNvPr>
          <p:cNvSpPr/>
          <p:nvPr/>
        </p:nvSpPr>
        <p:spPr>
          <a:xfrm>
            <a:off x="5867400" y="3124200"/>
            <a:ext cx="16002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36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8463"/>
            <a:ext cx="7173687" cy="10379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Cervical Cancer &amp; Pre-Cancer Detected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2018 - 2022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DA97AB-E3C3-468A-AF2B-EB62505E9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90222"/>
              </p:ext>
            </p:extLst>
          </p:nvPr>
        </p:nvGraphicFramePr>
        <p:xfrm>
          <a:off x="318098" y="1676400"/>
          <a:ext cx="6857997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788">
                  <a:extLst>
                    <a:ext uri="{9D8B030D-6E8A-4147-A177-3AD203B41FA5}">
                      <a16:colId xmlns:a16="http://schemas.microsoft.com/office/drawing/2014/main" val="169241968"/>
                    </a:ext>
                  </a:extLst>
                </a:gridCol>
                <a:gridCol w="1248604">
                  <a:extLst>
                    <a:ext uri="{9D8B030D-6E8A-4147-A177-3AD203B41FA5}">
                      <a16:colId xmlns:a16="http://schemas.microsoft.com/office/drawing/2014/main" val="4072637296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val="1489368739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val="1855340999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val="1634842403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val="3827896000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val="2868486437"/>
                    </a:ext>
                  </a:extLst>
                </a:gridCol>
              </a:tblGrid>
              <a:tr h="33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9699007"/>
                  </a:ext>
                </a:extLst>
              </a:tr>
              <a:tr h="331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Escambia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Cancer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959539"/>
                  </a:ext>
                </a:extLst>
              </a:tr>
              <a:tr h="33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Pre-Cancer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3416967"/>
                  </a:ext>
                </a:extLst>
              </a:tr>
              <a:tr h="331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Clark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Cancer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102773"/>
                  </a:ext>
                </a:extLst>
              </a:tr>
              <a:tr h="33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Pre-Cancer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684946"/>
                  </a:ext>
                </a:extLst>
              </a:tr>
              <a:tr h="331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Monroe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Cancer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0345893"/>
                  </a:ext>
                </a:extLst>
              </a:tr>
              <a:tr h="33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Pre-Cancer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467567"/>
                  </a:ext>
                </a:extLst>
              </a:tr>
              <a:tr h="331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Conecuh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Cancer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165477"/>
                  </a:ext>
                </a:extLst>
              </a:tr>
              <a:tr h="33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Pre-Cancer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074236"/>
                  </a:ext>
                </a:extLst>
              </a:tr>
              <a:tr h="331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Alabama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156519"/>
                  </a:ext>
                </a:extLst>
              </a:tr>
              <a:tr h="348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Pre-Cancer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42737"/>
                  </a:ext>
                </a:extLst>
              </a:tr>
              <a:tr h="33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% 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1979297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% Pre-Cancer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49682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5EED0E8-7387-459E-9D4B-6E79E6D9F69D}"/>
              </a:ext>
            </a:extLst>
          </p:cNvPr>
          <p:cNvSpPr/>
          <p:nvPr/>
        </p:nvSpPr>
        <p:spPr>
          <a:xfrm>
            <a:off x="6172200" y="1295400"/>
            <a:ext cx="12192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29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120-8A36-4049-A0E9-EB324E36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Colposcopies in Alabama: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4CDA-D01B-49FE-B853-20584C0C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Clarke: 		8</a:t>
            </a:r>
          </a:p>
          <a:p>
            <a:r>
              <a:rPr lang="en-US" sz="2000" dirty="0"/>
              <a:t>Conecuh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		0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Escambia: 	6</a:t>
            </a:r>
          </a:p>
          <a:p>
            <a:r>
              <a:rPr lang="en-US" sz="2000" dirty="0"/>
              <a:t>Monroe:		16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Alabama:	 	762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12357-C4A7-47F3-8217-3556BBC40468}"/>
              </a:ext>
            </a:extLst>
          </p:cNvPr>
          <p:cNvSpPr txBox="1"/>
          <p:nvPr/>
        </p:nvSpPr>
        <p:spPr>
          <a:xfrm>
            <a:off x="3581400" y="2143337"/>
            <a:ext cx="4038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Clarke County HD: 	   8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D.W. McMillan: 		   4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Surgical Ass. of S AL: 	   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Vivid Pathology:		   1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Monroe Count HD:	     6	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Monroeville MC:		     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Primary Care Ctr:		     9</a:t>
            </a:r>
          </a:p>
          <a:p>
            <a:endParaRPr lang="en-US" sz="2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84328-F279-4E06-97EB-0351EC690F9B}"/>
              </a:ext>
            </a:extLst>
          </p:cNvPr>
          <p:cNvSpPr/>
          <p:nvPr/>
        </p:nvSpPr>
        <p:spPr>
          <a:xfrm>
            <a:off x="481263" y="2057400"/>
            <a:ext cx="2566738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59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28"/>
            <a:ext cx="7239000" cy="151663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</a:t>
            </a:r>
            <a:r>
              <a:rPr lang="en-US" dirty="0"/>
              <a:t>Screening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Clarke, Conecuh, Escambia, &amp; Monroe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38AC0F-DB8F-4E39-A2DA-8DC2BAE1C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081417"/>
              </p:ext>
            </p:extLst>
          </p:nvPr>
        </p:nvGraphicFramePr>
        <p:xfrm>
          <a:off x="-95250" y="1981200"/>
          <a:ext cx="7543800" cy="395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2EB35A1-D5EC-457C-BCA4-E60AD4A6767C}"/>
              </a:ext>
            </a:extLst>
          </p:cNvPr>
          <p:cNvSpPr/>
          <p:nvPr/>
        </p:nvSpPr>
        <p:spPr>
          <a:xfrm>
            <a:off x="5715000" y="3276600"/>
            <a:ext cx="1733550" cy="2889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39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C966CF-3499-4095-9DA7-7AD56B93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Cases Detected </a:t>
            </a:r>
            <a:br>
              <a:rPr lang="en-US" dirty="0"/>
            </a:br>
            <a:r>
              <a:rPr lang="en-US" dirty="0"/>
              <a:t>2018-2022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C8C50-EF1C-4865-9D2D-FD6B994BF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83808"/>
              </p:ext>
            </p:extLst>
          </p:nvPr>
        </p:nvGraphicFramePr>
        <p:xfrm>
          <a:off x="471185" y="2057400"/>
          <a:ext cx="6767813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14">
                  <a:extLst>
                    <a:ext uri="{9D8B030D-6E8A-4147-A177-3AD203B41FA5}">
                      <a16:colId xmlns:a16="http://schemas.microsoft.com/office/drawing/2014/main" val="3280860000"/>
                    </a:ext>
                  </a:extLst>
                </a:gridCol>
                <a:gridCol w="1417011">
                  <a:extLst>
                    <a:ext uri="{9D8B030D-6E8A-4147-A177-3AD203B41FA5}">
                      <a16:colId xmlns:a16="http://schemas.microsoft.com/office/drawing/2014/main" val="265339976"/>
                    </a:ext>
                  </a:extLst>
                </a:gridCol>
                <a:gridCol w="1015172">
                  <a:extLst>
                    <a:ext uri="{9D8B030D-6E8A-4147-A177-3AD203B41FA5}">
                      <a16:colId xmlns:a16="http://schemas.microsoft.com/office/drawing/2014/main" val="3697806975"/>
                    </a:ext>
                  </a:extLst>
                </a:gridCol>
                <a:gridCol w="1015172">
                  <a:extLst>
                    <a:ext uri="{9D8B030D-6E8A-4147-A177-3AD203B41FA5}">
                      <a16:colId xmlns:a16="http://schemas.microsoft.com/office/drawing/2014/main" val="53201417"/>
                    </a:ext>
                  </a:extLst>
                </a:gridCol>
                <a:gridCol w="1015172">
                  <a:extLst>
                    <a:ext uri="{9D8B030D-6E8A-4147-A177-3AD203B41FA5}">
                      <a16:colId xmlns:a16="http://schemas.microsoft.com/office/drawing/2014/main" val="1456690585"/>
                    </a:ext>
                  </a:extLst>
                </a:gridCol>
                <a:gridCol w="1015172">
                  <a:extLst>
                    <a:ext uri="{9D8B030D-6E8A-4147-A177-3AD203B41FA5}">
                      <a16:colId xmlns:a16="http://schemas.microsoft.com/office/drawing/2014/main" val="584327211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136224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Escambia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27547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114680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Monroe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7781926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Conecuh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55959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Alabama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64312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25512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BD23825-4E06-43EC-961D-94BF52170A6E}"/>
              </a:ext>
            </a:extLst>
          </p:cNvPr>
          <p:cNvSpPr/>
          <p:nvPr/>
        </p:nvSpPr>
        <p:spPr>
          <a:xfrm>
            <a:off x="6057899" y="1523999"/>
            <a:ext cx="1371600" cy="449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80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C6D4-11D7-49B3-BB7C-292567E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Department of Public Health and Colposcopies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825A-0E55-421C-9DC7-164BED1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0560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Nurse Practitioners (NP) certified for colposcopy</a:t>
            </a:r>
          </a:p>
          <a:p>
            <a:r>
              <a:rPr lang="en-US" sz="2400" dirty="0"/>
              <a:t>NPs supported by Medical Officer for Family Health Services</a:t>
            </a:r>
          </a:p>
          <a:p>
            <a:r>
              <a:rPr lang="en-US" sz="2400" dirty="0"/>
              <a:t>One NP per six Districts</a:t>
            </a:r>
          </a:p>
          <a:p>
            <a:r>
              <a:rPr lang="en-US" sz="2400" dirty="0"/>
              <a:t>Travel to health departments within Districts to provide colposcopy statewide</a:t>
            </a:r>
          </a:p>
          <a:p>
            <a:r>
              <a:rPr lang="en-US" sz="2400" dirty="0"/>
              <a:t>823+ performed this FY (Last FY 23)</a:t>
            </a:r>
          </a:p>
          <a:p>
            <a:r>
              <a:rPr lang="en-US" sz="2400" dirty="0"/>
              <a:t>72% Show rate</a:t>
            </a:r>
          </a:p>
          <a:p>
            <a:r>
              <a:rPr lang="en-US" sz="2400" dirty="0"/>
              <a:t>24% High grade result</a:t>
            </a:r>
          </a:p>
        </p:txBody>
      </p:sp>
    </p:spTree>
    <p:extLst>
      <p:ext uri="{BB962C8B-B14F-4D97-AF65-F5344CB8AC3E}">
        <p14:creationId xmlns:p14="http://schemas.microsoft.com/office/powerpoint/2010/main" val="2445363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20F5E-8DFA-413E-9A6E-B1A4E777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6923369" cy="435292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AD04E9-ACA0-42C9-8CCD-C7441DE7AA5C}"/>
              </a:ext>
            </a:extLst>
          </p:cNvPr>
          <p:cNvSpPr/>
          <p:nvPr/>
        </p:nvSpPr>
        <p:spPr>
          <a:xfrm>
            <a:off x="1143000" y="2362200"/>
            <a:ext cx="2743200" cy="1981200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7AD3-6B6E-408E-A032-15D1413D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454988"/>
            <a:ext cx="3810000" cy="42600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Clarke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Grove Hill Healthcare Clinic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Grove Hill Primary Care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RHMPI - Thomasville Hlth Ctr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Monroe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Care Center of Monroeville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Monroe Cty Hsp Rural Health Clinic (MCH Physicians Group)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RMPHI - Monroeville Health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FPHC- Frisco City Family MC 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46C1F-DB29-46A9-8560-B85E0291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469364"/>
            <a:ext cx="4038600" cy="47790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Conecuh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FPHC- Evergreen Family MC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FPHC Evergreen Family Hlth Ctr</a:t>
            </a:r>
          </a:p>
          <a:p>
            <a:pPr rtl="0"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Evergreen Primary Care 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Escambia CHD – Brewton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Escambia CHD - Atmore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D.W. McMillan MC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Flomaton Medical Center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FPHC- Franklin Brewton Family Medical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ACH Complete Care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 Family Physicians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ACH MedPlus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 Primary Care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287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D90F5-4581-4CCD-A111-3FA7A5F2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2" y="1752600"/>
            <a:ext cx="6820919" cy="4090987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676AB9-EC51-4DD4-AF3C-65495379638C}"/>
              </a:ext>
            </a:extLst>
          </p:cNvPr>
          <p:cNvSpPr/>
          <p:nvPr/>
        </p:nvSpPr>
        <p:spPr>
          <a:xfrm>
            <a:off x="971041" y="2362200"/>
            <a:ext cx="2743200" cy="1981200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603D-0B08-4CCD-A498-7470616B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7315199" cy="4441163"/>
          </a:xfrm>
        </p:spPr>
        <p:txBody>
          <a:bodyPr>
            <a:normAutofit/>
          </a:bodyPr>
          <a:lstStyle/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Jackson Medical Center, LLC (Clarke)</a:t>
            </a: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Grove Hill Memorial Hospital (Clarke)</a:t>
            </a:r>
          </a:p>
          <a:p>
            <a:pPr marL="0" indent="0" rtl="0">
              <a:buNone/>
            </a:pPr>
            <a:endParaRPr lang="en-US" sz="24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Evergreen Medical Center, LLC (Conecuh)</a:t>
            </a:r>
          </a:p>
          <a:p>
            <a:pPr marL="0" indent="0" rtl="0">
              <a:buNone/>
            </a:pPr>
            <a:endParaRPr lang="en-US" sz="24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Atmore Community Hospital (Escambia)</a:t>
            </a: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DW McMillan Memorial Hospital (Escambia)</a:t>
            </a:r>
          </a:p>
          <a:p>
            <a:pPr marL="0" indent="0" rtl="0">
              <a:buNone/>
            </a:pPr>
            <a:endParaRPr lang="en-US" sz="24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Monroe County Hospital (Monroe)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HPV Vaccination</a:t>
            </a:r>
          </a:p>
          <a:p>
            <a:r>
              <a:rPr lang="en-US" sz="2400" dirty="0"/>
              <a:t>Cervical Cancer Screening</a:t>
            </a:r>
          </a:p>
          <a:p>
            <a:r>
              <a:rPr lang="en-US" sz="2400" dirty="0"/>
              <a:t>Appropriate Follow-up</a:t>
            </a:r>
          </a:p>
          <a:p>
            <a:r>
              <a:rPr lang="en-US" sz="2400" dirty="0"/>
              <a:t>Timely Treatment</a:t>
            </a:r>
          </a:p>
        </p:txBody>
      </p:sp>
    </p:spTree>
    <p:extLst>
      <p:ext uri="{BB962C8B-B14F-4D97-AF65-F5344CB8AC3E}">
        <p14:creationId xmlns:p14="http://schemas.microsoft.com/office/powerpoint/2010/main" val="3180773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D05806-3267-42DA-8521-557281FE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6925451" cy="4110037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C471598-603C-463D-AE7F-3A7F08D580F3}"/>
              </a:ext>
            </a:extLst>
          </p:cNvPr>
          <p:cNvSpPr/>
          <p:nvPr/>
        </p:nvSpPr>
        <p:spPr>
          <a:xfrm>
            <a:off x="990600" y="2209800"/>
            <a:ext cx="2743200" cy="1981200"/>
          </a:xfrm>
          <a:custGeom>
            <a:avLst/>
            <a:gdLst>
              <a:gd name="connsiteX0" fmla="*/ 635267 w 2175309"/>
              <a:gd name="connsiteY0" fmla="*/ 14870 h 1824708"/>
              <a:gd name="connsiteX1" fmla="*/ 38501 w 2175309"/>
              <a:gd name="connsiteY1" fmla="*/ 5245 h 1824708"/>
              <a:gd name="connsiteX2" fmla="*/ 28876 w 2175309"/>
              <a:gd name="connsiteY2" fmla="*/ 53371 h 1824708"/>
              <a:gd name="connsiteX3" fmla="*/ 9625 w 2175309"/>
              <a:gd name="connsiteY3" fmla="*/ 82247 h 1824708"/>
              <a:gd name="connsiteX4" fmla="*/ 0 w 2175309"/>
              <a:gd name="connsiteY4" fmla="*/ 111123 h 1824708"/>
              <a:gd name="connsiteX5" fmla="*/ 19250 w 2175309"/>
              <a:gd name="connsiteY5" fmla="*/ 582761 h 1824708"/>
              <a:gd name="connsiteX6" fmla="*/ 28876 w 2175309"/>
              <a:gd name="connsiteY6" fmla="*/ 679014 h 1824708"/>
              <a:gd name="connsiteX7" fmla="*/ 48126 w 2175309"/>
              <a:gd name="connsiteY7" fmla="*/ 717515 h 1824708"/>
              <a:gd name="connsiteX8" fmla="*/ 57752 w 2175309"/>
              <a:gd name="connsiteY8" fmla="*/ 775266 h 1824708"/>
              <a:gd name="connsiteX9" fmla="*/ 105878 w 2175309"/>
              <a:gd name="connsiteY9" fmla="*/ 900395 h 1824708"/>
              <a:gd name="connsiteX10" fmla="*/ 125128 w 2175309"/>
              <a:gd name="connsiteY10" fmla="*/ 987022 h 1824708"/>
              <a:gd name="connsiteX11" fmla="*/ 154004 w 2175309"/>
              <a:gd name="connsiteY11" fmla="*/ 1025523 h 1824708"/>
              <a:gd name="connsiteX12" fmla="*/ 182880 w 2175309"/>
              <a:gd name="connsiteY12" fmla="*/ 1083275 h 1824708"/>
              <a:gd name="connsiteX13" fmla="*/ 231006 w 2175309"/>
              <a:gd name="connsiteY13" fmla="*/ 1141026 h 1824708"/>
              <a:gd name="connsiteX14" fmla="*/ 259882 w 2175309"/>
              <a:gd name="connsiteY14" fmla="*/ 1208403 h 1824708"/>
              <a:gd name="connsiteX15" fmla="*/ 279133 w 2175309"/>
              <a:gd name="connsiteY15" fmla="*/ 1237279 h 1824708"/>
              <a:gd name="connsiteX16" fmla="*/ 308008 w 2175309"/>
              <a:gd name="connsiteY16" fmla="*/ 1256529 h 1824708"/>
              <a:gd name="connsiteX17" fmla="*/ 385010 w 2175309"/>
              <a:gd name="connsiteY17" fmla="*/ 1333531 h 1824708"/>
              <a:gd name="connsiteX18" fmla="*/ 423512 w 2175309"/>
              <a:gd name="connsiteY18" fmla="*/ 1410534 h 1824708"/>
              <a:gd name="connsiteX19" fmla="*/ 481263 w 2175309"/>
              <a:gd name="connsiteY19" fmla="*/ 1429784 h 1824708"/>
              <a:gd name="connsiteX20" fmla="*/ 519764 w 2175309"/>
              <a:gd name="connsiteY20" fmla="*/ 1458660 h 1824708"/>
              <a:gd name="connsiteX21" fmla="*/ 548640 w 2175309"/>
              <a:gd name="connsiteY21" fmla="*/ 1477910 h 1824708"/>
              <a:gd name="connsiteX22" fmla="*/ 616017 w 2175309"/>
              <a:gd name="connsiteY22" fmla="*/ 1535662 h 1824708"/>
              <a:gd name="connsiteX23" fmla="*/ 664143 w 2175309"/>
              <a:gd name="connsiteY23" fmla="*/ 1545287 h 1824708"/>
              <a:gd name="connsiteX24" fmla="*/ 712269 w 2175309"/>
              <a:gd name="connsiteY24" fmla="*/ 1603039 h 1824708"/>
              <a:gd name="connsiteX25" fmla="*/ 741145 w 2175309"/>
              <a:gd name="connsiteY25" fmla="*/ 1631915 h 1824708"/>
              <a:gd name="connsiteX26" fmla="*/ 760396 w 2175309"/>
              <a:gd name="connsiteY26" fmla="*/ 1660790 h 1824708"/>
              <a:gd name="connsiteX27" fmla="*/ 789272 w 2175309"/>
              <a:gd name="connsiteY27" fmla="*/ 1670416 h 1824708"/>
              <a:gd name="connsiteX28" fmla="*/ 866274 w 2175309"/>
              <a:gd name="connsiteY28" fmla="*/ 1728167 h 1824708"/>
              <a:gd name="connsiteX29" fmla="*/ 924025 w 2175309"/>
              <a:gd name="connsiteY29" fmla="*/ 1757043 h 1824708"/>
              <a:gd name="connsiteX30" fmla="*/ 991402 w 2175309"/>
              <a:gd name="connsiteY30" fmla="*/ 1766668 h 1824708"/>
              <a:gd name="connsiteX31" fmla="*/ 1049154 w 2175309"/>
              <a:gd name="connsiteY31" fmla="*/ 1795544 h 1824708"/>
              <a:gd name="connsiteX32" fmla="*/ 1357162 w 2175309"/>
              <a:gd name="connsiteY32" fmla="*/ 1824420 h 1824708"/>
              <a:gd name="connsiteX33" fmla="*/ 2021305 w 2175309"/>
              <a:gd name="connsiteY33" fmla="*/ 1805169 h 1824708"/>
              <a:gd name="connsiteX34" fmla="*/ 2050181 w 2175309"/>
              <a:gd name="connsiteY34" fmla="*/ 1776294 h 1824708"/>
              <a:gd name="connsiteX35" fmla="*/ 2059806 w 2175309"/>
              <a:gd name="connsiteY35" fmla="*/ 1737793 h 1824708"/>
              <a:gd name="connsiteX36" fmla="*/ 2088682 w 2175309"/>
              <a:gd name="connsiteY36" fmla="*/ 1680041 h 1824708"/>
              <a:gd name="connsiteX37" fmla="*/ 2107933 w 2175309"/>
              <a:gd name="connsiteY37" fmla="*/ 1583788 h 1824708"/>
              <a:gd name="connsiteX38" fmla="*/ 2117558 w 2175309"/>
              <a:gd name="connsiteY38" fmla="*/ 1516411 h 1824708"/>
              <a:gd name="connsiteX39" fmla="*/ 2136808 w 2175309"/>
              <a:gd name="connsiteY39" fmla="*/ 1429784 h 1824708"/>
              <a:gd name="connsiteX40" fmla="*/ 2146434 w 2175309"/>
              <a:gd name="connsiteY40" fmla="*/ 1352782 h 1824708"/>
              <a:gd name="connsiteX41" fmla="*/ 2156059 w 2175309"/>
              <a:gd name="connsiteY41" fmla="*/ 1285405 h 1824708"/>
              <a:gd name="connsiteX42" fmla="*/ 2175309 w 2175309"/>
              <a:gd name="connsiteY42" fmla="*/ 1035148 h 1824708"/>
              <a:gd name="connsiteX43" fmla="*/ 2156059 w 2175309"/>
              <a:gd name="connsiteY43" fmla="*/ 784891 h 1824708"/>
              <a:gd name="connsiteX44" fmla="*/ 2146434 w 2175309"/>
              <a:gd name="connsiteY44" fmla="*/ 746390 h 1824708"/>
              <a:gd name="connsiteX45" fmla="*/ 2117558 w 2175309"/>
              <a:gd name="connsiteY45" fmla="*/ 698264 h 1824708"/>
              <a:gd name="connsiteX46" fmla="*/ 2088682 w 2175309"/>
              <a:gd name="connsiteY46" fmla="*/ 640513 h 1824708"/>
              <a:gd name="connsiteX47" fmla="*/ 2040556 w 2175309"/>
              <a:gd name="connsiteY47" fmla="*/ 592386 h 1824708"/>
              <a:gd name="connsiteX48" fmla="*/ 2021305 w 2175309"/>
              <a:gd name="connsiteY48" fmla="*/ 544260 h 1824708"/>
              <a:gd name="connsiteX49" fmla="*/ 1963554 w 2175309"/>
              <a:gd name="connsiteY49" fmla="*/ 505759 h 1824708"/>
              <a:gd name="connsiteX50" fmla="*/ 1905802 w 2175309"/>
              <a:gd name="connsiteY50" fmla="*/ 448007 h 1824708"/>
              <a:gd name="connsiteX51" fmla="*/ 1848050 w 2175309"/>
              <a:gd name="connsiteY51" fmla="*/ 361380 h 1824708"/>
              <a:gd name="connsiteX52" fmla="*/ 1722922 w 2175309"/>
              <a:gd name="connsiteY52" fmla="*/ 265127 h 1824708"/>
              <a:gd name="connsiteX53" fmla="*/ 1694046 w 2175309"/>
              <a:gd name="connsiteY53" fmla="*/ 236251 h 1824708"/>
              <a:gd name="connsiteX54" fmla="*/ 1549667 w 2175309"/>
              <a:gd name="connsiteY54" fmla="*/ 197750 h 1824708"/>
              <a:gd name="connsiteX55" fmla="*/ 1376413 w 2175309"/>
              <a:gd name="connsiteY55" fmla="*/ 168875 h 1824708"/>
              <a:gd name="connsiteX56" fmla="*/ 1289785 w 2175309"/>
              <a:gd name="connsiteY56" fmla="*/ 139999 h 1824708"/>
              <a:gd name="connsiteX57" fmla="*/ 1010653 w 2175309"/>
              <a:gd name="connsiteY57" fmla="*/ 111123 h 1824708"/>
              <a:gd name="connsiteX58" fmla="*/ 914400 w 2175309"/>
              <a:gd name="connsiteY58" fmla="*/ 91873 h 1824708"/>
              <a:gd name="connsiteX59" fmla="*/ 856648 w 2175309"/>
              <a:gd name="connsiteY59" fmla="*/ 82247 h 1824708"/>
              <a:gd name="connsiteX60" fmla="*/ 818147 w 2175309"/>
              <a:gd name="connsiteY60" fmla="*/ 72622 h 1824708"/>
              <a:gd name="connsiteX61" fmla="*/ 712269 w 2175309"/>
              <a:gd name="connsiteY61" fmla="*/ 53371 h 1824708"/>
              <a:gd name="connsiteX62" fmla="*/ 616017 w 2175309"/>
              <a:gd name="connsiteY62" fmla="*/ 14870 h 1824708"/>
              <a:gd name="connsiteX63" fmla="*/ 635267 w 2175309"/>
              <a:gd name="connsiteY63" fmla="*/ 14870 h 18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309" h="1824708">
                <a:moveTo>
                  <a:pt x="635267" y="14870"/>
                </a:moveTo>
                <a:cubicBezTo>
                  <a:pt x="539014" y="13266"/>
                  <a:pt x="378621" y="-10215"/>
                  <a:pt x="38501" y="5245"/>
                </a:cubicBezTo>
                <a:cubicBezTo>
                  <a:pt x="35293" y="21287"/>
                  <a:pt x="34620" y="38053"/>
                  <a:pt x="28876" y="53371"/>
                </a:cubicBezTo>
                <a:cubicBezTo>
                  <a:pt x="24814" y="64203"/>
                  <a:pt x="14798" y="71900"/>
                  <a:pt x="9625" y="82247"/>
                </a:cubicBezTo>
                <a:cubicBezTo>
                  <a:pt x="5088" y="91322"/>
                  <a:pt x="3208" y="101498"/>
                  <a:pt x="0" y="111123"/>
                </a:cubicBezTo>
                <a:cubicBezTo>
                  <a:pt x="6417" y="268336"/>
                  <a:pt x="11260" y="425620"/>
                  <a:pt x="19250" y="582761"/>
                </a:cubicBezTo>
                <a:cubicBezTo>
                  <a:pt x="20887" y="614964"/>
                  <a:pt x="22120" y="647485"/>
                  <a:pt x="28876" y="679014"/>
                </a:cubicBezTo>
                <a:cubicBezTo>
                  <a:pt x="31882" y="693044"/>
                  <a:pt x="41709" y="704681"/>
                  <a:pt x="48126" y="717515"/>
                </a:cubicBezTo>
                <a:cubicBezTo>
                  <a:pt x="51335" y="736765"/>
                  <a:pt x="53019" y="756333"/>
                  <a:pt x="57752" y="775266"/>
                </a:cubicBezTo>
                <a:cubicBezTo>
                  <a:pt x="68545" y="818436"/>
                  <a:pt x="88497" y="859839"/>
                  <a:pt x="105878" y="900395"/>
                </a:cubicBezTo>
                <a:cubicBezTo>
                  <a:pt x="106890" y="905457"/>
                  <a:pt x="120597" y="977961"/>
                  <a:pt x="125128" y="987022"/>
                </a:cubicBezTo>
                <a:cubicBezTo>
                  <a:pt x="132302" y="1001371"/>
                  <a:pt x="145750" y="1011767"/>
                  <a:pt x="154004" y="1025523"/>
                </a:cubicBezTo>
                <a:cubicBezTo>
                  <a:pt x="165077" y="1043979"/>
                  <a:pt x="172428" y="1064461"/>
                  <a:pt x="182880" y="1083275"/>
                </a:cubicBezTo>
                <a:cubicBezTo>
                  <a:pt x="199630" y="1113426"/>
                  <a:pt x="205777" y="1115797"/>
                  <a:pt x="231006" y="1141026"/>
                </a:cubicBezTo>
                <a:cubicBezTo>
                  <a:pt x="241804" y="1173419"/>
                  <a:pt x="240854" y="1175104"/>
                  <a:pt x="259882" y="1208403"/>
                </a:cubicBezTo>
                <a:cubicBezTo>
                  <a:pt x="265621" y="1218447"/>
                  <a:pt x="270953" y="1229099"/>
                  <a:pt x="279133" y="1237279"/>
                </a:cubicBezTo>
                <a:cubicBezTo>
                  <a:pt x="287313" y="1245459"/>
                  <a:pt x="299449" y="1248748"/>
                  <a:pt x="308008" y="1256529"/>
                </a:cubicBezTo>
                <a:cubicBezTo>
                  <a:pt x="334867" y="1280946"/>
                  <a:pt x="385010" y="1333531"/>
                  <a:pt x="385010" y="1333531"/>
                </a:cubicBezTo>
                <a:cubicBezTo>
                  <a:pt x="393155" y="1357965"/>
                  <a:pt x="403056" y="1394623"/>
                  <a:pt x="423512" y="1410534"/>
                </a:cubicBezTo>
                <a:cubicBezTo>
                  <a:pt x="439529" y="1422992"/>
                  <a:pt x="462013" y="1423367"/>
                  <a:pt x="481263" y="1429784"/>
                </a:cubicBezTo>
                <a:cubicBezTo>
                  <a:pt x="494097" y="1439409"/>
                  <a:pt x="506710" y="1449336"/>
                  <a:pt x="519764" y="1458660"/>
                </a:cubicBezTo>
                <a:cubicBezTo>
                  <a:pt x="529177" y="1465384"/>
                  <a:pt x="539753" y="1470504"/>
                  <a:pt x="548640" y="1477910"/>
                </a:cubicBezTo>
                <a:cubicBezTo>
                  <a:pt x="573167" y="1498349"/>
                  <a:pt x="585119" y="1521930"/>
                  <a:pt x="616017" y="1535662"/>
                </a:cubicBezTo>
                <a:cubicBezTo>
                  <a:pt x="630967" y="1542306"/>
                  <a:pt x="648101" y="1542079"/>
                  <a:pt x="664143" y="1545287"/>
                </a:cubicBezTo>
                <a:cubicBezTo>
                  <a:pt x="680315" y="1593804"/>
                  <a:pt x="663321" y="1561083"/>
                  <a:pt x="712269" y="1603039"/>
                </a:cubicBezTo>
                <a:cubicBezTo>
                  <a:pt x="722604" y="1611898"/>
                  <a:pt x="732431" y="1621458"/>
                  <a:pt x="741145" y="1631915"/>
                </a:cubicBezTo>
                <a:cubicBezTo>
                  <a:pt x="748551" y="1640802"/>
                  <a:pt x="751363" y="1653564"/>
                  <a:pt x="760396" y="1660790"/>
                </a:cubicBezTo>
                <a:cubicBezTo>
                  <a:pt x="768319" y="1667128"/>
                  <a:pt x="779647" y="1667207"/>
                  <a:pt x="789272" y="1670416"/>
                </a:cubicBezTo>
                <a:cubicBezTo>
                  <a:pt x="826155" y="1707299"/>
                  <a:pt x="813650" y="1699463"/>
                  <a:pt x="866274" y="1728167"/>
                </a:cubicBezTo>
                <a:cubicBezTo>
                  <a:pt x="885169" y="1738473"/>
                  <a:pt x="903454" y="1750713"/>
                  <a:pt x="924025" y="1757043"/>
                </a:cubicBezTo>
                <a:cubicBezTo>
                  <a:pt x="945709" y="1763715"/>
                  <a:pt x="968943" y="1763460"/>
                  <a:pt x="991402" y="1766668"/>
                </a:cubicBezTo>
                <a:cubicBezTo>
                  <a:pt x="1010653" y="1776293"/>
                  <a:pt x="1029287" y="1787266"/>
                  <a:pt x="1049154" y="1795544"/>
                </a:cubicBezTo>
                <a:cubicBezTo>
                  <a:pt x="1155929" y="1840034"/>
                  <a:pt x="1210759" y="1818789"/>
                  <a:pt x="1357162" y="1824420"/>
                </a:cubicBezTo>
                <a:cubicBezTo>
                  <a:pt x="1578543" y="1818003"/>
                  <a:pt x="1800363" y="1820512"/>
                  <a:pt x="2021305" y="1805169"/>
                </a:cubicBezTo>
                <a:cubicBezTo>
                  <a:pt x="2034884" y="1804226"/>
                  <a:pt x="2043427" y="1788113"/>
                  <a:pt x="2050181" y="1776294"/>
                </a:cubicBezTo>
                <a:cubicBezTo>
                  <a:pt x="2056744" y="1764808"/>
                  <a:pt x="2054893" y="1750075"/>
                  <a:pt x="2059806" y="1737793"/>
                </a:cubicBezTo>
                <a:cubicBezTo>
                  <a:pt x="2067799" y="1717809"/>
                  <a:pt x="2079057" y="1699292"/>
                  <a:pt x="2088682" y="1680041"/>
                </a:cubicBezTo>
                <a:cubicBezTo>
                  <a:pt x="2095099" y="1647957"/>
                  <a:pt x="2102247" y="1616010"/>
                  <a:pt x="2107933" y="1583788"/>
                </a:cubicBezTo>
                <a:cubicBezTo>
                  <a:pt x="2111876" y="1561446"/>
                  <a:pt x="2113377" y="1538709"/>
                  <a:pt x="2117558" y="1516411"/>
                </a:cubicBezTo>
                <a:cubicBezTo>
                  <a:pt x="2123009" y="1487338"/>
                  <a:pt x="2131667" y="1458914"/>
                  <a:pt x="2136808" y="1429784"/>
                </a:cubicBezTo>
                <a:cubicBezTo>
                  <a:pt x="2141303" y="1404311"/>
                  <a:pt x="2143015" y="1378422"/>
                  <a:pt x="2146434" y="1352782"/>
                </a:cubicBezTo>
                <a:cubicBezTo>
                  <a:pt x="2149432" y="1330294"/>
                  <a:pt x="2154005" y="1307999"/>
                  <a:pt x="2156059" y="1285405"/>
                </a:cubicBezTo>
                <a:cubicBezTo>
                  <a:pt x="2163633" y="1202083"/>
                  <a:pt x="2168892" y="1118567"/>
                  <a:pt x="2175309" y="1035148"/>
                </a:cubicBezTo>
                <a:cubicBezTo>
                  <a:pt x="2169140" y="911765"/>
                  <a:pt x="2174900" y="879100"/>
                  <a:pt x="2156059" y="784891"/>
                </a:cubicBezTo>
                <a:cubicBezTo>
                  <a:pt x="2153465" y="771919"/>
                  <a:pt x="2151807" y="758478"/>
                  <a:pt x="2146434" y="746390"/>
                </a:cubicBezTo>
                <a:cubicBezTo>
                  <a:pt x="2138836" y="729294"/>
                  <a:pt x="2126517" y="714688"/>
                  <a:pt x="2117558" y="698264"/>
                </a:cubicBezTo>
                <a:cubicBezTo>
                  <a:pt x="2107252" y="679369"/>
                  <a:pt x="2101341" y="657919"/>
                  <a:pt x="2088682" y="640513"/>
                </a:cubicBezTo>
                <a:cubicBezTo>
                  <a:pt x="2075338" y="622165"/>
                  <a:pt x="2056598" y="608428"/>
                  <a:pt x="2040556" y="592386"/>
                </a:cubicBezTo>
                <a:cubicBezTo>
                  <a:pt x="2034139" y="576344"/>
                  <a:pt x="2032784" y="557174"/>
                  <a:pt x="2021305" y="544260"/>
                </a:cubicBezTo>
                <a:cubicBezTo>
                  <a:pt x="2005934" y="526968"/>
                  <a:pt x="1981328" y="520570"/>
                  <a:pt x="1963554" y="505759"/>
                </a:cubicBezTo>
                <a:cubicBezTo>
                  <a:pt x="1942640" y="488330"/>
                  <a:pt x="1922809" y="469266"/>
                  <a:pt x="1905802" y="448007"/>
                </a:cubicBezTo>
                <a:cubicBezTo>
                  <a:pt x="1884122" y="420908"/>
                  <a:pt x="1871835" y="386652"/>
                  <a:pt x="1848050" y="361380"/>
                </a:cubicBezTo>
                <a:cubicBezTo>
                  <a:pt x="1700469" y="204575"/>
                  <a:pt x="1797893" y="327604"/>
                  <a:pt x="1722922" y="265127"/>
                </a:cubicBezTo>
                <a:cubicBezTo>
                  <a:pt x="1712465" y="256413"/>
                  <a:pt x="1706733" y="241185"/>
                  <a:pt x="1694046" y="236251"/>
                </a:cubicBezTo>
                <a:cubicBezTo>
                  <a:pt x="1647625" y="218198"/>
                  <a:pt x="1598289" y="208555"/>
                  <a:pt x="1549667" y="197750"/>
                </a:cubicBezTo>
                <a:cubicBezTo>
                  <a:pt x="1434678" y="172198"/>
                  <a:pt x="1492439" y="181766"/>
                  <a:pt x="1376413" y="168875"/>
                </a:cubicBezTo>
                <a:cubicBezTo>
                  <a:pt x="1347537" y="159250"/>
                  <a:pt x="1319632" y="145968"/>
                  <a:pt x="1289785" y="139999"/>
                </a:cubicBezTo>
                <a:cubicBezTo>
                  <a:pt x="1213407" y="124723"/>
                  <a:pt x="1091029" y="117306"/>
                  <a:pt x="1010653" y="111123"/>
                </a:cubicBezTo>
                <a:lnTo>
                  <a:pt x="914400" y="91873"/>
                </a:lnTo>
                <a:cubicBezTo>
                  <a:pt x="895218" y="88276"/>
                  <a:pt x="875785" y="86075"/>
                  <a:pt x="856648" y="82247"/>
                </a:cubicBezTo>
                <a:cubicBezTo>
                  <a:pt x="843676" y="79653"/>
                  <a:pt x="831119" y="75216"/>
                  <a:pt x="818147" y="72622"/>
                </a:cubicBezTo>
                <a:cubicBezTo>
                  <a:pt x="782972" y="65587"/>
                  <a:pt x="747562" y="59788"/>
                  <a:pt x="712269" y="53371"/>
                </a:cubicBezTo>
                <a:cubicBezTo>
                  <a:pt x="694082" y="45577"/>
                  <a:pt x="643776" y="21810"/>
                  <a:pt x="616017" y="14870"/>
                </a:cubicBezTo>
                <a:cubicBezTo>
                  <a:pt x="612904" y="14092"/>
                  <a:pt x="731520" y="16474"/>
                  <a:pt x="635267" y="1487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7818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 Diagnostic Providers</a:t>
            </a:r>
          </a:p>
        </p:txBody>
      </p:sp>
    </p:spTree>
    <p:extLst>
      <p:ext uri="{BB962C8B-B14F-4D97-AF65-F5344CB8AC3E}">
        <p14:creationId xmlns:p14="http://schemas.microsoft.com/office/powerpoint/2010/main" val="2386160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Diagnostic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CA34-89C5-4E63-97F2-2AE31CD0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52600"/>
            <a:ext cx="7086601" cy="2411410"/>
          </a:xfrm>
        </p:spPr>
        <p:txBody>
          <a:bodyPr>
            <a:normAutofit/>
          </a:bodyPr>
          <a:lstStyle/>
          <a:p>
            <a:pPr rtl="0"/>
            <a:r>
              <a:rPr lang="es-E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D W McMillan Surgical Group, LLC (Escambia)</a:t>
            </a: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D.W. McMillan Medical Center (Escambia)</a:t>
            </a:r>
          </a:p>
          <a:p>
            <a:pPr marL="0" indent="0" rtl="0">
              <a:buNone/>
            </a:pPr>
            <a:endParaRPr lang="en-US" sz="24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/>
            <a:r>
              <a:rPr lang="en-US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Monroe County Hospital Surgery Clinic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(Monroe)</a:t>
            </a:r>
          </a:p>
        </p:txBody>
      </p:sp>
    </p:spTree>
    <p:extLst>
      <p:ext uri="{BB962C8B-B14F-4D97-AF65-F5344CB8AC3E}">
        <p14:creationId xmlns:p14="http://schemas.microsoft.com/office/powerpoint/2010/main" val="4064900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Hotline: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https://www.alabamapublichealth.gov/bandc/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Medicaid Treatment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Kelli Hardy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334-206-2976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Kelli.Hardy@adph.state.al.us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Contracts/More Information: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Nancy Wright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334-206-5851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Nancy.wright@adph.state.al.us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038600"/>
            <a:ext cx="7772400" cy="1047489"/>
          </a:xfr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Evaluation in your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packet or through the link in the Zoom Chat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F7D5-1818-40FF-87D7-2409A63D4152}"/>
              </a:ext>
            </a:extLst>
          </p:cNvPr>
          <p:cNvSpPr txBox="1"/>
          <p:nvPr/>
        </p:nvSpPr>
        <p:spPr>
          <a:xfrm>
            <a:off x="1981200" y="1981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for Attending!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932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567D3-E46E-4679-B3C0-A876811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Organization</a:t>
            </a:r>
            <a:br>
              <a:rPr lang="en-US" dirty="0"/>
            </a:br>
            <a:r>
              <a:rPr lang="en-US" dirty="0"/>
              <a:t>Global call to Action to Eliminate Cervical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DD238-5AC3-4C71-9C3A-E4BFF425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7308917" cy="2342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07DAFA-2D7B-48B5-9A29-E710F70616FC}"/>
              </a:ext>
            </a:extLst>
          </p:cNvPr>
          <p:cNvSpPr txBox="1"/>
          <p:nvPr/>
        </p:nvSpPr>
        <p:spPr>
          <a:xfrm>
            <a:off x="304800" y="2667000"/>
            <a:ext cx="730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4 Key Strategies:</a:t>
            </a:r>
          </a:p>
        </p:txBody>
      </p:sp>
    </p:spTree>
    <p:extLst>
      <p:ext uri="{BB962C8B-B14F-4D97-AF65-F5344CB8AC3E}">
        <p14:creationId xmlns:p14="http://schemas.microsoft.com/office/powerpoint/2010/main" val="133131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588-8537-4761-9E8F-01CFAA0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 Conference: </a:t>
            </a:r>
            <a:br>
              <a:rPr lang="en-US" dirty="0"/>
            </a:br>
            <a:r>
              <a:rPr lang="en-US" dirty="0"/>
              <a:t>Action Plan to Eliminate </a:t>
            </a:r>
            <a:br>
              <a:rPr lang="en-US" dirty="0"/>
            </a:br>
            <a:r>
              <a:rPr lang="en-US" dirty="0"/>
              <a:t>Cervical Cancer in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CCD1F-B3C2-447F-96A7-99F7F6B2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4" y="2298731"/>
            <a:ext cx="3241829" cy="1833531"/>
          </a:xfrm>
          <a:prstGeom prst="rect">
            <a:avLst/>
          </a:prstGeom>
        </p:spPr>
      </p:pic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BD0EB9B-8808-4DC1-B95B-EFFA8BD4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10" y="2298731"/>
            <a:ext cx="23155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E1EE9-F0AF-4543-AA7C-823F24B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40" y="1563060"/>
            <a:ext cx="6181784" cy="1369936"/>
          </a:xfrm>
        </p:spPr>
        <p:txBody>
          <a:bodyPr/>
          <a:lstStyle/>
          <a:p>
            <a:r>
              <a:rPr lang="en-US" dirty="0"/>
              <a:t>Operation WIPE OUT </a:t>
            </a:r>
            <a:br>
              <a:rPr lang="en-US" dirty="0"/>
            </a:br>
            <a:r>
              <a:rPr lang="en-US" dirty="0"/>
              <a:t>Cervical Cancer Alabama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8B9EE-88CD-4489-A3E4-063E43ED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41" y="3679154"/>
            <a:ext cx="5418346" cy="645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Alabama is the 1</a:t>
            </a:r>
            <a:r>
              <a:rPr lang="en-US" baseline="30000" dirty="0"/>
              <a:t>st</a:t>
            </a:r>
            <a:r>
              <a:rPr lang="en-US" dirty="0"/>
              <a:t> State in the Nation to Announce a Statewide Effort to Eliminate Cervical Cancer in Alabama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92216D-8D77-4F29-9FA7-77B9A3B25007}"/>
              </a:ext>
            </a:extLst>
          </p:cNvPr>
          <p:cNvSpPr txBox="1">
            <a:spLocks/>
          </p:cNvSpPr>
          <p:nvPr/>
        </p:nvSpPr>
        <p:spPr>
          <a:xfrm>
            <a:off x="546819" y="4132052"/>
            <a:ext cx="5418346" cy="381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18116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2970974"/>
            <a:ext cx="6946605" cy="1341502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Conecuh, Clarke, Escambia,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&amp; Monroe County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Regional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77" y="6116320"/>
            <a:ext cx="8382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dirty="0"/>
              <a:t>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952"/>
            <a:ext cx="481399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876" y="609600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8A665-5F24-437E-B6F7-CABCEDDB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97000"/>
            <a:ext cx="6524625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</p:spTree>
    <p:extLst>
      <p:ext uri="{BB962C8B-B14F-4D97-AF65-F5344CB8AC3E}">
        <p14:creationId xmlns:p14="http://schemas.microsoft.com/office/powerpoint/2010/main" val="71047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3220</TotalTime>
  <Words>1587</Words>
  <Application>Microsoft Office PowerPoint</Application>
  <PresentationFormat>On-screen Show (4:3)</PresentationFormat>
  <Paragraphs>429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Helv</vt:lpstr>
      <vt:lpstr>Times New Roman</vt:lpstr>
      <vt:lpstr>Trebuchet MS</vt:lpstr>
      <vt:lpstr>Wingdings 3</vt:lpstr>
      <vt:lpstr>Facet</vt:lpstr>
      <vt:lpstr>Please complete the pre-survey in your packet or through the link  in the Zoom Chat</vt:lpstr>
      <vt:lpstr>Partnering to Eliminate Cervical Cancer in Alabama</vt:lpstr>
      <vt:lpstr>Eliminating Cervical Cancer: What Can You Do?</vt:lpstr>
      <vt:lpstr>Eliminating Cervical Cancer is Possible</vt:lpstr>
      <vt:lpstr>World Health Organization Global call to Action to Eliminate Cervical Cancer</vt:lpstr>
      <vt:lpstr>Press Conference:  Action Plan to Eliminate  Cervical Cancer in Alabama</vt:lpstr>
      <vt:lpstr>Operation WIPE OUT  Cervical Cancer Alabama </vt:lpstr>
      <vt:lpstr>Conecuh, Clarke, Escambia,  &amp; Monroe County Regional Data</vt:lpstr>
      <vt:lpstr>Uninsured Women Age 35-64 Census Tract, 2020</vt:lpstr>
      <vt:lpstr>Uninsured Women Age 35-64 Census Tract, 2020</vt:lpstr>
      <vt:lpstr>Federal Poverty Level Women Age 35-64 Census Tract, 2020</vt:lpstr>
      <vt:lpstr>Federal Poverty Level Women Age 35-64 Census Tract, 2020</vt:lpstr>
      <vt:lpstr>2023 HPV Vaccination Rates: 9-19 Years of Age</vt:lpstr>
      <vt:lpstr>Cervical Cancer Mortality Rates:  2011-2020</vt:lpstr>
      <vt:lpstr>Cervical Cancer Incidence Rates:  2011-2020</vt:lpstr>
      <vt:lpstr>Cervical Cancer Late-Stage Cancer Rates:  2011-2020</vt:lpstr>
      <vt:lpstr>Breast Cancer Mortality Rates:  2011-2020</vt:lpstr>
      <vt:lpstr>Breast Cancer Incidence Rates:  2011-2020</vt:lpstr>
      <vt:lpstr>Breast Cancer Late-Stage Cancer Rates:  2011-2020</vt:lpstr>
      <vt:lpstr>Alabama Breast and Cervical Cancer Early Detection Program (ABC)</vt:lpstr>
      <vt:lpstr>ABC Eligible Women</vt:lpstr>
      <vt:lpstr>How is the Program Funded?</vt:lpstr>
      <vt:lpstr>Who Provides the Medical Care?</vt:lpstr>
      <vt:lpstr>Reimbursement for Providers</vt:lpstr>
      <vt:lpstr>Office Visit Reimbursement</vt:lpstr>
      <vt:lpstr>Medicaid Treatment Act</vt:lpstr>
      <vt:lpstr>Medical Advisory Committee</vt:lpstr>
      <vt:lpstr>ABC Regional Data:</vt:lpstr>
      <vt:lpstr>PowerPoint Presentation</vt:lpstr>
      <vt:lpstr>Cervical Cancer Screening in Clark, Conecuh, Escambia &amp; Monroe Counties  2018 -2022</vt:lpstr>
      <vt:lpstr>Cervical Cancer &amp; Pre-Cancer Detected 2018 - 2022</vt:lpstr>
      <vt:lpstr>Number of Colposcopies in Alabama: 2022</vt:lpstr>
      <vt:lpstr>Breast Cancer Screening Clarke, Conecuh, Escambia, &amp; Monroe 2018 -2022</vt:lpstr>
      <vt:lpstr>Breast Cancer Cases Detected  2018-2022</vt:lpstr>
      <vt:lpstr>Alabama Department of Public Health and Colposcopies</vt:lpstr>
      <vt:lpstr>ABC Enrolling Providers</vt:lpstr>
      <vt:lpstr>ABC Enrolling Providers</vt:lpstr>
      <vt:lpstr>ABC Mammogram Providers</vt:lpstr>
      <vt:lpstr>ABC Mammogram Providers</vt:lpstr>
      <vt:lpstr>ABC Diagnostic Providers</vt:lpstr>
      <vt:lpstr>ABC Diagnostic Providers</vt:lpstr>
      <vt:lpstr>Contact Information</vt:lpstr>
      <vt:lpstr>Please complete the Evaluation in your  packet or through the link in the Zoom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Breast &amp; Cervical Cancer Early Detection Program (ABCCEDP)</dc:title>
  <dc:creator>new</dc:creator>
  <cp:lastModifiedBy>Price, Misty</cp:lastModifiedBy>
  <cp:revision>211</cp:revision>
  <cp:lastPrinted>2020-06-09T15:47:34Z</cp:lastPrinted>
  <dcterms:created xsi:type="dcterms:W3CDTF">2008-12-01T15:58:28Z</dcterms:created>
  <dcterms:modified xsi:type="dcterms:W3CDTF">2023-10-27T16:29:37Z</dcterms:modified>
</cp:coreProperties>
</file>