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680" r:id="rId3"/>
    <p:sldId id="259" r:id="rId4"/>
    <p:sldId id="600" r:id="rId5"/>
    <p:sldId id="657" r:id="rId6"/>
    <p:sldId id="648" r:id="rId7"/>
    <p:sldId id="348" r:id="rId8"/>
    <p:sldId id="666" r:id="rId9"/>
    <p:sldId id="676" r:id="rId10"/>
    <p:sldId id="667" r:id="rId11"/>
    <p:sldId id="675" r:id="rId12"/>
    <p:sldId id="349" r:id="rId13"/>
    <p:sldId id="350" r:id="rId14"/>
    <p:sldId id="351" r:id="rId15"/>
    <p:sldId id="352" r:id="rId16"/>
    <p:sldId id="663" r:id="rId17"/>
    <p:sldId id="664" r:id="rId18"/>
    <p:sldId id="665" r:id="rId19"/>
    <p:sldId id="339" r:id="rId20"/>
    <p:sldId id="257" r:id="rId21"/>
    <p:sldId id="261" r:id="rId22"/>
    <p:sldId id="260" r:id="rId23"/>
    <p:sldId id="337" r:id="rId24"/>
    <p:sldId id="340" r:id="rId25"/>
    <p:sldId id="338" r:id="rId26"/>
    <p:sldId id="330" r:id="rId27"/>
    <p:sldId id="342" r:id="rId28"/>
    <p:sldId id="343" r:id="rId29"/>
    <p:sldId id="679" r:id="rId30"/>
    <p:sldId id="273" r:id="rId31"/>
    <p:sldId id="347" r:id="rId32"/>
    <p:sldId id="346" r:id="rId33"/>
    <p:sldId id="681" r:id="rId34"/>
    <p:sldId id="662" r:id="rId35"/>
    <p:sldId id="670" r:id="rId36"/>
    <p:sldId id="671" r:id="rId37"/>
    <p:sldId id="669" r:id="rId38"/>
    <p:sldId id="673" r:id="rId39"/>
    <p:sldId id="668" r:id="rId40"/>
    <p:sldId id="672" r:id="rId41"/>
    <p:sldId id="336" r:id="rId42"/>
    <p:sldId id="678" r:id="rId43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3"/>
    <a:srgbClr val="FFB3DB"/>
    <a:srgbClr val="1F5970"/>
    <a:srgbClr val="FF97CD"/>
    <a:srgbClr val="FF6DB9"/>
    <a:srgbClr val="FF47A7"/>
    <a:srgbClr val="FF1D93"/>
    <a:srgbClr val="DE0074"/>
    <a:srgbClr val="C00065"/>
    <a:srgbClr val="FF3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88633" autoAdjust="0"/>
  </p:normalViewPr>
  <p:slideViewPr>
    <p:cSldViewPr>
      <p:cViewPr varScale="1">
        <p:scale>
          <a:sx n="114" d="100"/>
          <a:sy n="114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6687311079996E-2"/>
          <c:y val="1.5956479272168107E-2"/>
          <c:w val="0.97655899465102103"/>
          <c:h val="0.83720617356892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Uninsured!$L$4</c:f>
              <c:strCache>
                <c:ptCount val="1"/>
                <c:pt idx="0">
                  <c:v>Total Screened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0">
              <a:solidFill>
                <a:schemeClr val="accent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Uninsured!$L$5:$L$9</c:f>
              <c:numCache>
                <c:formatCode>#,##0</c:formatCode>
                <c:ptCount val="5"/>
                <c:pt idx="0">
                  <c:v>9708</c:v>
                </c:pt>
                <c:pt idx="1">
                  <c:v>12509</c:v>
                </c:pt>
                <c:pt idx="2">
                  <c:v>6997</c:v>
                </c:pt>
                <c:pt idx="3">
                  <c:v>9964</c:v>
                </c:pt>
                <c:pt idx="4">
                  <c:v>10680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D-4CD5-B927-17C743758B02}"/>
            </c:ext>
          </c:extLst>
        </c:ser>
        <c:ser>
          <c:idx val="2"/>
          <c:order val="1"/>
          <c:tx>
            <c:strRef>
              <c:f>Uninsured!$M$4</c:f>
              <c:strCache>
                <c:ptCount val="1"/>
                <c:pt idx="0">
                  <c:v>Screened for Breast</c:v>
                </c:pt>
              </c:strCache>
            </c:strRef>
          </c:tx>
          <c:spPr>
            <a:solidFill>
              <a:srgbClr val="F7A3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Uninsured!$M$5:$M$9</c:f>
              <c:numCache>
                <c:formatCode>#,##0</c:formatCode>
                <c:ptCount val="5"/>
                <c:pt idx="0">
                  <c:v>8580</c:v>
                </c:pt>
                <c:pt idx="1">
                  <c:v>10041</c:v>
                </c:pt>
                <c:pt idx="2">
                  <c:v>5673</c:v>
                </c:pt>
                <c:pt idx="3">
                  <c:v>8823</c:v>
                </c:pt>
                <c:pt idx="4">
                  <c:v>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D-4CD5-B927-17C743758B02}"/>
            </c:ext>
          </c:extLst>
        </c:ser>
        <c:ser>
          <c:idx val="3"/>
          <c:order val="2"/>
          <c:tx>
            <c:strRef>
              <c:f>Uninsured!$N$4</c:f>
              <c:strCache>
                <c:ptCount val="1"/>
                <c:pt idx="0">
                  <c:v>Screened for Cervical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Uninsured!$N$5:$N$9</c:f>
              <c:numCache>
                <c:formatCode>#,##0</c:formatCode>
                <c:ptCount val="5"/>
                <c:pt idx="0">
                  <c:v>4315</c:v>
                </c:pt>
                <c:pt idx="1">
                  <c:v>5660</c:v>
                </c:pt>
                <c:pt idx="2">
                  <c:v>3500</c:v>
                </c:pt>
                <c:pt idx="3">
                  <c:v>4749</c:v>
                </c:pt>
                <c:pt idx="4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D-4CD5-B927-17C743758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623501744"/>
        <c:axId val="1623500912"/>
      </c:barChart>
      <c:catAx>
        <c:axId val="16235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0912"/>
        <c:crosses val="autoZero"/>
        <c:auto val="1"/>
        <c:lblAlgn val="ctr"/>
        <c:lblOffset val="100"/>
        <c:noMultiLvlLbl val="0"/>
      </c:catAx>
      <c:valAx>
        <c:axId val="1623500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35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'Region-2'!$C$16</c:f>
              <c:strCache>
                <c:ptCount val="1"/>
                <c:pt idx="0">
                  <c:v>Houston</c:v>
                </c:pt>
              </c:strCache>
            </c:strRef>
          </c:tx>
          <c:spPr>
            <a:solidFill>
              <a:srgbClr val="1739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'Region-2'!$D$16:$H$16</c:f>
              <c:numCache>
                <c:formatCode>General</c:formatCode>
                <c:ptCount val="5"/>
                <c:pt idx="0">
                  <c:v>269</c:v>
                </c:pt>
                <c:pt idx="1">
                  <c:v>335</c:v>
                </c:pt>
                <c:pt idx="2">
                  <c:v>192</c:v>
                </c:pt>
                <c:pt idx="3">
                  <c:v>263</c:v>
                </c:pt>
                <c:pt idx="4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4-477D-B647-678DD023E4FB}"/>
            </c:ext>
          </c:extLst>
        </c:ser>
        <c:ser>
          <c:idx val="1"/>
          <c:order val="1"/>
          <c:tx>
            <c:strRef>
              <c:f>'Region-2'!$C$17</c:f>
              <c:strCache>
                <c:ptCount val="1"/>
                <c:pt idx="0">
                  <c:v>Coffee</c:v>
                </c:pt>
              </c:strCache>
            </c:strRef>
          </c:tx>
          <c:spPr>
            <a:solidFill>
              <a:srgbClr val="2E70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'Region-2'!$D$17:$H$17</c:f>
              <c:numCache>
                <c:formatCode>General</c:formatCode>
                <c:ptCount val="5"/>
                <c:pt idx="0">
                  <c:v>117</c:v>
                </c:pt>
                <c:pt idx="1">
                  <c:v>127</c:v>
                </c:pt>
                <c:pt idx="2">
                  <c:v>95</c:v>
                </c:pt>
                <c:pt idx="3">
                  <c:v>115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34-477D-B647-678DD023E4FB}"/>
            </c:ext>
          </c:extLst>
        </c:ser>
        <c:ser>
          <c:idx val="2"/>
          <c:order val="2"/>
          <c:tx>
            <c:strRef>
              <c:f>'Region-2'!$C$18</c:f>
              <c:strCache>
                <c:ptCount val="1"/>
                <c:pt idx="0">
                  <c:v>Dale</c:v>
                </c:pt>
              </c:strCache>
            </c:strRef>
          </c:tx>
          <c:spPr>
            <a:solidFill>
              <a:srgbClr val="3D95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'Region-2'!$D$18:$H$18</c:f>
              <c:numCache>
                <c:formatCode>General</c:formatCode>
                <c:ptCount val="5"/>
                <c:pt idx="0">
                  <c:v>102</c:v>
                </c:pt>
                <c:pt idx="1">
                  <c:v>147</c:v>
                </c:pt>
                <c:pt idx="2">
                  <c:v>84</c:v>
                </c:pt>
                <c:pt idx="3">
                  <c:v>109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34-477D-B647-678DD023E4FB}"/>
            </c:ext>
          </c:extLst>
        </c:ser>
        <c:ser>
          <c:idx val="3"/>
          <c:order val="3"/>
          <c:tx>
            <c:strRef>
              <c:f>'Region-2'!$C$19</c:f>
              <c:strCache>
                <c:ptCount val="1"/>
                <c:pt idx="0">
                  <c:v>Geneva</c:v>
                </c:pt>
              </c:strCache>
            </c:strRef>
          </c:tx>
          <c:spPr>
            <a:solidFill>
              <a:srgbClr val="47AF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'Region-2'!$D$19:$H$19</c:f>
              <c:numCache>
                <c:formatCode>General</c:formatCode>
                <c:ptCount val="5"/>
                <c:pt idx="0">
                  <c:v>99</c:v>
                </c:pt>
                <c:pt idx="1">
                  <c:v>111</c:v>
                </c:pt>
                <c:pt idx="2">
                  <c:v>68</c:v>
                </c:pt>
                <c:pt idx="3">
                  <c:v>59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34-477D-B647-678DD023E4FB}"/>
            </c:ext>
          </c:extLst>
        </c:ser>
        <c:ser>
          <c:idx val="4"/>
          <c:order val="4"/>
          <c:tx>
            <c:strRef>
              <c:f>'Region-2'!$C$20</c:f>
              <c:strCache>
                <c:ptCount val="1"/>
                <c:pt idx="0">
                  <c:v>Barbour</c:v>
                </c:pt>
              </c:strCache>
            </c:strRef>
          </c:tx>
          <c:spPr>
            <a:solidFill>
              <a:srgbClr val="64C0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'Region-2'!$D$20:$H$20</c:f>
              <c:numCache>
                <c:formatCode>General</c:formatCode>
                <c:ptCount val="5"/>
                <c:pt idx="0">
                  <c:v>55</c:v>
                </c:pt>
                <c:pt idx="1">
                  <c:v>94</c:v>
                </c:pt>
                <c:pt idx="2">
                  <c:v>64</c:v>
                </c:pt>
                <c:pt idx="3">
                  <c:v>85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B-4497-A813-F9FA27219074}"/>
            </c:ext>
          </c:extLst>
        </c:ser>
        <c:ser>
          <c:idx val="5"/>
          <c:order val="5"/>
          <c:tx>
            <c:strRef>
              <c:f>'Region-2'!$C$21</c:f>
              <c:strCache>
                <c:ptCount val="1"/>
                <c:pt idx="0">
                  <c:v>Covington</c:v>
                </c:pt>
              </c:strCache>
            </c:strRef>
          </c:tx>
          <c:spPr>
            <a:solidFill>
              <a:srgbClr val="8FD1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'Region-2'!$D$21:$H$21</c:f>
              <c:numCache>
                <c:formatCode>General</c:formatCode>
                <c:ptCount val="5"/>
                <c:pt idx="0">
                  <c:v>73</c:v>
                </c:pt>
                <c:pt idx="1">
                  <c:v>83</c:v>
                </c:pt>
                <c:pt idx="2">
                  <c:v>47</c:v>
                </c:pt>
                <c:pt idx="3">
                  <c:v>63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B-4497-A813-F9FA27219074}"/>
            </c:ext>
          </c:extLst>
        </c:ser>
        <c:ser>
          <c:idx val="6"/>
          <c:order val="6"/>
          <c:tx>
            <c:strRef>
              <c:f>'Region-2'!$C$22</c:f>
              <c:strCache>
                <c:ptCount val="1"/>
                <c:pt idx="0">
                  <c:v>Henry</c:v>
                </c:pt>
              </c:strCache>
            </c:strRef>
          </c:tx>
          <c:spPr>
            <a:solidFill>
              <a:srgbClr val="BEE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'Region-2'!$D$22:$H$22</c:f>
              <c:numCache>
                <c:formatCode>General</c:formatCode>
                <c:ptCount val="5"/>
                <c:pt idx="0">
                  <c:v>27</c:v>
                </c:pt>
                <c:pt idx="1">
                  <c:v>34</c:v>
                </c:pt>
                <c:pt idx="2">
                  <c:v>20</c:v>
                </c:pt>
                <c:pt idx="3">
                  <c:v>27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DB-4497-A813-F9FA27219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558624"/>
        <c:axId val="2081566112"/>
      </c:barChart>
      <c:catAx>
        <c:axId val="20815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66112"/>
        <c:crosses val="autoZero"/>
        <c:auto val="1"/>
        <c:lblAlgn val="ctr"/>
        <c:lblOffset val="100"/>
        <c:noMultiLvlLbl val="0"/>
      </c:catAx>
      <c:valAx>
        <c:axId val="20815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55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86290001151438E-2"/>
          <c:y val="1.6016709831650995E-2"/>
          <c:w val="0.94071370999884862"/>
          <c:h val="0.845092958359408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'Region-2'!$C$61</c:f>
              <c:strCache>
                <c:ptCount val="1"/>
                <c:pt idx="0">
                  <c:v>Houston</c:v>
                </c:pt>
              </c:strCache>
            </c:strRef>
          </c:tx>
          <c:spPr>
            <a:solidFill>
              <a:srgbClr val="9600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'Region-2'!$D$61:$H$61</c:f>
              <c:numCache>
                <c:formatCode>General</c:formatCode>
                <c:ptCount val="5"/>
                <c:pt idx="0">
                  <c:v>189</c:v>
                </c:pt>
                <c:pt idx="1">
                  <c:v>246</c:v>
                </c:pt>
                <c:pt idx="2">
                  <c:v>127</c:v>
                </c:pt>
                <c:pt idx="3">
                  <c:v>195</c:v>
                </c:pt>
                <c:pt idx="4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8-451E-8876-18C68E581051}"/>
            </c:ext>
          </c:extLst>
        </c:ser>
        <c:ser>
          <c:idx val="0"/>
          <c:order val="1"/>
          <c:tx>
            <c:strRef>
              <c:f>'Region-2'!$C$62</c:f>
              <c:strCache>
                <c:ptCount val="1"/>
                <c:pt idx="0">
                  <c:v>Coffee</c:v>
                </c:pt>
              </c:strCache>
            </c:strRef>
          </c:tx>
          <c:spPr>
            <a:solidFill>
              <a:srgbClr val="C000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'Region-2'!$D$62:$H$62</c:f>
              <c:numCache>
                <c:formatCode>General</c:formatCode>
                <c:ptCount val="5"/>
                <c:pt idx="0">
                  <c:v>82</c:v>
                </c:pt>
                <c:pt idx="1">
                  <c:v>94</c:v>
                </c:pt>
                <c:pt idx="2">
                  <c:v>72</c:v>
                </c:pt>
                <c:pt idx="3">
                  <c:v>85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8-451E-8876-18C68E581051}"/>
            </c:ext>
          </c:extLst>
        </c:ser>
        <c:ser>
          <c:idx val="2"/>
          <c:order val="2"/>
          <c:tx>
            <c:strRef>
              <c:f>'Region-2'!$C$63</c:f>
              <c:strCache>
                <c:ptCount val="1"/>
                <c:pt idx="0">
                  <c:v>Dale</c:v>
                </c:pt>
              </c:strCache>
            </c:strRef>
          </c:tx>
          <c:spPr>
            <a:solidFill>
              <a:srgbClr val="DE00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'Region-2'!$D$63:$H$63</c:f>
              <c:numCache>
                <c:formatCode>General</c:formatCode>
                <c:ptCount val="5"/>
                <c:pt idx="0">
                  <c:v>75</c:v>
                </c:pt>
                <c:pt idx="1">
                  <c:v>115</c:v>
                </c:pt>
                <c:pt idx="2">
                  <c:v>70</c:v>
                </c:pt>
                <c:pt idx="3">
                  <c:v>89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38-451E-8876-18C68E581051}"/>
            </c:ext>
          </c:extLst>
        </c:ser>
        <c:ser>
          <c:idx val="3"/>
          <c:order val="3"/>
          <c:tx>
            <c:strRef>
              <c:f>'Region-2'!$C$64</c:f>
              <c:strCache>
                <c:ptCount val="1"/>
                <c:pt idx="0">
                  <c:v>Geneva</c:v>
                </c:pt>
              </c:strCache>
            </c:strRef>
          </c:tx>
          <c:spPr>
            <a:solidFill>
              <a:srgbClr val="FF1D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'Region-2'!$D$64:$H$64</c:f>
              <c:numCache>
                <c:formatCode>General</c:formatCode>
                <c:ptCount val="5"/>
                <c:pt idx="0">
                  <c:v>74</c:v>
                </c:pt>
                <c:pt idx="1">
                  <c:v>81</c:v>
                </c:pt>
                <c:pt idx="2">
                  <c:v>45</c:v>
                </c:pt>
                <c:pt idx="3">
                  <c:v>49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38-451E-8876-18C68E581051}"/>
            </c:ext>
          </c:extLst>
        </c:ser>
        <c:ser>
          <c:idx val="4"/>
          <c:order val="4"/>
          <c:tx>
            <c:strRef>
              <c:f>'Region-2'!$C$65</c:f>
              <c:strCache>
                <c:ptCount val="1"/>
                <c:pt idx="0">
                  <c:v>Barbour</c:v>
                </c:pt>
              </c:strCache>
            </c:strRef>
          </c:tx>
          <c:spPr>
            <a:solidFill>
              <a:srgbClr val="FF6D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'Region-2'!$D$65:$H$65</c:f>
              <c:numCache>
                <c:formatCode>General</c:formatCode>
                <c:ptCount val="5"/>
                <c:pt idx="0">
                  <c:v>39</c:v>
                </c:pt>
                <c:pt idx="1">
                  <c:v>59</c:v>
                </c:pt>
                <c:pt idx="2">
                  <c:v>46</c:v>
                </c:pt>
                <c:pt idx="3">
                  <c:v>70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8-451E-8876-18C68E581051}"/>
            </c:ext>
          </c:extLst>
        </c:ser>
        <c:ser>
          <c:idx val="5"/>
          <c:order val="5"/>
          <c:tx>
            <c:strRef>
              <c:f>'Region-2'!$C$66</c:f>
              <c:strCache>
                <c:ptCount val="1"/>
                <c:pt idx="0">
                  <c:v>Covington</c:v>
                </c:pt>
              </c:strCache>
            </c:strRef>
          </c:tx>
          <c:spPr>
            <a:solidFill>
              <a:srgbClr val="FFB3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'Region-2'!$D$66:$H$66</c:f>
              <c:numCache>
                <c:formatCode>General</c:formatCode>
                <c:ptCount val="5"/>
                <c:pt idx="0">
                  <c:v>50</c:v>
                </c:pt>
                <c:pt idx="1">
                  <c:v>56</c:v>
                </c:pt>
                <c:pt idx="2">
                  <c:v>38</c:v>
                </c:pt>
                <c:pt idx="3">
                  <c:v>53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38-451E-8876-18C68E581051}"/>
            </c:ext>
          </c:extLst>
        </c:ser>
        <c:ser>
          <c:idx val="6"/>
          <c:order val="6"/>
          <c:tx>
            <c:strRef>
              <c:f>'Region-2'!$C$67</c:f>
              <c:strCache>
                <c:ptCount val="1"/>
                <c:pt idx="0">
                  <c:v>Henry</c:v>
                </c:pt>
              </c:strCache>
            </c:strRef>
          </c:tx>
          <c:spPr>
            <a:solidFill>
              <a:srgbClr val="FFE5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'Region-2'!$D$60:$H$60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'Region-2'!$D$67:$H$67</c:f>
              <c:numCache>
                <c:formatCode>General</c:formatCode>
                <c:ptCount val="5"/>
                <c:pt idx="0">
                  <c:v>20</c:v>
                </c:pt>
                <c:pt idx="1">
                  <c:v>26</c:v>
                </c:pt>
                <c:pt idx="2">
                  <c:v>16</c:v>
                </c:pt>
                <c:pt idx="3">
                  <c:v>25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38-451E-8876-18C68E581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9674432"/>
        <c:axId val="1906602496"/>
      </c:barChart>
      <c:catAx>
        <c:axId val="19496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602496"/>
        <c:crosses val="autoZero"/>
        <c:auto val="1"/>
        <c:lblAlgn val="ctr"/>
        <c:lblOffset val="100"/>
        <c:noMultiLvlLbl val="0"/>
      </c:catAx>
      <c:valAx>
        <c:axId val="1906602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96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A41D7E-9643-4966-B8F7-BA95DAA9D8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64793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99938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742  2019: 931  2020: 570  2021: 721  2022: 799   Avg: 798…..16%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192  2019:189  2020: 110  2021: 120  2022: 134   Avg: 607…..7%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Pierce, HPV Impact on Cervical Cancer</a:t>
            </a:r>
          </a:p>
          <a:p>
            <a:r>
              <a:rPr lang="en-US" dirty="0"/>
              <a:t>Become ABC Provider</a:t>
            </a:r>
          </a:p>
          <a:p>
            <a:r>
              <a:rPr lang="en-US" dirty="0"/>
              <a:t>Join Operation WIPEOUT: Vaccine, screening, and Appr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0BA35-1BFD-4AE4-AF13-65594F2860E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The Alabama average of 14.3%  below the poverty level is significantly worse than the US average of 10.2% for that age group. Likewise, the Alabama average of 11.3% with no insurance is significantly worse than the US average of 10.0% with no insurance for that age group.</a:t>
            </a:r>
          </a:p>
          <a:p>
            <a:pPr rtl="0"/>
            <a:endParaRPr lang="en-US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Green means that Census Tract is at least better than the Alabama average, but does not necessarily mean it's good as it could still be worse than the national average.</a:t>
            </a: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Yellow means that Census Tract is the Alabama average or worse but not twice as worse. Keep in mind that means Yellow is also worse than the US.</a:t>
            </a: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Red means that Census Tract is more than twice as bad as the already terrible Alabama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84610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CFC1-0F2D-48E1-ABF9-E843FF82A05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-CDC provides funding to every state in the nation</a:t>
            </a:r>
          </a:p>
          <a:p>
            <a:r>
              <a:rPr lang="en-US" dirty="0"/>
              <a:t>-We</a:t>
            </a:r>
            <a:r>
              <a:rPr lang="en-US" baseline="0" dirty="0"/>
              <a:t> can print up eligibility guidelines to handout if you’d like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ADD-C490-42A9-BAEF-81D6E672924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1983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6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04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866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0ACA-7720-4428-A3B1-93953E1E0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07845" y="-1944100"/>
            <a:ext cx="978812" cy="5702303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6430" y="163476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1E6-F4BF-4676-8552-02C4E56C3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476722"/>
            <a:ext cx="7977349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570010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01A-E010-405C-8D76-89DA697D6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822C-3715-464E-A6CA-0D3B962C7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B125-7623-4D27-BF0F-49BB66F93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194-1509-49A6-8426-1A3B08EBB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51A2-7965-41BE-8825-249AC0135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9693-1908-44C5-B1AE-696D388F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publichealth.gov/band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wright@adph.state.al.us" TargetMode="External"/><Relationship Id="rId4" Type="http://schemas.openxmlformats.org/officeDocument/2006/relationships/hyperlink" Target="mailto:Kelli.Hardy@adph.state.al.u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87" y="1524000"/>
            <a:ext cx="5825202" cy="2647689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Partnering to Eliminate Cervical Cancer in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9EEE-E283-444C-B81F-C4CEA155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34" y="5039360"/>
            <a:ext cx="5825202" cy="822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Nancy Wright</a:t>
            </a:r>
          </a:p>
          <a:p>
            <a:pPr algn="l"/>
            <a:r>
              <a:rPr lang="en-US" dirty="0"/>
              <a:t>Alabama Department of Public Health</a:t>
            </a:r>
          </a:p>
          <a:p>
            <a:pPr algn="l"/>
            <a:r>
              <a:rPr lang="en-US" dirty="0"/>
              <a:t>September 2023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613ED-FE9B-4729-8E09-44EB890B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4" y="1536038"/>
            <a:ext cx="6343650" cy="450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9A60DD-2F85-4E24-802E-25BDE3E90E9C}"/>
              </a:ext>
            </a:extLst>
          </p:cNvPr>
          <p:cNvSpPr/>
          <p:nvPr/>
        </p:nvSpPr>
        <p:spPr>
          <a:xfrm>
            <a:off x="3657599" y="1981200"/>
            <a:ext cx="2667001" cy="22860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304800" y="591775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222ED-684C-49C2-A44F-779B2D815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20" y="1371600"/>
            <a:ext cx="5572344" cy="44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CCA-4200-4A0F-9C42-684654F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2023 HPV Vaccination Rates:</a:t>
            </a:r>
            <a:br>
              <a:rPr lang="en-US" dirty="0"/>
            </a:br>
            <a:r>
              <a:rPr lang="en-US" dirty="0"/>
              <a:t>9-19 Years of 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C0B835-034D-417A-9B00-3A389EB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34305"/>
              </p:ext>
            </p:extLst>
          </p:nvPr>
        </p:nvGraphicFramePr>
        <p:xfrm>
          <a:off x="381000" y="2233281"/>
          <a:ext cx="6781800" cy="306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82">
                  <a:extLst>
                    <a:ext uri="{9D8B030D-6E8A-4147-A177-3AD203B41FA5}">
                      <a16:colId xmlns:a16="http://schemas.microsoft.com/office/drawing/2014/main" val="158768287"/>
                    </a:ext>
                  </a:extLst>
                </a:gridCol>
                <a:gridCol w="3454718">
                  <a:extLst>
                    <a:ext uri="{9D8B030D-6E8A-4147-A177-3AD203B41FA5}">
                      <a16:colId xmlns:a16="http://schemas.microsoft.com/office/drawing/2014/main" val="2476965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01668922"/>
                    </a:ext>
                  </a:extLst>
                </a:gridCol>
              </a:tblGrid>
              <a:tr h="474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 Up-to-Date Vaccine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7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Covington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7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7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0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648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2182-07D1-4423-97C8-46C5AB3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281A-AB62-4FAE-9785-AAE5B955358F}"/>
              </a:ext>
            </a:extLst>
          </p:cNvPr>
          <p:cNvSpPr txBox="1"/>
          <p:nvPr/>
        </p:nvSpPr>
        <p:spPr>
          <a:xfrm>
            <a:off x="352927" y="579384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Rate: 27%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B39E5-011C-418A-AE39-ED43A2081831}"/>
              </a:ext>
            </a:extLst>
          </p:cNvPr>
          <p:cNvSpPr txBox="1"/>
          <p:nvPr/>
        </p:nvSpPr>
        <p:spPr>
          <a:xfrm>
            <a:off x="371375" y="6451492"/>
            <a:ext cx="606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IMMPRINT Data; January 1st– September 30th 2023</a:t>
            </a:r>
          </a:p>
        </p:txBody>
      </p:sp>
    </p:spTree>
    <p:extLst>
      <p:ext uri="{BB962C8B-B14F-4D97-AF65-F5344CB8AC3E}">
        <p14:creationId xmlns:p14="http://schemas.microsoft.com/office/powerpoint/2010/main" val="293740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ECD1-2BDB-47BE-939B-2C628509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97000"/>
            <a:ext cx="6526542" cy="4269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26854-9361-4815-A6B1-D14D2E19BE32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2.2 per 100,000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30F805-70E1-45AF-B1A9-7279117A30E4}"/>
              </a:ext>
            </a:extLst>
          </p:cNvPr>
          <p:cNvSpPr/>
          <p:nvPr/>
        </p:nvSpPr>
        <p:spPr>
          <a:xfrm>
            <a:off x="3771258" y="1828800"/>
            <a:ext cx="2667001" cy="21336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8970-F81B-4A86-A5BE-C6F5185D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"/>
          <a:stretch/>
        </p:blipFill>
        <p:spPr>
          <a:xfrm>
            <a:off x="609600" y="1397000"/>
            <a:ext cx="6478628" cy="4400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422A0-9AA8-44AE-9D19-F94095A0CAB1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7.4 per 100,000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36E39DD-671E-471E-897D-7EB1787A30D1}"/>
              </a:ext>
            </a:extLst>
          </p:cNvPr>
          <p:cNvSpPr/>
          <p:nvPr/>
        </p:nvSpPr>
        <p:spPr>
          <a:xfrm>
            <a:off x="3768050" y="1821272"/>
            <a:ext cx="2667001" cy="22860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77724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Cervical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40859-85CF-41DD-AC73-0FCB13B6F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"/>
          <a:stretch/>
        </p:blipFill>
        <p:spPr>
          <a:xfrm>
            <a:off x="609600" y="1600200"/>
            <a:ext cx="6629400" cy="39941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ED6866-1613-4AD2-BDB1-5CC8EA1DAB6E}"/>
              </a:ext>
            </a:extLst>
          </p:cNvPr>
          <p:cNvSpPr/>
          <p:nvPr/>
        </p:nvSpPr>
        <p:spPr>
          <a:xfrm>
            <a:off x="3891174" y="1600200"/>
            <a:ext cx="2667001" cy="22098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6433B-A2DC-4E1A-A82E-D1C96AD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9" y="1542719"/>
            <a:ext cx="6533212" cy="435292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148C45E-EE40-4D63-904D-E435E4FAAE56}"/>
              </a:ext>
            </a:extLst>
          </p:cNvPr>
          <p:cNvSpPr/>
          <p:nvPr/>
        </p:nvSpPr>
        <p:spPr>
          <a:xfrm>
            <a:off x="3657599" y="1981200"/>
            <a:ext cx="2667001" cy="22098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E529D-F1CD-4382-94D7-3176CFE6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"/>
          <a:stretch/>
        </p:blipFill>
        <p:spPr>
          <a:xfrm>
            <a:off x="838200" y="1397000"/>
            <a:ext cx="6224104" cy="421005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251E55-960B-4B62-B691-11EABB4F4861}"/>
              </a:ext>
            </a:extLst>
          </p:cNvPr>
          <p:cNvSpPr/>
          <p:nvPr/>
        </p:nvSpPr>
        <p:spPr>
          <a:xfrm>
            <a:off x="3777675" y="1831313"/>
            <a:ext cx="2667001" cy="2131087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96850"/>
            <a:ext cx="78486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Breast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DE9B5-4DE3-427E-97B8-7CA9005F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94389"/>
            <a:ext cx="6327820" cy="424815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935C45-CCB9-49F3-8808-6251639F26D9}"/>
              </a:ext>
            </a:extLst>
          </p:cNvPr>
          <p:cNvSpPr/>
          <p:nvPr/>
        </p:nvSpPr>
        <p:spPr>
          <a:xfrm>
            <a:off x="3777675" y="1981200"/>
            <a:ext cx="2667001" cy="21336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132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Alabama Breast and Cervical Cancer Early Detection Program (ABC)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r>
              <a:rPr lang="en-US" sz="2800" dirty="0"/>
              <a:t>Screening</a:t>
            </a:r>
          </a:p>
          <a:p>
            <a:r>
              <a:rPr lang="en-US" sz="2800" dirty="0"/>
              <a:t>Diagnostic Care</a:t>
            </a:r>
          </a:p>
          <a:p>
            <a:r>
              <a:rPr lang="en-US" sz="2800" dirty="0"/>
              <a:t>Treatment through Medicaid</a:t>
            </a:r>
          </a:p>
          <a:p>
            <a:r>
              <a:rPr lang="en-US" sz="2800" dirty="0"/>
              <a:t>No cost to the patient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Cancer:</a:t>
            </a:r>
            <a:br>
              <a:rPr lang="en-US" dirty="0"/>
            </a:br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Join Operation WIPE OUT</a:t>
            </a:r>
          </a:p>
          <a:p>
            <a:r>
              <a:rPr lang="en-US" sz="2400" dirty="0"/>
              <a:t>Assess Your Region’s Needs</a:t>
            </a:r>
          </a:p>
          <a:p>
            <a:r>
              <a:rPr lang="en-US" sz="2400" dirty="0"/>
              <a:t>Become an ABCCEDP Provider</a:t>
            </a:r>
          </a:p>
          <a:p>
            <a:r>
              <a:rPr lang="en-US" sz="2400" dirty="0"/>
              <a:t>Become an Advocate in Your Region</a:t>
            </a:r>
          </a:p>
        </p:txBody>
      </p:sp>
    </p:spTree>
    <p:extLst>
      <p:ext uri="{BB962C8B-B14F-4D97-AF65-F5344CB8AC3E}">
        <p14:creationId xmlns:p14="http://schemas.microsoft.com/office/powerpoint/2010/main" val="128625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1" y="78486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ABC Eligible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3025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Age 40-64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Income at or below 250% of Poverty Level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insurance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Underinsured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Screening for Some High-Risk Women Under Age 40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65+ Medicare Part A Only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How is the Program Funded?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5107" y="1676400"/>
            <a:ext cx="7693025" cy="3724275"/>
          </a:xfrm>
        </p:spPr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r>
              <a:rPr lang="en-US" sz="2800" dirty="0"/>
              <a:t>State of Alabama </a:t>
            </a:r>
          </a:p>
          <a:p>
            <a:r>
              <a:rPr lang="en-US" sz="2800" dirty="0"/>
              <a:t>Joy to Life Foundation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12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/>
          <a:lstStyle/>
          <a:p>
            <a:r>
              <a:rPr lang="en-US" dirty="0"/>
              <a:t>Who Provides the Medical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24000"/>
            <a:ext cx="7664463" cy="50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400+ contracted providers statewide</a:t>
            </a:r>
          </a:p>
          <a:p>
            <a:pPr lvl="1"/>
            <a:r>
              <a:rPr lang="en-US" sz="2400" dirty="0"/>
              <a:t>Primary Care Providers</a:t>
            </a:r>
          </a:p>
          <a:p>
            <a:pPr lvl="1"/>
            <a:r>
              <a:rPr lang="en-US" sz="2400" dirty="0"/>
              <a:t>Gynecologists</a:t>
            </a:r>
          </a:p>
          <a:p>
            <a:pPr lvl="1"/>
            <a:r>
              <a:rPr lang="en-US" sz="2400" dirty="0"/>
              <a:t>Radiologists</a:t>
            </a:r>
          </a:p>
          <a:p>
            <a:pPr lvl="1"/>
            <a:r>
              <a:rPr lang="en-US" sz="2400" dirty="0"/>
              <a:t>Mammogram facilities</a:t>
            </a:r>
          </a:p>
          <a:p>
            <a:pPr lvl="1"/>
            <a:r>
              <a:rPr lang="en-US" sz="2400" dirty="0"/>
              <a:t>Surgeons</a:t>
            </a:r>
          </a:p>
          <a:p>
            <a:pPr lvl="1"/>
            <a:r>
              <a:rPr lang="en-US" sz="2400" dirty="0"/>
              <a:t>FQHCs</a:t>
            </a:r>
          </a:p>
          <a:p>
            <a:r>
              <a:rPr lang="en-US" sz="2800" dirty="0"/>
              <a:t>County Health Departments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Reimbursement for Providers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769302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Medicare reimbursement rates</a:t>
            </a:r>
          </a:p>
          <a:p>
            <a:pPr lvl="1"/>
            <a:r>
              <a:rPr lang="en-US" sz="2400" dirty="0"/>
              <a:t>Office Visit					$84.67</a:t>
            </a:r>
          </a:p>
          <a:p>
            <a:pPr lvl="1"/>
            <a:r>
              <a:rPr lang="en-US" sz="2400" dirty="0"/>
              <a:t>Pap/HPV testing			$55.35</a:t>
            </a:r>
          </a:p>
          <a:p>
            <a:pPr lvl="1"/>
            <a:r>
              <a:rPr lang="en-US" sz="2400" dirty="0"/>
              <a:t>Genotyping (16/18)			$40.55</a:t>
            </a:r>
          </a:p>
          <a:p>
            <a:pPr lvl="1"/>
            <a:r>
              <a:rPr lang="en-US" sz="2400" dirty="0"/>
              <a:t>Colposcopy w/biopsy		$151.16</a:t>
            </a:r>
          </a:p>
          <a:p>
            <a:pPr lvl="1"/>
            <a:r>
              <a:rPr lang="en-US" sz="2400" dirty="0"/>
              <a:t>LEEP (Dx &amp; Tx)				$284.81</a:t>
            </a:r>
          </a:p>
          <a:p>
            <a:pPr lvl="1"/>
            <a:r>
              <a:rPr lang="en-US" sz="2400" dirty="0"/>
              <a:t>Mammogram				$117.47</a:t>
            </a:r>
          </a:p>
          <a:p>
            <a:pPr lvl="1"/>
            <a:r>
              <a:rPr lang="en-US" sz="2400" dirty="0"/>
              <a:t>Mammogram dx			$144.94</a:t>
            </a:r>
          </a:p>
          <a:p>
            <a:pPr lvl="1"/>
            <a:r>
              <a:rPr lang="en-US" sz="2400" dirty="0"/>
              <a:t>Ultrasound					$95.33</a:t>
            </a:r>
          </a:p>
          <a:p>
            <a:pPr lvl="1"/>
            <a:r>
              <a:rPr lang="en-US" sz="2400" dirty="0"/>
              <a:t>Biopsy						$54.32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Office Visit Reimbursement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9759" y="1600200"/>
            <a:ext cx="8099350" cy="4806288"/>
          </a:xfrm>
        </p:spPr>
        <p:txBody>
          <a:bodyPr>
            <a:normAutofit/>
          </a:bodyPr>
          <a:lstStyle/>
          <a:p>
            <a:r>
              <a:rPr lang="en-US" sz="2800" dirty="0"/>
              <a:t>Office Visit</a:t>
            </a:r>
          </a:p>
          <a:p>
            <a:pPr lvl="1"/>
            <a:r>
              <a:rPr lang="en-US" sz="2400" dirty="0"/>
              <a:t>Established (99213): 	$84.67</a:t>
            </a:r>
          </a:p>
          <a:p>
            <a:r>
              <a:rPr lang="en-US" sz="2800" dirty="0"/>
              <a:t>Pap/HPV Lab </a:t>
            </a:r>
          </a:p>
          <a:p>
            <a:pPr lvl="1"/>
            <a:r>
              <a:rPr lang="en-US" sz="2400" dirty="0"/>
              <a:t>Lab fee (88142): 		$20.26</a:t>
            </a:r>
          </a:p>
          <a:p>
            <a:pPr lvl="1"/>
            <a:r>
              <a:rPr lang="en-US" sz="2400" dirty="0"/>
              <a:t>Pap/HPV: (87624): 		$35.09		</a:t>
            </a:r>
            <a:r>
              <a:rPr lang="en-US" sz="2400" b="1" dirty="0"/>
              <a:t>$140.02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16/18 (87625): 	$40.55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5DFA0-4A1F-4F7F-A4D5-F48CC602B032}"/>
              </a:ext>
            </a:extLst>
          </p:cNvPr>
          <p:cNvCxnSpPr/>
          <p:nvPr/>
        </p:nvCxnSpPr>
        <p:spPr>
          <a:xfrm>
            <a:off x="1752600" y="43434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325A37-8D83-42DD-85E3-D0C6C552F6FA}"/>
              </a:ext>
            </a:extLst>
          </p:cNvPr>
          <p:cNvSpPr/>
          <p:nvPr/>
        </p:nvSpPr>
        <p:spPr>
          <a:xfrm>
            <a:off x="5606716" y="3581400"/>
            <a:ext cx="1318514" cy="731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Medicaid Treatment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4998" y="1488613"/>
            <a:ext cx="7518401" cy="4759787"/>
          </a:xfrm>
        </p:spPr>
        <p:txBody>
          <a:bodyPr>
            <a:normAutofit/>
          </a:bodyPr>
          <a:lstStyle/>
          <a:p>
            <a:r>
              <a:rPr lang="en-US" sz="2800" dirty="0"/>
              <a:t>Women Under 65 diagnosed with cancer</a:t>
            </a:r>
          </a:p>
          <a:p>
            <a:pPr lvl="1"/>
            <a:r>
              <a:rPr lang="en-US" sz="2400" dirty="0"/>
              <a:t>At/Below 250% poverty level</a:t>
            </a:r>
          </a:p>
          <a:p>
            <a:pPr lvl="1"/>
            <a:r>
              <a:rPr lang="en-US" sz="2400" dirty="0"/>
              <a:t>No Insurance</a:t>
            </a:r>
          </a:p>
          <a:p>
            <a:pPr lvl="1"/>
            <a:r>
              <a:rPr lang="en-US" sz="2400" dirty="0"/>
              <a:t>Under age 65</a:t>
            </a:r>
          </a:p>
          <a:p>
            <a:pPr lvl="1"/>
            <a:r>
              <a:rPr lang="en-US" sz="2400" dirty="0"/>
              <a:t>Live in Alabama</a:t>
            </a:r>
          </a:p>
          <a:p>
            <a:pPr lvl="1"/>
            <a:r>
              <a:rPr lang="en-US" sz="2400" dirty="0"/>
              <a:t>Legally in the U.S.</a:t>
            </a:r>
          </a:p>
          <a:p>
            <a:pPr lvl="1"/>
            <a:r>
              <a:rPr lang="en-US" sz="2400" dirty="0"/>
              <a:t>Documentation of Breast Cancer</a:t>
            </a:r>
          </a:p>
          <a:p>
            <a:pPr lvl="1"/>
            <a:r>
              <a:rPr lang="en-US" sz="2400" dirty="0"/>
              <a:t>Documentation of Pre- or Invasive Cervical Cancer</a:t>
            </a:r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25" y="567020"/>
            <a:ext cx="6850076" cy="13208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Advisory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28312"/>
              </p:ext>
            </p:extLst>
          </p:nvPr>
        </p:nvGraphicFramePr>
        <p:xfrm>
          <a:off x="685800" y="1447800"/>
          <a:ext cx="3048000" cy="4906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25277455"/>
                    </a:ext>
                  </a:extLst>
                </a:gridCol>
              </a:tblGrid>
              <a:tr h="2318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Warner Huh,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AL Birmingham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O’Neil Cancer Center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Donna Lynn Dyess,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 Surgeon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0978"/>
                  </a:ext>
                </a:extLst>
              </a:tr>
              <a:tr h="1024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Young Pierce,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3955"/>
                  </a:ext>
                </a:extLst>
              </a:tr>
              <a:tr h="670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Stephen Varner,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Obstetrics/Gynecology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7566"/>
                  </a:ext>
                </a:extLst>
              </a:tr>
              <a:tr h="210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60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4263"/>
              </p:ext>
            </p:extLst>
          </p:nvPr>
        </p:nvGraphicFramePr>
        <p:xfrm>
          <a:off x="4191000" y="1236381"/>
          <a:ext cx="3200400" cy="3848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28937430"/>
                    </a:ext>
                  </a:extLst>
                </a:gridCol>
              </a:tblGrid>
              <a:tr h="169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81979"/>
                  </a:ext>
                </a:extLst>
              </a:tr>
              <a:tr h="2113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Gary Pugh,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Kaye Melnick, MSN, RN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Chief Nursing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8908"/>
                  </a:ext>
                </a:extLst>
              </a:tr>
              <a:tr h="86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Trina Simmons, NP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 Practitioner Director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002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68" y="6023893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pPr algn="ctr"/>
            <a:r>
              <a:rPr lang="en-US" dirty="0"/>
              <a:t>ABC Regional Data: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6B51-0A62-4527-B2B2-0710E050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/>
              <a:t>Barbour County</a:t>
            </a:r>
          </a:p>
          <a:p>
            <a:r>
              <a:rPr lang="en-US" sz="2400" dirty="0"/>
              <a:t>Coffee County </a:t>
            </a:r>
          </a:p>
          <a:p>
            <a:r>
              <a:rPr lang="en-US" sz="2400" dirty="0"/>
              <a:t>Covington County</a:t>
            </a:r>
          </a:p>
          <a:p>
            <a:r>
              <a:rPr lang="en-US" sz="2400" dirty="0"/>
              <a:t>Dale County</a:t>
            </a:r>
          </a:p>
          <a:p>
            <a:r>
              <a:rPr lang="en-US" sz="2400" dirty="0"/>
              <a:t>Geneva County</a:t>
            </a:r>
          </a:p>
          <a:p>
            <a:r>
              <a:rPr lang="en-US" sz="2400" dirty="0"/>
              <a:t>Henry County</a:t>
            </a:r>
          </a:p>
          <a:p>
            <a:r>
              <a:rPr lang="en-US" sz="2400" dirty="0"/>
              <a:t>Houston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4895"/>
            <a:ext cx="6477000" cy="14304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Screened by ABCCEDP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Alabama 2018 - 2022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871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Eligible: Women who have no insurance and with an income of &lt;= 250% of federal poverty level and 40-64 of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B30D4-8071-4B6B-97C8-9D74222E3D02}"/>
              </a:ext>
            </a:extLst>
          </p:cNvPr>
          <p:cNvSpPr txBox="1"/>
          <p:nvPr/>
        </p:nvSpPr>
        <p:spPr>
          <a:xfrm>
            <a:off x="2286000" y="590095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62,621 women ABC Eligible</a:t>
            </a: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2F7DAC-0637-4686-B3EF-52054164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19222"/>
              </p:ext>
            </p:extLst>
          </p:nvPr>
        </p:nvGraphicFramePr>
        <p:xfrm>
          <a:off x="381000" y="1981200"/>
          <a:ext cx="7010400" cy="40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2758FA-4133-4389-8FC9-90DB61EE2821}"/>
              </a:ext>
            </a:extLst>
          </p:cNvPr>
          <p:cNvSpPr txBox="1"/>
          <p:nvPr/>
        </p:nvSpPr>
        <p:spPr>
          <a:xfrm>
            <a:off x="5410200" y="1676400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Total Screened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Breast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Cervical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3B5D7-E6D6-4428-BEDA-9DC1799D660C}"/>
              </a:ext>
            </a:extLst>
          </p:cNvPr>
          <p:cNvSpPr/>
          <p:nvPr/>
        </p:nvSpPr>
        <p:spPr>
          <a:xfrm>
            <a:off x="5370897" y="1799924"/>
            <a:ext cx="77803" cy="8725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DF2CF-FCFD-4F17-98DE-382EBD0AD360}"/>
              </a:ext>
            </a:extLst>
          </p:cNvPr>
          <p:cNvSpPr/>
          <p:nvPr/>
        </p:nvSpPr>
        <p:spPr>
          <a:xfrm>
            <a:off x="5370097" y="2000450"/>
            <a:ext cx="77803" cy="87258"/>
          </a:xfrm>
          <a:prstGeom prst="rect">
            <a:avLst/>
          </a:prstGeom>
          <a:solidFill>
            <a:srgbClr val="F488BE"/>
          </a:solidFill>
          <a:ln>
            <a:solidFill>
              <a:srgbClr val="F48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6E955-CBE2-4914-BD68-B7F233EB2793}"/>
              </a:ext>
            </a:extLst>
          </p:cNvPr>
          <p:cNvSpPr/>
          <p:nvPr/>
        </p:nvSpPr>
        <p:spPr>
          <a:xfrm>
            <a:off x="5370097" y="2191350"/>
            <a:ext cx="77803" cy="872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86B0C2-68E9-4BC1-8165-356EA1DA7457}"/>
              </a:ext>
            </a:extLst>
          </p:cNvPr>
          <p:cNvSpPr/>
          <p:nvPr/>
        </p:nvSpPr>
        <p:spPr>
          <a:xfrm>
            <a:off x="6019800" y="5181600"/>
            <a:ext cx="1219200" cy="9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36" y="271899"/>
            <a:ext cx="7924800" cy="125210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Cervical Cancer Screening </a:t>
            </a:r>
            <a:br>
              <a:rPr lang="en-US" sz="3200" dirty="0"/>
            </a:br>
            <a:r>
              <a:rPr lang="en-US" sz="3200" dirty="0"/>
              <a:t>2018 -2022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724706"/>
              </p:ext>
            </p:extLst>
          </p:nvPr>
        </p:nvGraphicFramePr>
        <p:xfrm>
          <a:off x="152400" y="15240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968B7EF-3C81-4B13-B741-D853A1D0D0C7}"/>
              </a:ext>
            </a:extLst>
          </p:cNvPr>
          <p:cNvSpPr/>
          <p:nvPr/>
        </p:nvSpPr>
        <p:spPr>
          <a:xfrm>
            <a:off x="5562600" y="2133600"/>
            <a:ext cx="1994836" cy="350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01A88-77FE-4CFB-95D2-45C27920B1C6}"/>
              </a:ext>
            </a:extLst>
          </p:cNvPr>
          <p:cNvSpPr txBox="1"/>
          <p:nvPr/>
        </p:nvSpPr>
        <p:spPr>
          <a:xfrm>
            <a:off x="457200" y="62783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16% of State</a:t>
            </a:r>
          </a:p>
        </p:txBody>
      </p:sp>
    </p:spTree>
    <p:extLst>
      <p:ext uri="{BB962C8B-B14F-4D97-AF65-F5344CB8AC3E}">
        <p14:creationId xmlns:p14="http://schemas.microsoft.com/office/powerpoint/2010/main" val="268613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HPV Vaccination</a:t>
            </a:r>
          </a:p>
          <a:p>
            <a:r>
              <a:rPr lang="en-US" sz="2400" dirty="0"/>
              <a:t>Cervical Cancer Screening</a:t>
            </a:r>
          </a:p>
          <a:p>
            <a:r>
              <a:rPr lang="en-US" sz="2400" dirty="0"/>
              <a:t>Appropriate Follow-up</a:t>
            </a:r>
          </a:p>
          <a:p>
            <a:r>
              <a:rPr lang="en-US" sz="2400" dirty="0"/>
              <a:t>Timely Treatment</a:t>
            </a:r>
          </a:p>
        </p:txBody>
      </p:sp>
    </p:spTree>
    <p:extLst>
      <p:ext uri="{BB962C8B-B14F-4D97-AF65-F5344CB8AC3E}">
        <p14:creationId xmlns:p14="http://schemas.microsoft.com/office/powerpoint/2010/main" val="318077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8463"/>
            <a:ext cx="7173687" cy="10379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Cervical Cancer &amp; Pre-Cancer Detected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2018 - 2022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06225"/>
              </p:ext>
            </p:extLst>
          </p:nvPr>
        </p:nvGraphicFramePr>
        <p:xfrm>
          <a:off x="609600" y="1690712"/>
          <a:ext cx="6553201" cy="457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04">
                  <a:extLst>
                    <a:ext uri="{9D8B030D-6E8A-4147-A177-3AD203B41FA5}">
                      <a16:colId xmlns:a16="http://schemas.microsoft.com/office/drawing/2014/main" val="3323142188"/>
                    </a:ext>
                  </a:extLst>
                </a:gridCol>
                <a:gridCol w="1500307">
                  <a:extLst>
                    <a:ext uri="{9D8B030D-6E8A-4147-A177-3AD203B41FA5}">
                      <a16:colId xmlns:a16="http://schemas.microsoft.com/office/drawing/2014/main" val="922618176"/>
                    </a:ext>
                  </a:extLst>
                </a:gridCol>
                <a:gridCol w="711258">
                  <a:extLst>
                    <a:ext uri="{9D8B030D-6E8A-4147-A177-3AD203B41FA5}">
                      <a16:colId xmlns:a16="http://schemas.microsoft.com/office/drawing/2014/main" val="1420372922"/>
                    </a:ext>
                  </a:extLst>
                </a:gridCol>
                <a:gridCol w="711258">
                  <a:extLst>
                    <a:ext uri="{9D8B030D-6E8A-4147-A177-3AD203B41FA5}">
                      <a16:colId xmlns:a16="http://schemas.microsoft.com/office/drawing/2014/main" val="1463559754"/>
                    </a:ext>
                  </a:extLst>
                </a:gridCol>
                <a:gridCol w="711258">
                  <a:extLst>
                    <a:ext uri="{9D8B030D-6E8A-4147-A177-3AD203B41FA5}">
                      <a16:colId xmlns:a16="http://schemas.microsoft.com/office/drawing/2014/main" val="2150512684"/>
                    </a:ext>
                  </a:extLst>
                </a:gridCol>
                <a:gridCol w="711258">
                  <a:extLst>
                    <a:ext uri="{9D8B030D-6E8A-4147-A177-3AD203B41FA5}">
                      <a16:colId xmlns:a16="http://schemas.microsoft.com/office/drawing/2014/main" val="522754594"/>
                    </a:ext>
                  </a:extLst>
                </a:gridCol>
                <a:gridCol w="711258">
                  <a:extLst>
                    <a:ext uri="{9D8B030D-6E8A-4147-A177-3AD203B41FA5}">
                      <a16:colId xmlns:a16="http://schemas.microsoft.com/office/drawing/2014/main" val="2441485092"/>
                    </a:ext>
                  </a:extLst>
                </a:gridCol>
              </a:tblGrid>
              <a:tr h="2401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2020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2021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2022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771256070"/>
                  </a:ext>
                </a:extLst>
              </a:tr>
              <a:tr h="2484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Houston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383716975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460399732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Coffee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7579508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203586402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Dale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029992729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948365077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Geneva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009623462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220223512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Barbour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4289785802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1257946932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Covington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624467311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4153863557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Henry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73959574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481502158"/>
                  </a:ext>
                </a:extLst>
              </a:tr>
              <a:tr h="240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Alabama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253912807"/>
                  </a:ext>
                </a:extLst>
              </a:tr>
              <a:tr h="240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250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488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3796994545"/>
                  </a:ext>
                </a:extLst>
              </a:tr>
              <a:tr h="2401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% 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2629277263"/>
                  </a:ext>
                </a:extLst>
              </a:tr>
              <a:tr h="24019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% Pre-Cancer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032" marR="7032" marT="7032" marB="0" anchor="b"/>
                </a:tc>
                <a:extLst>
                  <a:ext uri="{0D108BD9-81ED-4DB2-BD59-A6C34878D82A}">
                    <a16:rowId xmlns:a16="http://schemas.microsoft.com/office/drawing/2014/main" val="70183451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5EED0E8-7387-459E-9D4B-6E79E6D9F69D}"/>
              </a:ext>
            </a:extLst>
          </p:cNvPr>
          <p:cNvSpPr/>
          <p:nvPr/>
        </p:nvSpPr>
        <p:spPr>
          <a:xfrm>
            <a:off x="6400800" y="1295400"/>
            <a:ext cx="9906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2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120-8A36-4049-A0E9-EB324E36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Colposcopies in Alabama: 2022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85282"/>
              </p:ext>
            </p:extLst>
          </p:nvPr>
        </p:nvGraphicFramePr>
        <p:xfrm>
          <a:off x="237180" y="2209800"/>
          <a:ext cx="3344220" cy="2066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6829">
                  <a:extLst>
                    <a:ext uri="{9D8B030D-6E8A-4147-A177-3AD203B41FA5}">
                      <a16:colId xmlns:a16="http://schemas.microsoft.com/office/drawing/2014/main" val="2281002200"/>
                    </a:ext>
                  </a:extLst>
                </a:gridCol>
                <a:gridCol w="547391">
                  <a:extLst>
                    <a:ext uri="{9D8B030D-6E8A-4147-A177-3AD203B41FA5}">
                      <a16:colId xmlns:a16="http://schemas.microsoft.com/office/drawing/2014/main" val="29423618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Houston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19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Flowers Pathology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198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Southeast Health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002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Houston County Health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357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Jonathan L Skinner,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145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 and Gynecology of Dothan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473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Flowers Hospital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492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Women's Medical Center PC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327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Women's Medical Center, P.C.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43542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92174"/>
              </p:ext>
            </p:extLst>
          </p:nvPr>
        </p:nvGraphicFramePr>
        <p:xfrm>
          <a:off x="3886200" y="2209800"/>
          <a:ext cx="3429000" cy="1621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732">
                  <a:extLst>
                    <a:ext uri="{9D8B030D-6E8A-4147-A177-3AD203B41FA5}">
                      <a16:colId xmlns:a16="http://schemas.microsoft.com/office/drawing/2014/main" val="1182454083"/>
                    </a:ext>
                  </a:extLst>
                </a:gridCol>
                <a:gridCol w="561268">
                  <a:extLst>
                    <a:ext uri="{9D8B030D-6E8A-4147-A177-3AD203B41FA5}">
                      <a16:colId xmlns:a16="http://schemas.microsoft.com/office/drawing/2014/main" val="2381413349"/>
                    </a:ext>
                  </a:extLst>
                </a:gridCol>
              </a:tblGrid>
              <a:tr h="267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Coffee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479260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Coffee County Health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06156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 Clinic,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272806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 Women's Center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31661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 and Gynecology of Dothan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340065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Ctr Enterprise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486252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Sawyer Surgery Clinic, LLC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88024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05392"/>
              </p:ext>
            </p:extLst>
          </p:nvPr>
        </p:nvGraphicFramePr>
        <p:xfrm>
          <a:off x="241299" y="4405631"/>
          <a:ext cx="3721100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2020">
                  <a:extLst>
                    <a:ext uri="{9D8B030D-6E8A-4147-A177-3AD203B41FA5}">
                      <a16:colId xmlns:a16="http://schemas.microsoft.com/office/drawing/2014/main" val="1409497604"/>
                    </a:ext>
                  </a:extLst>
                </a:gridCol>
                <a:gridCol w="609080">
                  <a:extLst>
                    <a:ext uri="{9D8B030D-6E8A-4147-A177-3AD203B41FA5}">
                      <a16:colId xmlns:a16="http://schemas.microsoft.com/office/drawing/2014/main" val="3276444538"/>
                    </a:ext>
                  </a:extLst>
                </a:gridCol>
              </a:tblGrid>
              <a:tr h="26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Geneva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36988"/>
                  </a:ext>
                </a:extLst>
              </a:tr>
              <a:tr h="176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H Arnold, MD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14154"/>
                  </a:ext>
                </a:extLst>
              </a:tr>
              <a:tr h="176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Geneva County Health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111135"/>
                  </a:ext>
                </a:extLst>
              </a:tr>
              <a:tr h="176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F Simmons, MD, PC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30379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71347"/>
              </p:ext>
            </p:extLst>
          </p:nvPr>
        </p:nvGraphicFramePr>
        <p:xfrm>
          <a:off x="3886200" y="4495800"/>
          <a:ext cx="342900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7732">
                  <a:extLst>
                    <a:ext uri="{9D8B030D-6E8A-4147-A177-3AD203B41FA5}">
                      <a16:colId xmlns:a16="http://schemas.microsoft.com/office/drawing/2014/main" val="623049295"/>
                    </a:ext>
                  </a:extLst>
                </a:gridCol>
                <a:gridCol w="561268">
                  <a:extLst>
                    <a:ext uri="{9D8B030D-6E8A-4147-A177-3AD203B41FA5}">
                      <a16:colId xmlns:a16="http://schemas.microsoft.com/office/drawing/2014/main" val="503187988"/>
                    </a:ext>
                  </a:extLst>
                </a:gridCol>
              </a:tblGrid>
              <a:tr h="241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881796"/>
                  </a:ext>
                </a:extLst>
              </a:tr>
              <a:tr h="18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 and Gynecology of Dothan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8012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6063734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Alabama:	 	762</a:t>
            </a:r>
          </a:p>
        </p:txBody>
      </p:sp>
    </p:spTree>
    <p:extLst>
      <p:ext uri="{BB962C8B-B14F-4D97-AF65-F5344CB8AC3E}">
        <p14:creationId xmlns:p14="http://schemas.microsoft.com/office/powerpoint/2010/main" val="295445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28"/>
            <a:ext cx="7239000" cy="13685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</a:t>
            </a:r>
            <a:r>
              <a:rPr lang="en-US" dirty="0"/>
              <a:t>Screening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77C155-F8A0-4A15-8FC6-C1AB54521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95886"/>
              </p:ext>
            </p:extLst>
          </p:nvPr>
        </p:nvGraphicFramePr>
        <p:xfrm>
          <a:off x="-228600" y="1529147"/>
          <a:ext cx="7777163" cy="441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2EB35A1-D5EC-457C-BCA4-E60AD4A6767C}"/>
              </a:ext>
            </a:extLst>
          </p:cNvPr>
          <p:cNvSpPr/>
          <p:nvPr/>
        </p:nvSpPr>
        <p:spPr>
          <a:xfrm>
            <a:off x="5795963" y="1999650"/>
            <a:ext cx="1905000" cy="3647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39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1" cy="1371600"/>
          </a:xfrm>
        </p:spPr>
        <p:txBody>
          <a:bodyPr/>
          <a:lstStyle/>
          <a:p>
            <a:r>
              <a:rPr lang="en-US" dirty="0"/>
              <a:t>Breast Cancer Cases Detected </a:t>
            </a:r>
            <a:br>
              <a:rPr lang="en-US" dirty="0"/>
            </a:br>
            <a:r>
              <a:rPr lang="en-US" dirty="0"/>
              <a:t>2018-2022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43979"/>
              </p:ext>
            </p:extLst>
          </p:nvPr>
        </p:nvGraphicFramePr>
        <p:xfrm>
          <a:off x="609600" y="2160588"/>
          <a:ext cx="63484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1353453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1450667273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733564025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717142848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2837504289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211910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5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Houston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74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Coffee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4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30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Geneva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34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63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87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73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84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2742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D23825-4E06-43EC-961D-94BF52170A6E}"/>
              </a:ext>
            </a:extLst>
          </p:cNvPr>
          <p:cNvSpPr/>
          <p:nvPr/>
        </p:nvSpPr>
        <p:spPr>
          <a:xfrm>
            <a:off x="5867401" y="2057399"/>
            <a:ext cx="1143000" cy="3962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C6D4-11D7-49B3-BB7C-292567E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Department of Public Health and Colposcopies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825A-0E55-421C-9DC7-164BED1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0560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Nurse Practitioners (NP) certified for colposcopy</a:t>
            </a:r>
          </a:p>
          <a:p>
            <a:r>
              <a:rPr lang="en-US" sz="2400" dirty="0"/>
              <a:t>NPs supported by Medical Officer for Family Health Services</a:t>
            </a:r>
          </a:p>
          <a:p>
            <a:r>
              <a:rPr lang="en-US" sz="2400" dirty="0"/>
              <a:t>One NP per six Districts</a:t>
            </a:r>
          </a:p>
          <a:p>
            <a:r>
              <a:rPr lang="en-US" sz="2400" dirty="0"/>
              <a:t>Travel to health departments within Districts to provide colposcopy statewide</a:t>
            </a:r>
          </a:p>
          <a:p>
            <a:r>
              <a:rPr lang="en-US" sz="2400" dirty="0"/>
              <a:t>823+ performed this FY (Last FY 23)</a:t>
            </a:r>
          </a:p>
          <a:p>
            <a:r>
              <a:rPr lang="en-US" sz="2400" dirty="0"/>
              <a:t>72% Show rate</a:t>
            </a:r>
          </a:p>
          <a:p>
            <a:r>
              <a:rPr lang="en-US" sz="2400" dirty="0"/>
              <a:t>24% High grade result</a:t>
            </a:r>
          </a:p>
        </p:txBody>
      </p:sp>
    </p:spTree>
    <p:extLst>
      <p:ext uri="{BB962C8B-B14F-4D97-AF65-F5344CB8AC3E}">
        <p14:creationId xmlns:p14="http://schemas.microsoft.com/office/powerpoint/2010/main" val="244536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20F5E-8DFA-413E-9A6E-B1A4E7777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6923369" cy="43529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3A9179-D665-4BA6-9378-AD4683AE3C4E}"/>
              </a:ext>
            </a:extLst>
          </p:cNvPr>
          <p:cNvSpPr/>
          <p:nvPr/>
        </p:nvSpPr>
        <p:spPr>
          <a:xfrm>
            <a:off x="3685358" y="1981201"/>
            <a:ext cx="3341235" cy="2379044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4388"/>
            <a:ext cx="6347714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7AD3-6B6E-408E-A032-15D1413D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454988"/>
            <a:ext cx="3810000" cy="42600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Barbour CHD-Eufaula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SARHA – Eufaula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Family HC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SARHA – Clayton Family HC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Coffee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Women’s Center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SARHA – Children’s Center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Covington CHD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Dale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SARHA –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Newton Family HC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46C1F-DB29-46A9-8560-B85E0291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469364"/>
            <a:ext cx="4038600" cy="47790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Geneva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SARHA – Geneva Family HC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SARHA – Slocomb Family HC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Henry CHD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Houston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SARHA – Dothan Family HC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Women’s Medical Center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287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D90F5-4581-4CCD-A111-3FA7A5F2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2" y="1752600"/>
            <a:ext cx="6820919" cy="409098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AC9C11E-4A80-48EE-9492-488A993D5902}"/>
              </a:ext>
            </a:extLst>
          </p:cNvPr>
          <p:cNvSpPr/>
          <p:nvPr/>
        </p:nvSpPr>
        <p:spPr>
          <a:xfrm>
            <a:off x="3685358" y="1981201"/>
            <a:ext cx="3341235" cy="2379044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603D-0B08-4CCD-A498-7470616B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600200"/>
            <a:ext cx="3276600" cy="44411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MCBH, LLC - Medical Center Barbour (Barbour)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Medical Ctr Enterprise (Coffee)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Andalusia Health (Covington)</a:t>
            </a:r>
          </a:p>
          <a:p>
            <a:r>
              <a:rPr lang="en-US" sz="2000" dirty="0">
                <a:solidFill>
                  <a:schemeClr val="tx1"/>
                </a:solidFill>
              </a:rPr>
              <a:t>Mizell Memorial Hospital (Covington)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30CFF7-6DF3-43BA-9487-91BF98238A57}"/>
              </a:ext>
            </a:extLst>
          </p:cNvPr>
          <p:cNvSpPr txBox="1">
            <a:spLocks/>
          </p:cNvSpPr>
          <p:nvPr/>
        </p:nvSpPr>
        <p:spPr>
          <a:xfrm>
            <a:off x="3948768" y="1597887"/>
            <a:ext cx="3276600" cy="444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Dale Medical Center (Dale)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Wiregrass Medical Center (Geneva)</a:t>
            </a:r>
          </a:p>
          <a:p>
            <a:r>
              <a:rPr lang="en-US" sz="2000" dirty="0">
                <a:solidFill>
                  <a:schemeClr val="tx1"/>
                </a:solidFill>
              </a:rPr>
              <a:t>Southeast Health (Houston)</a:t>
            </a:r>
          </a:p>
          <a:p>
            <a:r>
              <a:rPr lang="en-US" sz="2000" dirty="0"/>
              <a:t>Flowers Hospital (Houston)</a:t>
            </a:r>
          </a:p>
        </p:txBody>
      </p:sp>
    </p:spTree>
    <p:extLst>
      <p:ext uri="{BB962C8B-B14F-4D97-AF65-F5344CB8AC3E}">
        <p14:creationId xmlns:p14="http://schemas.microsoft.com/office/powerpoint/2010/main" val="1908268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D05806-3267-42DA-8521-557281FE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6925451" cy="4110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7818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 Diagnostic Providers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52407F9-B35B-4A84-B8FD-84F2DC508D3A}"/>
              </a:ext>
            </a:extLst>
          </p:cNvPr>
          <p:cNvSpPr/>
          <p:nvPr/>
        </p:nvSpPr>
        <p:spPr>
          <a:xfrm>
            <a:off x="3505200" y="1828800"/>
            <a:ext cx="3341235" cy="2379044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567D3-E46E-4679-B3C0-A876811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Organization</a:t>
            </a:r>
            <a:br>
              <a:rPr lang="en-US" dirty="0"/>
            </a:br>
            <a:r>
              <a:rPr lang="en-US" dirty="0"/>
              <a:t>Global call to Action to Eliminate Cervical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DD238-5AC3-4C71-9C3A-E4BFF425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7308917" cy="2342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07DAFA-2D7B-48B5-9A29-E710F70616FC}"/>
              </a:ext>
            </a:extLst>
          </p:cNvPr>
          <p:cNvSpPr txBox="1"/>
          <p:nvPr/>
        </p:nvSpPr>
        <p:spPr>
          <a:xfrm>
            <a:off x="304800" y="2667000"/>
            <a:ext cx="730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4 Key Strategies:</a:t>
            </a:r>
          </a:p>
        </p:txBody>
      </p:sp>
    </p:spTree>
    <p:extLst>
      <p:ext uri="{BB962C8B-B14F-4D97-AF65-F5344CB8AC3E}">
        <p14:creationId xmlns:p14="http://schemas.microsoft.com/office/powerpoint/2010/main" val="1331310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15" y="337781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Diagnostic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CA34-89C5-4E63-97F2-2AE31CD0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246125" cy="5791200"/>
          </a:xfrm>
        </p:spPr>
        <p:txBody>
          <a:bodyPr>
            <a:noAutofit/>
          </a:bodyPr>
          <a:lstStyle/>
          <a:p>
            <a:pPr rtl="0"/>
            <a:r>
              <a:rPr lang="en-US" sz="1600" b="0" i="0" u="none" strike="noStrike" baseline="0" dirty="0">
                <a:solidFill>
                  <a:schemeClr val="tx1"/>
                </a:solidFill>
              </a:rPr>
              <a:t>Medical Center Barbour</a:t>
            </a:r>
          </a:p>
          <a:p>
            <a:pPr rtl="0"/>
            <a:r>
              <a:rPr lang="en-US" sz="1600" dirty="0">
                <a:solidFill>
                  <a:schemeClr val="tx1"/>
                </a:solidFill>
              </a:rPr>
              <a:t>Dothan Anesthesiology Associates</a:t>
            </a:r>
          </a:p>
          <a:p>
            <a:pPr rtl="0"/>
            <a:r>
              <a:rPr lang="en-US" sz="1600" b="0" i="0" u="none" strike="noStrike" baseline="0" dirty="0">
                <a:solidFill>
                  <a:schemeClr val="tx1"/>
                </a:solidFill>
              </a:rPr>
              <a:t>South Alabama Diagnostic Imaging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Radiology Associates of Dothan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Medical Center Enterprise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Wiregrass Medical Center 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Dale Medical Center 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Southeast Health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Southeast Surgical Associates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</a:rPr>
              <a:t>Wiregrass Surgical Associates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Andalusia Health</a:t>
            </a:r>
          </a:p>
          <a:p>
            <a:r>
              <a:rPr lang="en-US" sz="1600" dirty="0">
                <a:solidFill>
                  <a:schemeClr val="tx1"/>
                </a:solidFill>
              </a:rPr>
              <a:t>Mizell Memorial Hospital</a:t>
            </a:r>
            <a:endParaRPr lang="en-US" sz="1600" b="0" i="0" u="none" strike="noStrike" baseline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rtl="0"/>
            <a:endParaRPr lang="en-US" sz="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BAA67-863D-417E-83F1-ABF2650E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9072" y="1055571"/>
            <a:ext cx="3088110" cy="5954829"/>
          </a:xfrm>
        </p:spPr>
        <p:txBody>
          <a:bodyPr>
            <a:noAutofit/>
          </a:bodyPr>
          <a:lstStyle/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Flowers Hospital 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Flowers Pathology Group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Medical Center Barbour General Surgery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Medical Center Enterprise Medical Group Surgery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Dr. Dale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</a:rPr>
              <a:t>Mitchum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, Inc.</a:t>
            </a: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Randall W. Nichols, MD, PC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Jonathan L. Skinner, LLC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Enterprise Women's Center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rtl="0"/>
            <a:r>
              <a:rPr lang="en-US" sz="1600" b="0" i="0" u="none" strike="noStrike" baseline="0" dirty="0">
                <a:solidFill>
                  <a:srgbClr val="000000"/>
                </a:solidFill>
              </a:rPr>
              <a:t>Women's Medical Center, P.C.</a:t>
            </a:r>
            <a:endParaRPr lang="en-US" sz="1600" b="0" i="0" u="none" strike="noStrike" baseline="0" dirty="0">
              <a:solidFill>
                <a:srgbClr val="0000FF"/>
              </a:solidFill>
            </a:endParaRPr>
          </a:p>
          <a:p>
            <a:pPr rtl="0"/>
            <a:endParaRPr lang="en-US" sz="16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pPr rtl="0"/>
            <a:endParaRPr lang="en-US" sz="1600" b="0" i="0" u="none" strike="noStrike" baseline="0" dirty="0">
              <a:solidFill>
                <a:srgbClr val="0000FF"/>
              </a:solidFill>
              <a:latin typeface="Helv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4900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Hotline: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https://www.alabamapublichealth.gov/bandc/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Medicaid Treatment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Kelli Hardy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334-206-2976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Kelli.Hardy@adph.state.al.us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Contracts/More Information: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Nancy Wright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334-206-5851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Nancy.wright@adph.state.al.us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038600"/>
            <a:ext cx="7772400" cy="1047489"/>
          </a:xfr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Evaluation in your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packet or through the link in the Zoom Chat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F7D5-1818-40FF-87D7-2409A63D4152}"/>
              </a:ext>
            </a:extLst>
          </p:cNvPr>
          <p:cNvSpPr txBox="1"/>
          <p:nvPr/>
        </p:nvSpPr>
        <p:spPr>
          <a:xfrm>
            <a:off x="1981200" y="1981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for Attending!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932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588-8537-4761-9E8F-01CFAA0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 Conference: </a:t>
            </a:r>
            <a:br>
              <a:rPr lang="en-US" dirty="0"/>
            </a:br>
            <a:r>
              <a:rPr lang="en-US" dirty="0"/>
              <a:t>Action Plan to Eliminate </a:t>
            </a:r>
            <a:br>
              <a:rPr lang="en-US" dirty="0"/>
            </a:br>
            <a:r>
              <a:rPr lang="en-US" dirty="0"/>
              <a:t>Cervical Cancer in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CCD1F-B3C2-447F-96A7-99F7F6B2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4" y="2298731"/>
            <a:ext cx="3241829" cy="1833531"/>
          </a:xfrm>
          <a:prstGeom prst="rect">
            <a:avLst/>
          </a:prstGeom>
        </p:spPr>
      </p:pic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BD0EB9B-8808-4DC1-B95B-EFFA8BD4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10" y="2298731"/>
            <a:ext cx="23155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E1EE9-F0AF-4543-AA7C-823F24B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40" y="1563060"/>
            <a:ext cx="6181784" cy="1369936"/>
          </a:xfrm>
        </p:spPr>
        <p:txBody>
          <a:bodyPr/>
          <a:lstStyle/>
          <a:p>
            <a:r>
              <a:rPr lang="en-US" dirty="0"/>
              <a:t>Operation WIPE OUT </a:t>
            </a:r>
            <a:br>
              <a:rPr lang="en-US" dirty="0"/>
            </a:br>
            <a:r>
              <a:rPr lang="en-US" dirty="0"/>
              <a:t>Cervical Cancer Alabama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8B9EE-88CD-4489-A3E4-063E43ED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41" y="3679154"/>
            <a:ext cx="5418346" cy="645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Alabama is the 1</a:t>
            </a:r>
            <a:r>
              <a:rPr lang="en-US" baseline="30000" dirty="0"/>
              <a:t>st</a:t>
            </a:r>
            <a:r>
              <a:rPr lang="en-US" dirty="0"/>
              <a:t> State in the Nation to Announce a Statewide Effort to Eliminate Cervical Cancer in Alabama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92216D-8D77-4F29-9FA7-77B9A3B25007}"/>
              </a:ext>
            </a:extLst>
          </p:cNvPr>
          <p:cNvSpPr txBox="1">
            <a:spLocks/>
          </p:cNvSpPr>
          <p:nvPr/>
        </p:nvSpPr>
        <p:spPr>
          <a:xfrm>
            <a:off x="546819" y="4132052"/>
            <a:ext cx="5418346" cy="381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18116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2970974"/>
            <a:ext cx="6946605" cy="1341502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Barbour, Coffee, Covington, Dale, Geneva,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Henry,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&amp; Houston County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Regional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77" y="6116320"/>
            <a:ext cx="8382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dirty="0"/>
              <a:t>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952"/>
            <a:ext cx="481399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876" y="609600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8A665-5F24-437E-B6F7-CABCEDDB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97000"/>
            <a:ext cx="6524625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F92E78-B3DE-43E7-B09F-D66E86FE32E1}"/>
              </a:ext>
            </a:extLst>
          </p:cNvPr>
          <p:cNvSpPr/>
          <p:nvPr/>
        </p:nvSpPr>
        <p:spPr>
          <a:xfrm>
            <a:off x="3657599" y="1905000"/>
            <a:ext cx="2667001" cy="2286000"/>
          </a:xfrm>
          <a:custGeom>
            <a:avLst/>
            <a:gdLst>
              <a:gd name="connsiteX0" fmla="*/ 3341084 w 3341235"/>
              <a:gd name="connsiteY0" fmla="*/ 2146434 h 2281187"/>
              <a:gd name="connsiteX1" fmla="*/ 3292958 w 3341235"/>
              <a:gd name="connsiteY1" fmla="*/ 1896177 h 2281187"/>
              <a:gd name="connsiteX2" fmla="*/ 3264082 w 3341235"/>
              <a:gd name="connsiteY2" fmla="*/ 1751798 h 2281187"/>
              <a:gd name="connsiteX3" fmla="*/ 3254457 w 3341235"/>
              <a:gd name="connsiteY3" fmla="*/ 1655545 h 2281187"/>
              <a:gd name="connsiteX4" fmla="*/ 3235206 w 3341235"/>
              <a:gd name="connsiteY4" fmla="*/ 1626669 h 2281187"/>
              <a:gd name="connsiteX5" fmla="*/ 3225581 w 3341235"/>
              <a:gd name="connsiteY5" fmla="*/ 1568918 h 2281187"/>
              <a:gd name="connsiteX6" fmla="*/ 3196705 w 3341235"/>
              <a:gd name="connsiteY6" fmla="*/ 1405288 h 2281187"/>
              <a:gd name="connsiteX7" fmla="*/ 3215956 w 3341235"/>
              <a:gd name="connsiteY7" fmla="*/ 741145 h 2281187"/>
              <a:gd name="connsiteX8" fmla="*/ 3225581 w 3341235"/>
              <a:gd name="connsiteY8" fmla="*/ 635267 h 2281187"/>
              <a:gd name="connsiteX9" fmla="*/ 3196705 w 3341235"/>
              <a:gd name="connsiteY9" fmla="*/ 240631 h 2281187"/>
              <a:gd name="connsiteX10" fmla="*/ 3177455 w 3341235"/>
              <a:gd name="connsiteY10" fmla="*/ 211756 h 2281187"/>
              <a:gd name="connsiteX11" fmla="*/ 3167829 w 3341235"/>
              <a:gd name="connsiteY11" fmla="*/ 182880 h 2281187"/>
              <a:gd name="connsiteX12" fmla="*/ 3138954 w 3341235"/>
              <a:gd name="connsiteY12" fmla="*/ 173255 h 2281187"/>
              <a:gd name="connsiteX13" fmla="*/ 3100453 w 3341235"/>
              <a:gd name="connsiteY13" fmla="*/ 154004 h 2281187"/>
              <a:gd name="connsiteX14" fmla="*/ 2975324 w 3341235"/>
              <a:gd name="connsiteY14" fmla="*/ 144379 h 2281187"/>
              <a:gd name="connsiteX15" fmla="*/ 2917573 w 3341235"/>
              <a:gd name="connsiteY15" fmla="*/ 115503 h 2281187"/>
              <a:gd name="connsiteX16" fmla="*/ 2888697 w 3341235"/>
              <a:gd name="connsiteY16" fmla="*/ 86627 h 2281187"/>
              <a:gd name="connsiteX17" fmla="*/ 2802069 w 3341235"/>
              <a:gd name="connsiteY17" fmla="*/ 67377 h 2281187"/>
              <a:gd name="connsiteX18" fmla="*/ 2667316 w 3341235"/>
              <a:gd name="connsiteY18" fmla="*/ 48126 h 2281187"/>
              <a:gd name="connsiteX19" fmla="*/ 2638440 w 3341235"/>
              <a:gd name="connsiteY19" fmla="*/ 28876 h 2281187"/>
              <a:gd name="connsiteX20" fmla="*/ 2599939 w 3341235"/>
              <a:gd name="connsiteY20" fmla="*/ 19250 h 2281187"/>
              <a:gd name="connsiteX21" fmla="*/ 2397808 w 3341235"/>
              <a:gd name="connsiteY21" fmla="*/ 0 h 2281187"/>
              <a:gd name="connsiteX22" fmla="*/ 2340057 w 3341235"/>
              <a:gd name="connsiteY22" fmla="*/ 48126 h 2281187"/>
              <a:gd name="connsiteX23" fmla="*/ 2311181 w 3341235"/>
              <a:gd name="connsiteY23" fmla="*/ 77002 h 2281187"/>
              <a:gd name="connsiteX24" fmla="*/ 2301556 w 3341235"/>
              <a:gd name="connsiteY24" fmla="*/ 134754 h 2281187"/>
              <a:gd name="connsiteX25" fmla="*/ 2263055 w 3341235"/>
              <a:gd name="connsiteY25" fmla="*/ 202130 h 2281187"/>
              <a:gd name="connsiteX26" fmla="*/ 2234179 w 3341235"/>
              <a:gd name="connsiteY26" fmla="*/ 231006 h 2281187"/>
              <a:gd name="connsiteX27" fmla="*/ 2205303 w 3341235"/>
              <a:gd name="connsiteY27" fmla="*/ 240631 h 2281187"/>
              <a:gd name="connsiteX28" fmla="*/ 2176427 w 3341235"/>
              <a:gd name="connsiteY28" fmla="*/ 259882 h 2281187"/>
              <a:gd name="connsiteX29" fmla="*/ 2137926 w 3341235"/>
              <a:gd name="connsiteY29" fmla="*/ 269507 h 2281187"/>
              <a:gd name="connsiteX30" fmla="*/ 2051299 w 3341235"/>
              <a:gd name="connsiteY30" fmla="*/ 336884 h 2281187"/>
              <a:gd name="connsiteX31" fmla="*/ 2022423 w 3341235"/>
              <a:gd name="connsiteY31" fmla="*/ 356135 h 2281187"/>
              <a:gd name="connsiteX32" fmla="*/ 2012798 w 3341235"/>
              <a:gd name="connsiteY32" fmla="*/ 385010 h 2281187"/>
              <a:gd name="connsiteX33" fmla="*/ 1993547 w 3341235"/>
              <a:gd name="connsiteY33" fmla="*/ 413886 h 2281187"/>
              <a:gd name="connsiteX34" fmla="*/ 1906920 w 3341235"/>
              <a:gd name="connsiteY34" fmla="*/ 510139 h 2281187"/>
              <a:gd name="connsiteX35" fmla="*/ 1887669 w 3341235"/>
              <a:gd name="connsiteY35" fmla="*/ 577516 h 2281187"/>
              <a:gd name="connsiteX36" fmla="*/ 1858794 w 3341235"/>
              <a:gd name="connsiteY36" fmla="*/ 644892 h 2281187"/>
              <a:gd name="connsiteX37" fmla="*/ 1810667 w 3341235"/>
              <a:gd name="connsiteY37" fmla="*/ 827772 h 2281187"/>
              <a:gd name="connsiteX38" fmla="*/ 1801042 w 3341235"/>
              <a:gd name="connsiteY38" fmla="*/ 895149 h 2281187"/>
              <a:gd name="connsiteX39" fmla="*/ 1781791 w 3341235"/>
              <a:gd name="connsiteY39" fmla="*/ 924025 h 2281187"/>
              <a:gd name="connsiteX40" fmla="*/ 1772166 w 3341235"/>
              <a:gd name="connsiteY40" fmla="*/ 952901 h 2281187"/>
              <a:gd name="connsiteX41" fmla="*/ 1743290 w 3341235"/>
              <a:gd name="connsiteY41" fmla="*/ 981777 h 2281187"/>
              <a:gd name="connsiteX42" fmla="*/ 1117648 w 3341235"/>
              <a:gd name="connsiteY42" fmla="*/ 1001027 h 2281187"/>
              <a:gd name="connsiteX43" fmla="*/ 1088773 w 3341235"/>
              <a:gd name="connsiteY43" fmla="*/ 1010652 h 2281187"/>
              <a:gd name="connsiteX44" fmla="*/ 1040646 w 3341235"/>
              <a:gd name="connsiteY44" fmla="*/ 1078029 h 2281187"/>
              <a:gd name="connsiteX45" fmla="*/ 1031021 w 3341235"/>
              <a:gd name="connsiteY45" fmla="*/ 1126156 h 2281187"/>
              <a:gd name="connsiteX46" fmla="*/ 992520 w 3341235"/>
              <a:gd name="connsiteY46" fmla="*/ 1135781 h 2281187"/>
              <a:gd name="connsiteX47" fmla="*/ 838516 w 3341235"/>
              <a:gd name="connsiteY47" fmla="*/ 1164657 h 2281187"/>
              <a:gd name="connsiteX48" fmla="*/ 29994 w 3341235"/>
              <a:gd name="connsiteY48" fmla="*/ 1174282 h 2281187"/>
              <a:gd name="connsiteX49" fmla="*/ 10743 w 3341235"/>
              <a:gd name="connsiteY49" fmla="*/ 1232034 h 2281187"/>
              <a:gd name="connsiteX50" fmla="*/ 20368 w 3341235"/>
              <a:gd name="connsiteY50" fmla="*/ 1934678 h 2281187"/>
              <a:gd name="connsiteX51" fmla="*/ 29994 w 3341235"/>
              <a:gd name="connsiteY51" fmla="*/ 2021305 h 2281187"/>
              <a:gd name="connsiteX52" fmla="*/ 39619 w 3341235"/>
              <a:gd name="connsiteY52" fmla="*/ 2127183 h 2281187"/>
              <a:gd name="connsiteX53" fmla="*/ 58869 w 3341235"/>
              <a:gd name="connsiteY53" fmla="*/ 2156059 h 2281187"/>
              <a:gd name="connsiteX54" fmla="*/ 68495 w 3341235"/>
              <a:gd name="connsiteY54" fmla="*/ 2184935 h 2281187"/>
              <a:gd name="connsiteX55" fmla="*/ 126246 w 3341235"/>
              <a:gd name="connsiteY55" fmla="*/ 2194560 h 2281187"/>
              <a:gd name="connsiteX56" fmla="*/ 155122 w 3341235"/>
              <a:gd name="connsiteY56" fmla="*/ 2223436 h 2281187"/>
              <a:gd name="connsiteX57" fmla="*/ 222499 w 3341235"/>
              <a:gd name="connsiteY57" fmla="*/ 2242686 h 2281187"/>
              <a:gd name="connsiteX58" fmla="*/ 655636 w 3341235"/>
              <a:gd name="connsiteY58" fmla="*/ 2233061 h 2281187"/>
              <a:gd name="connsiteX59" fmla="*/ 1300528 w 3341235"/>
              <a:gd name="connsiteY59" fmla="*/ 2252311 h 2281187"/>
              <a:gd name="connsiteX60" fmla="*/ 1473783 w 3341235"/>
              <a:gd name="connsiteY60" fmla="*/ 2271562 h 2281187"/>
              <a:gd name="connsiteX61" fmla="*/ 2378558 w 3341235"/>
              <a:gd name="connsiteY61" fmla="*/ 2281187 h 2281187"/>
              <a:gd name="connsiteX62" fmla="*/ 2975324 w 3341235"/>
              <a:gd name="connsiteY62" fmla="*/ 2261937 h 2281187"/>
              <a:gd name="connsiteX63" fmla="*/ 3081202 w 3341235"/>
              <a:gd name="connsiteY63" fmla="*/ 2252311 h 2281187"/>
              <a:gd name="connsiteX64" fmla="*/ 3235206 w 3341235"/>
              <a:gd name="connsiteY64" fmla="*/ 2223436 h 2281187"/>
              <a:gd name="connsiteX65" fmla="*/ 3283333 w 3341235"/>
              <a:gd name="connsiteY65" fmla="*/ 2165684 h 2281187"/>
              <a:gd name="connsiteX66" fmla="*/ 3341084 w 3341235"/>
              <a:gd name="connsiteY66" fmla="*/ 2146434 h 22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1235" h="2281187">
                <a:moveTo>
                  <a:pt x="3341084" y="2146434"/>
                </a:moveTo>
                <a:cubicBezTo>
                  <a:pt x="3342688" y="2101516"/>
                  <a:pt x="3331927" y="2129998"/>
                  <a:pt x="3292958" y="1896177"/>
                </a:cubicBezTo>
                <a:cubicBezTo>
                  <a:pt x="3278470" y="1809247"/>
                  <a:pt x="3287567" y="1857476"/>
                  <a:pt x="3264082" y="1751798"/>
                </a:cubicBezTo>
                <a:cubicBezTo>
                  <a:pt x="3260874" y="1719714"/>
                  <a:pt x="3261707" y="1686964"/>
                  <a:pt x="3254457" y="1655545"/>
                </a:cubicBezTo>
                <a:cubicBezTo>
                  <a:pt x="3251856" y="1644273"/>
                  <a:pt x="3238864" y="1637644"/>
                  <a:pt x="3235206" y="1626669"/>
                </a:cubicBezTo>
                <a:cubicBezTo>
                  <a:pt x="3229034" y="1608155"/>
                  <a:pt x="3229178" y="1588100"/>
                  <a:pt x="3225581" y="1568918"/>
                </a:cubicBezTo>
                <a:cubicBezTo>
                  <a:pt x="3197140" y="1417236"/>
                  <a:pt x="3214244" y="1528064"/>
                  <a:pt x="3196705" y="1405288"/>
                </a:cubicBezTo>
                <a:cubicBezTo>
                  <a:pt x="3203122" y="1183907"/>
                  <a:pt x="3207656" y="962463"/>
                  <a:pt x="3215956" y="741145"/>
                </a:cubicBezTo>
                <a:cubicBezTo>
                  <a:pt x="3217284" y="705732"/>
                  <a:pt x="3226943" y="670679"/>
                  <a:pt x="3225581" y="635267"/>
                </a:cubicBezTo>
                <a:cubicBezTo>
                  <a:pt x="3220512" y="503467"/>
                  <a:pt x="3211597" y="371685"/>
                  <a:pt x="3196705" y="240631"/>
                </a:cubicBezTo>
                <a:cubicBezTo>
                  <a:pt x="3195399" y="229137"/>
                  <a:pt x="3182628" y="222103"/>
                  <a:pt x="3177455" y="211756"/>
                </a:cubicBezTo>
                <a:cubicBezTo>
                  <a:pt x="3172917" y="202681"/>
                  <a:pt x="3175003" y="190054"/>
                  <a:pt x="3167829" y="182880"/>
                </a:cubicBezTo>
                <a:cubicBezTo>
                  <a:pt x="3160655" y="175706"/>
                  <a:pt x="3148279" y="177252"/>
                  <a:pt x="3138954" y="173255"/>
                </a:cubicBezTo>
                <a:cubicBezTo>
                  <a:pt x="3125766" y="167603"/>
                  <a:pt x="3114583" y="156498"/>
                  <a:pt x="3100453" y="154004"/>
                </a:cubicBezTo>
                <a:cubicBezTo>
                  <a:pt x="3059257" y="146734"/>
                  <a:pt x="3017034" y="147587"/>
                  <a:pt x="2975324" y="144379"/>
                </a:cubicBezTo>
                <a:cubicBezTo>
                  <a:pt x="2956074" y="134754"/>
                  <a:pt x="2935481" y="127442"/>
                  <a:pt x="2917573" y="115503"/>
                </a:cubicBezTo>
                <a:cubicBezTo>
                  <a:pt x="2906247" y="107952"/>
                  <a:pt x="2901262" y="91862"/>
                  <a:pt x="2888697" y="86627"/>
                </a:cubicBezTo>
                <a:cubicBezTo>
                  <a:pt x="2861392" y="75250"/>
                  <a:pt x="2831075" y="73178"/>
                  <a:pt x="2802069" y="67377"/>
                </a:cubicBezTo>
                <a:cubicBezTo>
                  <a:pt x="2755793" y="58122"/>
                  <a:pt x="2714655" y="54043"/>
                  <a:pt x="2667316" y="48126"/>
                </a:cubicBezTo>
                <a:cubicBezTo>
                  <a:pt x="2657691" y="41709"/>
                  <a:pt x="2649073" y="33433"/>
                  <a:pt x="2638440" y="28876"/>
                </a:cubicBezTo>
                <a:cubicBezTo>
                  <a:pt x="2626281" y="23665"/>
                  <a:pt x="2613073" y="20826"/>
                  <a:pt x="2599939" y="19250"/>
                </a:cubicBezTo>
                <a:cubicBezTo>
                  <a:pt x="2532739" y="11186"/>
                  <a:pt x="2465185" y="6417"/>
                  <a:pt x="2397808" y="0"/>
                </a:cubicBezTo>
                <a:cubicBezTo>
                  <a:pt x="2378558" y="16042"/>
                  <a:pt x="2358786" y="31478"/>
                  <a:pt x="2340057" y="48126"/>
                </a:cubicBezTo>
                <a:cubicBezTo>
                  <a:pt x="2329883" y="57170"/>
                  <a:pt x="2316709" y="64563"/>
                  <a:pt x="2311181" y="77002"/>
                </a:cubicBezTo>
                <a:cubicBezTo>
                  <a:pt x="2303255" y="94836"/>
                  <a:pt x="2305790" y="115703"/>
                  <a:pt x="2301556" y="134754"/>
                </a:cubicBezTo>
                <a:cubicBezTo>
                  <a:pt x="2294578" y="166153"/>
                  <a:pt x="2285808" y="175584"/>
                  <a:pt x="2263055" y="202130"/>
                </a:cubicBezTo>
                <a:cubicBezTo>
                  <a:pt x="2254196" y="212465"/>
                  <a:pt x="2245505" y="223455"/>
                  <a:pt x="2234179" y="231006"/>
                </a:cubicBezTo>
                <a:cubicBezTo>
                  <a:pt x="2225737" y="236634"/>
                  <a:pt x="2214928" y="237423"/>
                  <a:pt x="2205303" y="240631"/>
                </a:cubicBezTo>
                <a:cubicBezTo>
                  <a:pt x="2195678" y="247048"/>
                  <a:pt x="2187060" y="255325"/>
                  <a:pt x="2176427" y="259882"/>
                </a:cubicBezTo>
                <a:cubicBezTo>
                  <a:pt x="2164268" y="265093"/>
                  <a:pt x="2148763" y="261921"/>
                  <a:pt x="2137926" y="269507"/>
                </a:cubicBezTo>
                <a:cubicBezTo>
                  <a:pt x="2019881" y="352139"/>
                  <a:pt x="2125799" y="312051"/>
                  <a:pt x="2051299" y="336884"/>
                </a:cubicBezTo>
                <a:cubicBezTo>
                  <a:pt x="2041674" y="343301"/>
                  <a:pt x="2029650" y="347102"/>
                  <a:pt x="2022423" y="356135"/>
                </a:cubicBezTo>
                <a:cubicBezTo>
                  <a:pt x="2016085" y="364057"/>
                  <a:pt x="2017335" y="375935"/>
                  <a:pt x="2012798" y="385010"/>
                </a:cubicBezTo>
                <a:cubicBezTo>
                  <a:pt x="2007624" y="395357"/>
                  <a:pt x="2001286" y="405287"/>
                  <a:pt x="1993547" y="413886"/>
                </a:cubicBezTo>
                <a:cubicBezTo>
                  <a:pt x="1965484" y="445068"/>
                  <a:pt x="1926490" y="470997"/>
                  <a:pt x="1906920" y="510139"/>
                </a:cubicBezTo>
                <a:cubicBezTo>
                  <a:pt x="1895289" y="533403"/>
                  <a:pt x="1896918" y="552853"/>
                  <a:pt x="1887669" y="577516"/>
                </a:cubicBezTo>
                <a:cubicBezTo>
                  <a:pt x="1873095" y="616379"/>
                  <a:pt x="1866442" y="608565"/>
                  <a:pt x="1858794" y="644892"/>
                </a:cubicBezTo>
                <a:cubicBezTo>
                  <a:pt x="1822221" y="818614"/>
                  <a:pt x="1860123" y="753591"/>
                  <a:pt x="1810667" y="827772"/>
                </a:cubicBezTo>
                <a:cubicBezTo>
                  <a:pt x="1807459" y="850231"/>
                  <a:pt x="1807561" y="873419"/>
                  <a:pt x="1801042" y="895149"/>
                </a:cubicBezTo>
                <a:cubicBezTo>
                  <a:pt x="1797718" y="906229"/>
                  <a:pt x="1786964" y="913678"/>
                  <a:pt x="1781791" y="924025"/>
                </a:cubicBezTo>
                <a:cubicBezTo>
                  <a:pt x="1777254" y="933100"/>
                  <a:pt x="1777794" y="944459"/>
                  <a:pt x="1772166" y="952901"/>
                </a:cubicBezTo>
                <a:cubicBezTo>
                  <a:pt x="1764615" y="964227"/>
                  <a:pt x="1756866" y="980779"/>
                  <a:pt x="1743290" y="981777"/>
                </a:cubicBezTo>
                <a:cubicBezTo>
                  <a:pt x="1535206" y="997077"/>
                  <a:pt x="1326195" y="994610"/>
                  <a:pt x="1117648" y="1001027"/>
                </a:cubicBezTo>
                <a:cubicBezTo>
                  <a:pt x="1108023" y="1004235"/>
                  <a:pt x="1096567" y="1004157"/>
                  <a:pt x="1088773" y="1010652"/>
                </a:cubicBezTo>
                <a:cubicBezTo>
                  <a:pt x="1079823" y="1018111"/>
                  <a:pt x="1049423" y="1064864"/>
                  <a:pt x="1040646" y="1078029"/>
                </a:cubicBezTo>
                <a:cubicBezTo>
                  <a:pt x="1037438" y="1094071"/>
                  <a:pt x="1041494" y="1113588"/>
                  <a:pt x="1031021" y="1126156"/>
                </a:cubicBezTo>
                <a:cubicBezTo>
                  <a:pt x="1022552" y="1136319"/>
                  <a:pt x="1004679" y="1130570"/>
                  <a:pt x="992520" y="1135781"/>
                </a:cubicBezTo>
                <a:cubicBezTo>
                  <a:pt x="896886" y="1176766"/>
                  <a:pt x="1090718" y="1159457"/>
                  <a:pt x="838516" y="1164657"/>
                </a:cubicBezTo>
                <a:lnTo>
                  <a:pt x="29994" y="1174282"/>
                </a:lnTo>
                <a:cubicBezTo>
                  <a:pt x="23577" y="1193533"/>
                  <a:pt x="13908" y="1211990"/>
                  <a:pt x="10743" y="1232034"/>
                </a:cubicBezTo>
                <a:cubicBezTo>
                  <a:pt x="-18129" y="1414891"/>
                  <a:pt x="20329" y="1933790"/>
                  <a:pt x="20368" y="1934678"/>
                </a:cubicBezTo>
                <a:cubicBezTo>
                  <a:pt x="21630" y="1963704"/>
                  <a:pt x="27103" y="1992396"/>
                  <a:pt x="29994" y="2021305"/>
                </a:cubicBezTo>
                <a:cubicBezTo>
                  <a:pt x="33520" y="2056567"/>
                  <a:pt x="32194" y="2092531"/>
                  <a:pt x="39619" y="2127183"/>
                </a:cubicBezTo>
                <a:cubicBezTo>
                  <a:pt x="42043" y="2138494"/>
                  <a:pt x="53696" y="2145712"/>
                  <a:pt x="58869" y="2156059"/>
                </a:cubicBezTo>
                <a:cubicBezTo>
                  <a:pt x="63406" y="2165134"/>
                  <a:pt x="59686" y="2179901"/>
                  <a:pt x="68495" y="2184935"/>
                </a:cubicBezTo>
                <a:cubicBezTo>
                  <a:pt x="85440" y="2194618"/>
                  <a:pt x="106996" y="2191352"/>
                  <a:pt x="126246" y="2194560"/>
                </a:cubicBezTo>
                <a:cubicBezTo>
                  <a:pt x="135871" y="2204185"/>
                  <a:pt x="142947" y="2217348"/>
                  <a:pt x="155122" y="2223436"/>
                </a:cubicBezTo>
                <a:cubicBezTo>
                  <a:pt x="176014" y="2233882"/>
                  <a:pt x="199146" y="2242237"/>
                  <a:pt x="222499" y="2242686"/>
                </a:cubicBezTo>
                <a:lnTo>
                  <a:pt x="655636" y="2233061"/>
                </a:lnTo>
                <a:cubicBezTo>
                  <a:pt x="870600" y="2239478"/>
                  <a:pt x="1086784" y="2228561"/>
                  <a:pt x="1300528" y="2252311"/>
                </a:cubicBezTo>
                <a:cubicBezTo>
                  <a:pt x="1358280" y="2258728"/>
                  <a:pt x="1415697" y="2270006"/>
                  <a:pt x="1473783" y="2271562"/>
                </a:cubicBezTo>
                <a:cubicBezTo>
                  <a:pt x="1775284" y="2279638"/>
                  <a:pt x="2076966" y="2277979"/>
                  <a:pt x="2378558" y="2281187"/>
                </a:cubicBezTo>
                <a:lnTo>
                  <a:pt x="2975324" y="2261937"/>
                </a:lnTo>
                <a:cubicBezTo>
                  <a:pt x="3010732" y="2260482"/>
                  <a:pt x="3046197" y="2257838"/>
                  <a:pt x="3081202" y="2252311"/>
                </a:cubicBezTo>
                <a:cubicBezTo>
                  <a:pt x="3469108" y="2191062"/>
                  <a:pt x="2852517" y="2271271"/>
                  <a:pt x="3235206" y="2223436"/>
                </a:cubicBezTo>
                <a:cubicBezTo>
                  <a:pt x="3292130" y="2185486"/>
                  <a:pt x="3238927" y="2227853"/>
                  <a:pt x="3283333" y="2165684"/>
                </a:cubicBezTo>
                <a:cubicBezTo>
                  <a:pt x="3291245" y="2154607"/>
                  <a:pt x="3339480" y="2191352"/>
                  <a:pt x="3341084" y="2146434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492172" y="627143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678D4-3D1B-45EE-8415-6DD68CB1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338" y="1364884"/>
            <a:ext cx="5342062" cy="46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3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1699</Words>
  <Application>Microsoft Office PowerPoint</Application>
  <PresentationFormat>On-screen Show (4:3)</PresentationFormat>
  <Paragraphs>537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Helv</vt:lpstr>
      <vt:lpstr>Times New Roman</vt:lpstr>
      <vt:lpstr>Trebuchet MS</vt:lpstr>
      <vt:lpstr>Wingdings 3</vt:lpstr>
      <vt:lpstr>Facet</vt:lpstr>
      <vt:lpstr>Partnering to Eliminate Cervical Cancer in Alabama</vt:lpstr>
      <vt:lpstr>Eliminating Cervical Cancer: What Can You Do?</vt:lpstr>
      <vt:lpstr>Eliminating Cervical Cancer is Possible</vt:lpstr>
      <vt:lpstr>World Health Organization Global call to Action to Eliminate Cervical Cancer</vt:lpstr>
      <vt:lpstr>Press Conference:  Action Plan to Eliminate  Cervical Cancer in Alabama</vt:lpstr>
      <vt:lpstr>Operation WIPE OUT  Cervical Cancer Alabama </vt:lpstr>
      <vt:lpstr>Barbour, Coffee, Covington, Dale, Geneva, Henry, &amp; Houston County Regional Data</vt:lpstr>
      <vt:lpstr>Uninsured Women Age 35-64 Census Tract, 2020</vt:lpstr>
      <vt:lpstr>Uninsured Women Age 35-64 Census Tract, 2020</vt:lpstr>
      <vt:lpstr>Federal Poverty Level Women Age 35-64 Census Tract, 2020</vt:lpstr>
      <vt:lpstr>Federal Poverty Level Women Age 35-64 Census Tract, 2020</vt:lpstr>
      <vt:lpstr>2023 HPV Vaccination Rates: 9-19 Years of Age</vt:lpstr>
      <vt:lpstr>Cervical Cancer Mortality Rates:  2011-2020</vt:lpstr>
      <vt:lpstr>Cervical Cancer Incidence Rates:  2011-2020</vt:lpstr>
      <vt:lpstr>Cervical Cancer Late-Stage Cancer Rates:  2011-2020</vt:lpstr>
      <vt:lpstr>Breast Cancer Mortality Rates:  2011-2020</vt:lpstr>
      <vt:lpstr>Breast Cancer Incidence Rates:  2011-2020</vt:lpstr>
      <vt:lpstr>Breast Cancer Late-Stage Cancer Rates:  2011-2020</vt:lpstr>
      <vt:lpstr>Alabama Breast and Cervical Cancer Early Detection Program (ABC)</vt:lpstr>
      <vt:lpstr>ABC Eligible Women</vt:lpstr>
      <vt:lpstr>How is the Program Funded?</vt:lpstr>
      <vt:lpstr>Who Provides the Medical Care?</vt:lpstr>
      <vt:lpstr>Reimbursement for Providers</vt:lpstr>
      <vt:lpstr>Office Visit Reimbursement</vt:lpstr>
      <vt:lpstr>Medicaid Treatment Act</vt:lpstr>
      <vt:lpstr>Medical Advisory Committee</vt:lpstr>
      <vt:lpstr>ABC Regional Data:</vt:lpstr>
      <vt:lpstr>PowerPoint Presentation</vt:lpstr>
      <vt:lpstr>Cervical Cancer Screening  2018 -2022</vt:lpstr>
      <vt:lpstr>Cervical Cancer &amp; Pre-Cancer Detected 2018 - 2022</vt:lpstr>
      <vt:lpstr>Number of Colposcopies in Alabama: 2022</vt:lpstr>
      <vt:lpstr>Breast Cancer Screening 2018 -2022</vt:lpstr>
      <vt:lpstr>Breast Cancer Cases Detected  2018-2022</vt:lpstr>
      <vt:lpstr>Alabama Department of Public Health and Colposcopies</vt:lpstr>
      <vt:lpstr>ABC Enrolling Providers</vt:lpstr>
      <vt:lpstr>ABC Enrolling Providers</vt:lpstr>
      <vt:lpstr>ABC Mammogram Providers</vt:lpstr>
      <vt:lpstr>ABC Mammogram Providers</vt:lpstr>
      <vt:lpstr>ABC Diagnostic Providers</vt:lpstr>
      <vt:lpstr>ABC Diagnostic Providers</vt:lpstr>
      <vt:lpstr>Contact Information</vt:lpstr>
      <vt:lpstr>Please complete the Evaluation in your  packet or through the link in the Zoom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Breast &amp; Cervical Cancer Early Detection Program (ABCCEDP)</dc:title>
  <dc:creator>new</dc:creator>
  <cp:lastModifiedBy>Price, Misty</cp:lastModifiedBy>
  <cp:revision>247</cp:revision>
  <cp:lastPrinted>2023-10-31T13:17:46Z</cp:lastPrinted>
  <dcterms:created xsi:type="dcterms:W3CDTF">2008-12-01T15:58:28Z</dcterms:created>
  <dcterms:modified xsi:type="dcterms:W3CDTF">2023-11-17T21:34:16Z</dcterms:modified>
</cp:coreProperties>
</file>