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256" r:id="rId2"/>
    <p:sldId id="697" r:id="rId3"/>
    <p:sldId id="259" r:id="rId4"/>
    <p:sldId id="600" r:id="rId5"/>
    <p:sldId id="689" r:id="rId6"/>
    <p:sldId id="681" r:id="rId7"/>
    <p:sldId id="648" r:id="rId8"/>
    <p:sldId id="680" r:id="rId9"/>
    <p:sldId id="660" r:id="rId10"/>
    <p:sldId id="682" r:id="rId11"/>
    <p:sldId id="656" r:id="rId12"/>
    <p:sldId id="694" r:id="rId13"/>
    <p:sldId id="683" r:id="rId14"/>
    <p:sldId id="676" r:id="rId15"/>
    <p:sldId id="674" r:id="rId16"/>
    <p:sldId id="685" r:id="rId17"/>
    <p:sldId id="668" r:id="rId18"/>
    <p:sldId id="654" r:id="rId19"/>
    <p:sldId id="703" r:id="rId20"/>
    <p:sldId id="666" r:id="rId21"/>
    <p:sldId id="704" r:id="rId22"/>
    <p:sldId id="667" r:id="rId23"/>
    <p:sldId id="675" r:id="rId24"/>
    <p:sldId id="349" r:id="rId25"/>
    <p:sldId id="350" r:id="rId26"/>
    <p:sldId id="351" r:id="rId27"/>
    <p:sldId id="352" r:id="rId28"/>
    <p:sldId id="663" r:id="rId29"/>
    <p:sldId id="664" r:id="rId30"/>
    <p:sldId id="665" r:id="rId31"/>
    <p:sldId id="339" r:id="rId32"/>
    <p:sldId id="257" r:id="rId33"/>
    <p:sldId id="261" r:id="rId34"/>
    <p:sldId id="260" r:id="rId35"/>
    <p:sldId id="337" r:id="rId36"/>
    <p:sldId id="340" r:id="rId37"/>
    <p:sldId id="338" r:id="rId38"/>
    <p:sldId id="330" r:id="rId39"/>
    <p:sldId id="342" r:id="rId40"/>
    <p:sldId id="698" r:id="rId41"/>
    <p:sldId id="705" r:id="rId42"/>
    <p:sldId id="706" r:id="rId43"/>
    <p:sldId id="691" r:id="rId44"/>
    <p:sldId id="707" r:id="rId45"/>
    <p:sldId id="699" r:id="rId46"/>
    <p:sldId id="700" r:id="rId47"/>
    <p:sldId id="693" r:id="rId48"/>
    <p:sldId id="662" r:id="rId49"/>
    <p:sldId id="708" r:id="rId50"/>
    <p:sldId id="709" r:id="rId51"/>
    <p:sldId id="695" r:id="rId52"/>
    <p:sldId id="710" r:id="rId53"/>
    <p:sldId id="711" r:id="rId54"/>
    <p:sldId id="336" r:id="rId55"/>
    <p:sldId id="678" r:id="rId5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4326" autoAdjust="0"/>
  </p:normalViewPr>
  <p:slideViewPr>
    <p:cSldViewPr snapToGrid="0">
      <p:cViewPr varScale="1">
        <p:scale>
          <a:sx n="109" d="100"/>
          <a:sy n="109" d="100"/>
        </p:scale>
        <p:origin x="5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5329707497903E-2"/>
          <c:y val="8.0183095256885807E-3"/>
          <c:w val="0.96696696696696693"/>
          <c:h val="0.88314547790241393"/>
        </c:manualLayout>
      </c:layout>
      <c:barChart>
        <c:barDir val="col"/>
        <c:grouping val="clustered"/>
        <c:varyColors val="0"/>
        <c:ser>
          <c:idx val="0"/>
          <c:order val="0"/>
          <c:tx>
            <c:strRef>
              <c:f>Sheet1!$B$1</c:f>
              <c:strCache>
                <c:ptCount val="1"/>
                <c:pt idx="0">
                  <c:v>Total Screened</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12509</c:v>
                </c:pt>
                <c:pt idx="1">
                  <c:v>6997</c:v>
                </c:pt>
                <c:pt idx="2">
                  <c:v>9964</c:v>
                </c:pt>
                <c:pt idx="3">
                  <c:v>10680</c:v>
                </c:pt>
                <c:pt idx="4">
                  <c:v>10916</c:v>
                </c:pt>
              </c:numCache>
            </c:numRef>
          </c:val>
          <c:extLst>
            <c:ext xmlns:c16="http://schemas.microsoft.com/office/drawing/2014/chart" uri="{C3380CC4-5D6E-409C-BE32-E72D297353CC}">
              <c16:uniqueId val="{00000000-7A8B-4B97-84C2-C663DE72A577}"/>
            </c:ext>
          </c:extLst>
        </c:ser>
        <c:ser>
          <c:idx val="1"/>
          <c:order val="1"/>
          <c:tx>
            <c:strRef>
              <c:f>Sheet1!$C$1</c:f>
              <c:strCache>
                <c:ptCount val="1"/>
                <c:pt idx="0">
                  <c:v>Screened for Breast</c:v>
                </c:pt>
              </c:strCache>
            </c:strRef>
          </c:tx>
          <c:spPr>
            <a:solidFill>
              <a:srgbClr val="FFB3D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10041</c:v>
                </c:pt>
                <c:pt idx="1">
                  <c:v>5673</c:v>
                </c:pt>
                <c:pt idx="2">
                  <c:v>8823</c:v>
                </c:pt>
                <c:pt idx="3">
                  <c:v>8463</c:v>
                </c:pt>
                <c:pt idx="4">
                  <c:v>8435</c:v>
                </c:pt>
              </c:numCache>
            </c:numRef>
          </c:val>
          <c:extLst>
            <c:ext xmlns:c16="http://schemas.microsoft.com/office/drawing/2014/chart" uri="{C3380CC4-5D6E-409C-BE32-E72D297353CC}">
              <c16:uniqueId val="{00000001-7A8B-4B97-84C2-C663DE72A577}"/>
            </c:ext>
          </c:extLst>
        </c:ser>
        <c:ser>
          <c:idx val="2"/>
          <c:order val="2"/>
          <c:tx>
            <c:strRef>
              <c:f>Sheet1!$D$1</c:f>
              <c:strCache>
                <c:ptCount val="1"/>
                <c:pt idx="0">
                  <c:v>Screened for Cervical</c:v>
                </c:pt>
              </c:strCache>
            </c:strRef>
          </c:tx>
          <c:spPr>
            <a:solidFill>
              <a:srgbClr val="95CB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5660</c:v>
                </c:pt>
                <c:pt idx="1">
                  <c:v>3500</c:v>
                </c:pt>
                <c:pt idx="2">
                  <c:v>4749</c:v>
                </c:pt>
                <c:pt idx="3">
                  <c:v>4719</c:v>
                </c:pt>
                <c:pt idx="4">
                  <c:v>4234</c:v>
                </c:pt>
              </c:numCache>
            </c:numRef>
          </c:val>
          <c:extLst>
            <c:ext xmlns:c16="http://schemas.microsoft.com/office/drawing/2014/chart" uri="{C3380CC4-5D6E-409C-BE32-E72D297353CC}">
              <c16:uniqueId val="{00000002-7A8B-4B97-84C2-C663DE72A577}"/>
            </c:ext>
          </c:extLst>
        </c:ser>
        <c:dLbls>
          <c:showLegendKey val="0"/>
          <c:showVal val="0"/>
          <c:showCatName val="0"/>
          <c:showSerName val="0"/>
          <c:showPercent val="0"/>
          <c:showBubbleSize val="0"/>
        </c:dLbls>
        <c:gapWidth val="30"/>
        <c:overlap val="20"/>
        <c:axId val="981440816"/>
        <c:axId val="981441232"/>
      </c:barChart>
      <c:catAx>
        <c:axId val="9814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981441232"/>
        <c:crosses val="autoZero"/>
        <c:auto val="1"/>
        <c:lblAlgn val="ctr"/>
        <c:lblOffset val="100"/>
        <c:noMultiLvlLbl val="0"/>
      </c:catAx>
      <c:valAx>
        <c:axId val="981441232"/>
        <c:scaling>
          <c:orientation val="minMax"/>
        </c:scaling>
        <c:delete val="1"/>
        <c:axPos val="l"/>
        <c:numFmt formatCode="#,##0" sourceLinked="1"/>
        <c:majorTickMark val="none"/>
        <c:minorTickMark val="none"/>
        <c:tickLblPos val="nextTo"/>
        <c:crossAx val="981440816"/>
        <c:crosses val="autoZero"/>
        <c:crossBetween val="between"/>
      </c:valAx>
      <c:spPr>
        <a:noFill/>
        <a:ln>
          <a:noFill/>
        </a:ln>
        <a:effectLst/>
      </c:spPr>
    </c:plotArea>
    <c:legend>
      <c:legendPos val="b"/>
      <c:layout>
        <c:manualLayout>
          <c:xMode val="edge"/>
          <c:yMode val="edge"/>
          <c:x val="0.72374367508185189"/>
          <c:y val="4.9050587956751641E-3"/>
          <c:w val="0.27101972050790951"/>
          <c:h val="0.16522350749664114"/>
        </c:manualLayout>
      </c:layout>
      <c:overlay val="0"/>
      <c:spPr>
        <a:noFill/>
        <a:ln>
          <a:noFill/>
        </a:ln>
        <a:effectLst/>
      </c:spPr>
      <c:txPr>
        <a:bodyPr rot="0" spcFirstLastPara="1" vertOverflow="ellipsis" vert="horz" wrap="square" anchor="ctr" anchorCtr="1"/>
        <a:lstStyle/>
        <a:p>
          <a:pPr>
            <a:defRPr sz="1600" b="1" i="0" u="none" strike="noStrike" kern="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8846153846153848E-2"/>
          <c:y val="3.3505154639175257E-2"/>
          <c:w val="0.96474358974358976"/>
          <c:h val="0.80398507443695755"/>
        </c:manualLayout>
      </c:layout>
      <c:barChart>
        <c:barDir val="col"/>
        <c:grouping val="clustered"/>
        <c:varyColors val="0"/>
        <c:ser>
          <c:idx val="0"/>
          <c:order val="0"/>
          <c:tx>
            <c:strRef>
              <c:f>Sheet1!$A$2</c:f>
              <c:strCache>
                <c:ptCount val="1"/>
                <c:pt idx="0">
                  <c:v>Tuscaloosa</c:v>
                </c:pt>
              </c:strCache>
            </c:strRef>
          </c:tx>
          <c:spPr>
            <a:solidFill>
              <a:schemeClr val="accent3">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#,##0</c:formatCode>
                <c:ptCount val="5"/>
                <c:pt idx="0">
                  <c:v>122</c:v>
                </c:pt>
                <c:pt idx="1">
                  <c:v>93</c:v>
                </c:pt>
                <c:pt idx="2">
                  <c:v>116</c:v>
                </c:pt>
                <c:pt idx="3">
                  <c:v>151</c:v>
                </c:pt>
                <c:pt idx="4" formatCode="General">
                  <c:v>294</c:v>
                </c:pt>
              </c:numCache>
            </c:numRef>
          </c:val>
          <c:extLst>
            <c:ext xmlns:c16="http://schemas.microsoft.com/office/drawing/2014/chart" uri="{C3380CC4-5D6E-409C-BE32-E72D297353CC}">
              <c16:uniqueId val="{00000000-A2C7-4CEB-B4B0-CE2B5E3C9E74}"/>
            </c:ext>
          </c:extLst>
        </c:ser>
        <c:ser>
          <c:idx val="1"/>
          <c:order val="1"/>
          <c:tx>
            <c:strRef>
              <c:f>Sheet1!$A$3</c:f>
              <c:strCache>
                <c:ptCount val="1"/>
                <c:pt idx="0">
                  <c:v>Bibb</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#,##0</c:formatCode>
                <c:ptCount val="5"/>
                <c:pt idx="0">
                  <c:v>23</c:v>
                </c:pt>
                <c:pt idx="1">
                  <c:v>21</c:v>
                </c:pt>
                <c:pt idx="2">
                  <c:v>33</c:v>
                </c:pt>
                <c:pt idx="3">
                  <c:v>37</c:v>
                </c:pt>
                <c:pt idx="4" formatCode="General">
                  <c:v>59</c:v>
                </c:pt>
              </c:numCache>
            </c:numRef>
          </c:val>
          <c:extLst>
            <c:ext xmlns:c16="http://schemas.microsoft.com/office/drawing/2014/chart" uri="{C3380CC4-5D6E-409C-BE32-E72D297353CC}">
              <c16:uniqueId val="{00000001-A2C7-4CEB-B4B0-CE2B5E3C9E74}"/>
            </c:ext>
          </c:extLst>
        </c:ser>
        <c:ser>
          <c:idx val="2"/>
          <c:order val="2"/>
          <c:tx>
            <c:strRef>
              <c:f>Sheet1!$A$4</c:f>
              <c:strCache>
                <c:ptCount val="1"/>
                <c:pt idx="0">
                  <c:v>Pickens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#,##0</c:formatCode>
                <c:ptCount val="5"/>
                <c:pt idx="0">
                  <c:v>21</c:v>
                </c:pt>
                <c:pt idx="1">
                  <c:v>18</c:v>
                </c:pt>
                <c:pt idx="2">
                  <c:v>12</c:v>
                </c:pt>
                <c:pt idx="3">
                  <c:v>22</c:v>
                </c:pt>
                <c:pt idx="4" formatCode="General">
                  <c:v>13</c:v>
                </c:pt>
              </c:numCache>
            </c:numRef>
          </c:val>
          <c:extLst>
            <c:ext xmlns:c16="http://schemas.microsoft.com/office/drawing/2014/chart" uri="{C3380CC4-5D6E-409C-BE32-E72D297353CC}">
              <c16:uniqueId val="{00000002-A2C7-4CEB-B4B0-CE2B5E3C9E74}"/>
            </c:ext>
          </c:extLst>
        </c:ser>
        <c:ser>
          <c:idx val="3"/>
          <c:order val="3"/>
          <c:tx>
            <c:strRef>
              <c:f>Sheet1!$A$5</c:f>
              <c:strCache>
                <c:ptCount val="1"/>
                <c:pt idx="0">
                  <c:v>Lamar</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Sheet1!$B$5:$F$5</c:f>
              <c:numCache>
                <c:formatCode>#,##0</c:formatCode>
                <c:ptCount val="5"/>
                <c:pt idx="0">
                  <c:v>15</c:v>
                </c:pt>
                <c:pt idx="1">
                  <c:v>5</c:v>
                </c:pt>
                <c:pt idx="2">
                  <c:v>16</c:v>
                </c:pt>
                <c:pt idx="3">
                  <c:v>10</c:v>
                </c:pt>
                <c:pt idx="4" formatCode="General">
                  <c:v>29</c:v>
                </c:pt>
              </c:numCache>
            </c:numRef>
          </c:val>
          <c:extLst>
            <c:ext xmlns:c16="http://schemas.microsoft.com/office/drawing/2014/chart" uri="{C3380CC4-5D6E-409C-BE32-E72D297353CC}">
              <c16:uniqueId val="{00000003-A2C7-4CEB-B4B0-CE2B5E3C9E74}"/>
            </c:ext>
          </c:extLst>
        </c:ser>
        <c:ser>
          <c:idx val="4"/>
          <c:order val="4"/>
          <c:tx>
            <c:strRef>
              <c:f>Sheet1!$A$6</c:f>
              <c:strCache>
                <c:ptCount val="1"/>
                <c:pt idx="0">
                  <c:v>Greene</c:v>
                </c:pt>
              </c:strCache>
            </c:strRef>
          </c:tx>
          <c:spPr>
            <a:solidFill>
              <a:schemeClr val="accent3">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Sheet1!$B$6:$F$6</c:f>
              <c:numCache>
                <c:formatCode>#,##0</c:formatCode>
                <c:ptCount val="5"/>
                <c:pt idx="0">
                  <c:v>13</c:v>
                </c:pt>
                <c:pt idx="1">
                  <c:v>10</c:v>
                </c:pt>
                <c:pt idx="2">
                  <c:v>10</c:v>
                </c:pt>
                <c:pt idx="3">
                  <c:v>10</c:v>
                </c:pt>
                <c:pt idx="4" formatCode="General">
                  <c:v>13</c:v>
                </c:pt>
              </c:numCache>
            </c:numRef>
          </c:val>
          <c:extLst>
            <c:ext xmlns:c16="http://schemas.microsoft.com/office/drawing/2014/chart" uri="{C3380CC4-5D6E-409C-BE32-E72D297353CC}">
              <c16:uniqueId val="{00000004-A2C7-4CEB-B4B0-CE2B5E3C9E74}"/>
            </c:ext>
          </c:extLst>
        </c:ser>
        <c:dLbls>
          <c:showLegendKey val="0"/>
          <c:showVal val="0"/>
          <c:showCatName val="0"/>
          <c:showSerName val="0"/>
          <c:showPercent val="0"/>
          <c:showBubbleSize val="0"/>
        </c:dLbls>
        <c:gapWidth val="219"/>
        <c:overlap val="-27"/>
        <c:axId val="170920575"/>
        <c:axId val="170910175"/>
      </c:barChart>
      <c:catAx>
        <c:axId val="17092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0910175"/>
        <c:crosses val="autoZero"/>
        <c:auto val="1"/>
        <c:lblAlgn val="ctr"/>
        <c:lblOffset val="100"/>
        <c:noMultiLvlLbl val="0"/>
      </c:catAx>
      <c:valAx>
        <c:axId val="170910175"/>
        <c:scaling>
          <c:orientation val="minMax"/>
        </c:scaling>
        <c:delete val="1"/>
        <c:axPos val="l"/>
        <c:numFmt formatCode="#,##0" sourceLinked="1"/>
        <c:majorTickMark val="none"/>
        <c:minorTickMark val="none"/>
        <c:tickLblPos val="nextTo"/>
        <c:crossAx val="170920575"/>
        <c:crosses val="autoZero"/>
        <c:crossBetween val="between"/>
      </c:valAx>
      <c:spPr>
        <a:noFill/>
        <a:ln>
          <a:noFill/>
        </a:ln>
        <a:effectLst/>
      </c:spPr>
    </c:plotArea>
    <c:legend>
      <c:legendPos val="b"/>
      <c:layout>
        <c:manualLayout>
          <c:xMode val="edge"/>
          <c:yMode val="edge"/>
          <c:x val="0"/>
          <c:y val="0.9157105989353943"/>
          <c:w val="0.98238221111323409"/>
          <c:h val="6.4657496695167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2.8846153846153848E-2"/>
          <c:y val="3.3505154639175257E-2"/>
          <c:w val="0.96474358974358976"/>
          <c:h val="0.83336553291663285"/>
        </c:manualLayout>
      </c:layout>
      <c:barChart>
        <c:barDir val="col"/>
        <c:grouping val="clustered"/>
        <c:varyColors val="0"/>
        <c:ser>
          <c:idx val="0"/>
          <c:order val="0"/>
          <c:tx>
            <c:strRef>
              <c:f>Sheet1!$A$7</c:f>
              <c:strCache>
                <c:ptCount val="1"/>
                <c:pt idx="0">
                  <c:v>Fayette</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Sheet1!$B$7:$F$7</c:f>
              <c:numCache>
                <c:formatCode>#,##0</c:formatCode>
                <c:ptCount val="5"/>
                <c:pt idx="0">
                  <c:v>11</c:v>
                </c:pt>
                <c:pt idx="1">
                  <c:v>3</c:v>
                </c:pt>
                <c:pt idx="2">
                  <c:v>4</c:v>
                </c:pt>
                <c:pt idx="3">
                  <c:v>3</c:v>
                </c:pt>
                <c:pt idx="4" formatCode="General">
                  <c:v>14</c:v>
                </c:pt>
              </c:numCache>
            </c:numRef>
          </c:val>
          <c:extLst>
            <c:ext xmlns:c16="http://schemas.microsoft.com/office/drawing/2014/chart" uri="{C3380CC4-5D6E-409C-BE32-E72D297353CC}">
              <c16:uniqueId val="{00000000-A2C7-4CEB-B4B0-CE2B5E3C9E74}"/>
            </c:ext>
          </c:extLst>
        </c:ser>
        <c:ser>
          <c:idx val="1"/>
          <c:order val="1"/>
          <c:tx>
            <c:strRef>
              <c:f>Sheet1!$A$8</c:f>
              <c:strCache>
                <c:ptCount val="1"/>
                <c:pt idx="0">
                  <c:v>Hale</c:v>
                </c:pt>
              </c:strCache>
            </c:strRef>
          </c:tx>
          <c:spPr>
            <a:solidFill>
              <a:schemeClr val="accent3">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Sheet1!$B$8:$F$8</c:f>
              <c:numCache>
                <c:formatCode>#,##0</c:formatCode>
                <c:ptCount val="5"/>
                <c:pt idx="0">
                  <c:v>11</c:v>
                </c:pt>
                <c:pt idx="1">
                  <c:v>8</c:v>
                </c:pt>
                <c:pt idx="2">
                  <c:v>22</c:v>
                </c:pt>
                <c:pt idx="3">
                  <c:v>12</c:v>
                </c:pt>
                <c:pt idx="4" formatCode="General">
                  <c:v>28</c:v>
                </c:pt>
              </c:numCache>
            </c:numRef>
          </c:val>
          <c:extLst>
            <c:ext xmlns:c16="http://schemas.microsoft.com/office/drawing/2014/chart" uri="{C3380CC4-5D6E-409C-BE32-E72D297353CC}">
              <c16:uniqueId val="{00000001-A2C7-4CEB-B4B0-CE2B5E3C9E74}"/>
            </c:ext>
          </c:extLst>
        </c:ser>
        <c:ser>
          <c:idx val="2"/>
          <c:order val="2"/>
          <c:tx>
            <c:strRef>
              <c:f>Sheet1!$A$9</c:f>
              <c:strCache>
                <c:ptCount val="1"/>
                <c:pt idx="0">
                  <c:v>Sumter</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Sheet1!$B$9:$F$9</c:f>
              <c:numCache>
                <c:formatCode>#,##0</c:formatCode>
                <c:ptCount val="5"/>
                <c:pt idx="0">
                  <c:v>9</c:v>
                </c:pt>
                <c:pt idx="1">
                  <c:v>7</c:v>
                </c:pt>
                <c:pt idx="2">
                  <c:v>6</c:v>
                </c:pt>
                <c:pt idx="3">
                  <c:v>10</c:v>
                </c:pt>
                <c:pt idx="4" formatCode="General">
                  <c:v>12</c:v>
                </c:pt>
              </c:numCache>
            </c:numRef>
          </c:val>
          <c:extLst>
            <c:ext xmlns:c16="http://schemas.microsoft.com/office/drawing/2014/chart" uri="{C3380CC4-5D6E-409C-BE32-E72D297353CC}">
              <c16:uniqueId val="{00000002-A2C7-4CEB-B4B0-CE2B5E3C9E74}"/>
            </c:ext>
          </c:extLst>
        </c:ser>
        <c:ser>
          <c:idx val="3"/>
          <c:order val="3"/>
          <c:tx>
            <c:strRef>
              <c:f>Sheet1!$A$10</c:f>
              <c:strCache>
                <c:ptCount val="1"/>
                <c:pt idx="0">
                  <c:v>Perry</c:v>
                </c:pt>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Sheet1!$B$10:$F$10</c:f>
              <c:numCache>
                <c:formatCode>#,##0</c:formatCode>
                <c:ptCount val="5"/>
                <c:pt idx="0">
                  <c:v>6</c:v>
                </c:pt>
                <c:pt idx="1">
                  <c:v>5</c:v>
                </c:pt>
                <c:pt idx="2">
                  <c:v>11</c:v>
                </c:pt>
                <c:pt idx="3">
                  <c:v>15</c:v>
                </c:pt>
                <c:pt idx="4" formatCode="General">
                  <c:v>18</c:v>
                </c:pt>
              </c:numCache>
            </c:numRef>
          </c:val>
          <c:extLst>
            <c:ext xmlns:c16="http://schemas.microsoft.com/office/drawing/2014/chart" uri="{C3380CC4-5D6E-409C-BE32-E72D297353CC}">
              <c16:uniqueId val="{00000003-A2C7-4CEB-B4B0-CE2B5E3C9E74}"/>
            </c:ext>
          </c:extLst>
        </c:ser>
        <c:dLbls>
          <c:showLegendKey val="0"/>
          <c:showVal val="0"/>
          <c:showCatName val="0"/>
          <c:showSerName val="0"/>
          <c:showPercent val="0"/>
          <c:showBubbleSize val="0"/>
        </c:dLbls>
        <c:gapWidth val="219"/>
        <c:overlap val="-27"/>
        <c:axId val="170920575"/>
        <c:axId val="170910175"/>
      </c:barChart>
      <c:catAx>
        <c:axId val="17092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0910175"/>
        <c:crosses val="autoZero"/>
        <c:auto val="1"/>
        <c:lblAlgn val="ctr"/>
        <c:lblOffset val="100"/>
        <c:noMultiLvlLbl val="0"/>
      </c:catAx>
      <c:valAx>
        <c:axId val="170910175"/>
        <c:scaling>
          <c:orientation val="minMax"/>
        </c:scaling>
        <c:delete val="1"/>
        <c:axPos val="l"/>
        <c:numFmt formatCode="#,##0" sourceLinked="1"/>
        <c:majorTickMark val="none"/>
        <c:minorTickMark val="none"/>
        <c:tickLblPos val="nextTo"/>
        <c:crossAx val="170920575"/>
        <c:crosses val="autoZero"/>
        <c:crossBetween val="between"/>
      </c:valAx>
      <c:spPr>
        <a:noFill/>
        <a:ln>
          <a:noFill/>
        </a:ln>
        <a:effectLst/>
      </c:spPr>
    </c:plotArea>
    <c:legend>
      <c:legendPos val="b"/>
      <c:layout>
        <c:manualLayout>
          <c:xMode val="edge"/>
          <c:yMode val="edge"/>
          <c:x val="0"/>
          <c:y val="0.9157105989353943"/>
          <c:w val="0.98238221111323409"/>
          <c:h val="6.4657496695167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030103428998713E-2"/>
          <c:y val="2.2625374953130863E-2"/>
          <c:w val="0.90969396603529107"/>
          <c:h val="0.83425406824146986"/>
        </c:manualLayout>
      </c:layout>
      <c:barChart>
        <c:barDir val="col"/>
        <c:grouping val="clustered"/>
        <c:varyColors val="0"/>
        <c:ser>
          <c:idx val="0"/>
          <c:order val="0"/>
          <c:tx>
            <c:strRef>
              <c:f>Sheet1!$A$2</c:f>
              <c:strCache>
                <c:ptCount val="1"/>
                <c:pt idx="0">
                  <c:v>Tuscaloosa</c:v>
                </c:pt>
              </c:strCache>
            </c:strRef>
          </c:tx>
          <c:spPr>
            <a:solidFill>
              <a:schemeClr val="accent5">
                <a:shade val="53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Sheet1!$B$2:$F$2</c:f>
              <c:numCache>
                <c:formatCode>#,##0</c:formatCode>
                <c:ptCount val="5"/>
                <c:pt idx="0">
                  <c:v>355</c:v>
                </c:pt>
                <c:pt idx="1">
                  <c:v>171</c:v>
                </c:pt>
                <c:pt idx="2">
                  <c:v>235</c:v>
                </c:pt>
                <c:pt idx="3">
                  <c:v>269</c:v>
                </c:pt>
                <c:pt idx="4" formatCode="General">
                  <c:v>239</c:v>
                </c:pt>
              </c:numCache>
            </c:numRef>
          </c:val>
          <c:extLst>
            <c:ext xmlns:c16="http://schemas.microsoft.com/office/drawing/2014/chart" uri="{C3380CC4-5D6E-409C-BE32-E72D297353CC}">
              <c16:uniqueId val="{00000000-60EF-4484-B97F-3F7FE35A964C}"/>
            </c:ext>
          </c:extLst>
        </c:ser>
        <c:ser>
          <c:idx val="1"/>
          <c:order val="1"/>
          <c:tx>
            <c:strRef>
              <c:f>Sheet1!$A$3</c:f>
              <c:strCache>
                <c:ptCount val="1"/>
                <c:pt idx="0">
                  <c:v>Bibb</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Sheet1!$B$3:$F$3</c:f>
              <c:numCache>
                <c:formatCode>#,##0</c:formatCode>
                <c:ptCount val="5"/>
                <c:pt idx="0">
                  <c:v>76</c:v>
                </c:pt>
                <c:pt idx="1">
                  <c:v>52</c:v>
                </c:pt>
                <c:pt idx="2">
                  <c:v>77</c:v>
                </c:pt>
                <c:pt idx="3">
                  <c:v>80</c:v>
                </c:pt>
                <c:pt idx="4" formatCode="General">
                  <c:v>71</c:v>
                </c:pt>
              </c:numCache>
            </c:numRef>
          </c:val>
          <c:extLst>
            <c:ext xmlns:c16="http://schemas.microsoft.com/office/drawing/2014/chart" uri="{C3380CC4-5D6E-409C-BE32-E72D297353CC}">
              <c16:uniqueId val="{00000010-60EF-4484-B97F-3F7FE35A964C}"/>
            </c:ext>
          </c:extLst>
        </c:ser>
        <c:ser>
          <c:idx val="2"/>
          <c:order val="2"/>
          <c:tx>
            <c:strRef>
              <c:f>Sheet1!$A$4</c:f>
              <c:strCache>
                <c:ptCount val="1"/>
                <c:pt idx="0">
                  <c:v>Pickens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Sheet1!$B$4:$F$4</c:f>
              <c:numCache>
                <c:formatCode>#,##0</c:formatCode>
                <c:ptCount val="5"/>
                <c:pt idx="0">
                  <c:v>49</c:v>
                </c:pt>
                <c:pt idx="1">
                  <c:v>30</c:v>
                </c:pt>
                <c:pt idx="2">
                  <c:v>37</c:v>
                </c:pt>
                <c:pt idx="3">
                  <c:v>46</c:v>
                </c:pt>
                <c:pt idx="4" formatCode="General">
                  <c:v>39</c:v>
                </c:pt>
              </c:numCache>
            </c:numRef>
          </c:val>
          <c:extLst>
            <c:ext xmlns:c16="http://schemas.microsoft.com/office/drawing/2014/chart" uri="{C3380CC4-5D6E-409C-BE32-E72D297353CC}">
              <c16:uniqueId val="{00000011-60EF-4484-B97F-3F7FE35A964C}"/>
            </c:ext>
          </c:extLst>
        </c:ser>
        <c:ser>
          <c:idx val="3"/>
          <c:order val="3"/>
          <c:tx>
            <c:strRef>
              <c:f>Sheet1!$A$5</c:f>
              <c:strCache>
                <c:ptCount val="1"/>
                <c:pt idx="0">
                  <c:v>Hale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Sheet1!$B$5:$F$5</c:f>
              <c:numCache>
                <c:formatCode>#,##0</c:formatCode>
                <c:ptCount val="5"/>
                <c:pt idx="0">
                  <c:v>37</c:v>
                </c:pt>
                <c:pt idx="1">
                  <c:v>14</c:v>
                </c:pt>
                <c:pt idx="2">
                  <c:v>36</c:v>
                </c:pt>
                <c:pt idx="3">
                  <c:v>26</c:v>
                </c:pt>
                <c:pt idx="4" formatCode="General">
                  <c:v>19</c:v>
                </c:pt>
              </c:numCache>
            </c:numRef>
          </c:val>
          <c:extLst>
            <c:ext xmlns:c16="http://schemas.microsoft.com/office/drawing/2014/chart" uri="{C3380CC4-5D6E-409C-BE32-E72D297353CC}">
              <c16:uniqueId val="{00000012-60EF-4484-B97F-3F7FE35A964C}"/>
            </c:ext>
          </c:extLst>
        </c:ser>
        <c:ser>
          <c:idx val="4"/>
          <c:order val="4"/>
          <c:tx>
            <c:strRef>
              <c:f>Sheet1!$A$6</c:f>
              <c:strCache>
                <c:ptCount val="1"/>
                <c:pt idx="0">
                  <c:v>Perry</c:v>
                </c:pt>
              </c:strCache>
            </c:strRef>
          </c:tx>
          <c:spPr>
            <a:solidFill>
              <a:schemeClr val="accent5">
                <a:tint val="54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Sheet1!$B$6:$F$6</c:f>
              <c:numCache>
                <c:formatCode>#,##0</c:formatCode>
                <c:ptCount val="5"/>
                <c:pt idx="0">
                  <c:v>36</c:v>
                </c:pt>
                <c:pt idx="1">
                  <c:v>17</c:v>
                </c:pt>
                <c:pt idx="2">
                  <c:v>24</c:v>
                </c:pt>
                <c:pt idx="3">
                  <c:v>27</c:v>
                </c:pt>
                <c:pt idx="4" formatCode="General">
                  <c:v>21</c:v>
                </c:pt>
              </c:numCache>
            </c:numRef>
          </c:val>
          <c:extLst>
            <c:ext xmlns:c16="http://schemas.microsoft.com/office/drawing/2014/chart" uri="{C3380CC4-5D6E-409C-BE32-E72D297353CC}">
              <c16:uniqueId val="{00000013-60EF-4484-B97F-3F7FE35A964C}"/>
            </c:ext>
          </c:extLst>
        </c:ser>
        <c:dLbls>
          <c:showLegendKey val="0"/>
          <c:showVal val="0"/>
          <c:showCatName val="0"/>
          <c:showSerName val="0"/>
          <c:showPercent val="0"/>
          <c:showBubbleSize val="0"/>
        </c:dLbls>
        <c:gapWidth val="219"/>
        <c:overlap val="-27"/>
        <c:axId val="761887599"/>
        <c:axId val="761889679"/>
      </c:barChart>
      <c:catAx>
        <c:axId val="76188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61889679"/>
        <c:crosses val="autoZero"/>
        <c:auto val="1"/>
        <c:lblAlgn val="ctr"/>
        <c:lblOffset val="100"/>
        <c:noMultiLvlLbl val="0"/>
      </c:catAx>
      <c:valAx>
        <c:axId val="761889679"/>
        <c:scaling>
          <c:orientation val="minMax"/>
        </c:scaling>
        <c:delete val="1"/>
        <c:axPos val="l"/>
        <c:numFmt formatCode="#,##0" sourceLinked="1"/>
        <c:majorTickMark val="none"/>
        <c:minorTickMark val="none"/>
        <c:tickLblPos val="nextTo"/>
        <c:crossAx val="761887599"/>
        <c:crosses val="autoZero"/>
        <c:crossBetween val="between"/>
      </c:valAx>
      <c:spPr>
        <a:noFill/>
        <a:ln>
          <a:noFill/>
        </a:ln>
        <a:effectLst/>
      </c:spPr>
    </c:plotArea>
    <c:legend>
      <c:legendPos val="b"/>
      <c:layout>
        <c:manualLayout>
          <c:xMode val="edge"/>
          <c:yMode val="edge"/>
          <c:x val="0"/>
          <c:y val="0.92333052118485193"/>
          <c:w val="0.99842675606143294"/>
          <c:h val="5.881233595800525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7.030103428998713E-2"/>
          <c:y val="0.13274439337801955"/>
          <c:w val="0.90969396603529107"/>
          <c:h val="0.70585497840026667"/>
        </c:manualLayout>
      </c:layout>
      <c:barChart>
        <c:barDir val="col"/>
        <c:grouping val="clustered"/>
        <c:varyColors val="0"/>
        <c:ser>
          <c:idx val="0"/>
          <c:order val="0"/>
          <c:tx>
            <c:strRef>
              <c:f>Sheet1!$A$7</c:f>
              <c:strCache>
                <c:ptCount val="1"/>
                <c:pt idx="0">
                  <c:v>Sumter</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Sheet1!$B$7:$F$7</c:f>
              <c:numCache>
                <c:formatCode>#,##0</c:formatCode>
                <c:ptCount val="5"/>
                <c:pt idx="0">
                  <c:v>31</c:v>
                </c:pt>
                <c:pt idx="1">
                  <c:v>16</c:v>
                </c:pt>
                <c:pt idx="2">
                  <c:v>13</c:v>
                </c:pt>
                <c:pt idx="3">
                  <c:v>24</c:v>
                </c:pt>
                <c:pt idx="4" formatCode="General">
                  <c:v>14</c:v>
                </c:pt>
              </c:numCache>
            </c:numRef>
          </c:val>
          <c:extLst>
            <c:ext xmlns:c16="http://schemas.microsoft.com/office/drawing/2014/chart" uri="{C3380CC4-5D6E-409C-BE32-E72D297353CC}">
              <c16:uniqueId val="{00000000-60EF-4484-B97F-3F7FE35A964C}"/>
            </c:ext>
          </c:extLst>
        </c:ser>
        <c:ser>
          <c:idx val="1"/>
          <c:order val="1"/>
          <c:tx>
            <c:strRef>
              <c:f>Sheet1!$A$8</c:f>
              <c:strCache>
                <c:ptCount val="1"/>
                <c:pt idx="0">
                  <c:v>Lamar</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Sheet1!$B$8:$F$8</c:f>
              <c:numCache>
                <c:formatCode>#,##0</c:formatCode>
                <c:ptCount val="5"/>
                <c:pt idx="0">
                  <c:v>27</c:v>
                </c:pt>
                <c:pt idx="1">
                  <c:v>12</c:v>
                </c:pt>
                <c:pt idx="2">
                  <c:v>36</c:v>
                </c:pt>
                <c:pt idx="3">
                  <c:v>16</c:v>
                </c:pt>
                <c:pt idx="4" formatCode="General">
                  <c:v>31</c:v>
                </c:pt>
              </c:numCache>
            </c:numRef>
          </c:val>
          <c:extLst>
            <c:ext xmlns:c16="http://schemas.microsoft.com/office/drawing/2014/chart" uri="{C3380CC4-5D6E-409C-BE32-E72D297353CC}">
              <c16:uniqueId val="{00000001-60EF-4484-B97F-3F7FE35A964C}"/>
            </c:ext>
          </c:extLst>
        </c:ser>
        <c:ser>
          <c:idx val="2"/>
          <c:order val="2"/>
          <c:tx>
            <c:strRef>
              <c:f>Sheet1!$A$9</c:f>
              <c:strCache>
                <c:ptCount val="1"/>
                <c:pt idx="0">
                  <c:v>Fayette</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Sheet1!$B$9:$F$9</c:f>
              <c:numCache>
                <c:formatCode>#,##0</c:formatCode>
                <c:ptCount val="5"/>
                <c:pt idx="0">
                  <c:v>23</c:v>
                </c:pt>
                <c:pt idx="1">
                  <c:v>9</c:v>
                </c:pt>
                <c:pt idx="2">
                  <c:v>8</c:v>
                </c:pt>
                <c:pt idx="3">
                  <c:v>8</c:v>
                </c:pt>
                <c:pt idx="4" formatCode="General">
                  <c:v>14</c:v>
                </c:pt>
              </c:numCache>
            </c:numRef>
          </c:val>
          <c:extLst>
            <c:ext xmlns:c16="http://schemas.microsoft.com/office/drawing/2014/chart" uri="{C3380CC4-5D6E-409C-BE32-E72D297353CC}">
              <c16:uniqueId val="{00000002-60EF-4484-B97F-3F7FE35A964C}"/>
            </c:ext>
          </c:extLst>
        </c:ser>
        <c:ser>
          <c:idx val="3"/>
          <c:order val="3"/>
          <c:tx>
            <c:strRef>
              <c:f>Sheet1!$A$10</c:f>
              <c:strCache>
                <c:ptCount val="1"/>
                <c:pt idx="0">
                  <c:v>Greene</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2019</c:v>
                </c:pt>
                <c:pt idx="1">
                  <c:v>2020</c:v>
                </c:pt>
                <c:pt idx="2">
                  <c:v>2021</c:v>
                </c:pt>
                <c:pt idx="3">
                  <c:v>2022</c:v>
                </c:pt>
                <c:pt idx="4">
                  <c:v>2023</c:v>
                </c:pt>
              </c:strCache>
            </c:strRef>
          </c:cat>
          <c:val>
            <c:numRef>
              <c:f>Sheet1!$B$10:$F$10</c:f>
              <c:numCache>
                <c:formatCode>#,##0</c:formatCode>
                <c:ptCount val="5"/>
                <c:pt idx="0">
                  <c:v>23</c:v>
                </c:pt>
                <c:pt idx="1">
                  <c:v>11</c:v>
                </c:pt>
                <c:pt idx="2">
                  <c:v>21</c:v>
                </c:pt>
                <c:pt idx="3">
                  <c:v>19</c:v>
                </c:pt>
                <c:pt idx="4" formatCode="General">
                  <c:v>14</c:v>
                </c:pt>
              </c:numCache>
            </c:numRef>
          </c:val>
          <c:extLst>
            <c:ext xmlns:c16="http://schemas.microsoft.com/office/drawing/2014/chart" uri="{C3380CC4-5D6E-409C-BE32-E72D297353CC}">
              <c16:uniqueId val="{00000003-60EF-4484-B97F-3F7FE35A964C}"/>
            </c:ext>
          </c:extLst>
        </c:ser>
        <c:dLbls>
          <c:showLegendKey val="0"/>
          <c:showVal val="0"/>
          <c:showCatName val="0"/>
          <c:showSerName val="0"/>
          <c:showPercent val="0"/>
          <c:showBubbleSize val="0"/>
        </c:dLbls>
        <c:gapWidth val="219"/>
        <c:overlap val="-27"/>
        <c:axId val="761887599"/>
        <c:axId val="761889679"/>
      </c:barChart>
      <c:catAx>
        <c:axId val="76188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61889679"/>
        <c:crosses val="autoZero"/>
        <c:auto val="1"/>
        <c:lblAlgn val="ctr"/>
        <c:lblOffset val="100"/>
        <c:noMultiLvlLbl val="0"/>
      </c:catAx>
      <c:valAx>
        <c:axId val="761889679"/>
        <c:scaling>
          <c:orientation val="minMax"/>
        </c:scaling>
        <c:delete val="1"/>
        <c:axPos val="l"/>
        <c:numFmt formatCode="#,##0" sourceLinked="1"/>
        <c:majorTickMark val="none"/>
        <c:minorTickMark val="none"/>
        <c:tickLblPos val="nextTo"/>
        <c:crossAx val="761887599"/>
        <c:crosses val="autoZero"/>
        <c:crossBetween val="between"/>
      </c:valAx>
      <c:spPr>
        <a:noFill/>
        <a:ln>
          <a:noFill/>
        </a:ln>
        <a:effectLst/>
      </c:spPr>
    </c:plotArea>
    <c:legend>
      <c:legendPos val="b"/>
      <c:layout>
        <c:manualLayout>
          <c:xMode val="edge"/>
          <c:yMode val="edge"/>
          <c:x val="2.8463806623797288E-4"/>
          <c:y val="0.9157105989353943"/>
          <c:w val="0.99743006638036935"/>
          <c:h val="6.46574966951672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50" tIns="46574" rIns="93150" bIns="46574" rtlCol="0"/>
          <a:lstStyle>
            <a:lvl1pPr algn="l">
              <a:defRPr sz="1200"/>
            </a:lvl1pPr>
          </a:lstStyle>
          <a:p>
            <a:endParaRPr lang="en-US" dirty="0"/>
          </a:p>
        </p:txBody>
      </p:sp>
      <p:sp>
        <p:nvSpPr>
          <p:cNvPr id="3" name="Date Placeholder 2"/>
          <p:cNvSpPr>
            <a:spLocks noGrp="1"/>
          </p:cNvSpPr>
          <p:nvPr>
            <p:ph type="dt" idx="1"/>
          </p:nvPr>
        </p:nvSpPr>
        <p:spPr>
          <a:xfrm>
            <a:off x="3970941" y="0"/>
            <a:ext cx="3037840" cy="466434"/>
          </a:xfrm>
          <a:prstGeom prst="rect">
            <a:avLst/>
          </a:prstGeom>
        </p:spPr>
        <p:txBody>
          <a:bodyPr vert="horz" lIns="93150" tIns="46574" rIns="93150" bIns="46574" rtlCol="0"/>
          <a:lstStyle>
            <a:lvl1pPr algn="r">
              <a:defRPr sz="1200"/>
            </a:lvl1pPr>
          </a:lstStyle>
          <a:p>
            <a:fld id="{5D2895DB-84C0-442A-B8E1-E788F661765F}" type="datetimeFigureOut">
              <a:rPr lang="en-US" smtClean="0"/>
              <a:t>2/19/2025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4" rIns="93150" bIns="46574" rtlCol="0" anchor="ctr"/>
          <a:lstStyle/>
          <a:p>
            <a:endParaRPr lang="en-US" dirty="0"/>
          </a:p>
        </p:txBody>
      </p:sp>
      <p:sp>
        <p:nvSpPr>
          <p:cNvPr id="5" name="Notes Placeholder 4"/>
          <p:cNvSpPr>
            <a:spLocks noGrp="1"/>
          </p:cNvSpPr>
          <p:nvPr>
            <p:ph type="body" sz="quarter" idx="3"/>
          </p:nvPr>
        </p:nvSpPr>
        <p:spPr>
          <a:xfrm>
            <a:off x="701040" y="4473895"/>
            <a:ext cx="5608320" cy="3660458"/>
          </a:xfrm>
          <a:prstGeom prst="rect">
            <a:avLst/>
          </a:prstGeom>
        </p:spPr>
        <p:txBody>
          <a:bodyPr vert="horz" lIns="93150" tIns="46574" rIns="93150" bIns="465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50" tIns="46574" rIns="93150"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6433"/>
          </a:xfrm>
          <a:prstGeom prst="rect">
            <a:avLst/>
          </a:prstGeom>
        </p:spPr>
        <p:txBody>
          <a:bodyPr vert="horz" lIns="93150" tIns="46574" rIns="93150" bIns="46574" rtlCol="0" anchor="b"/>
          <a:lstStyle>
            <a:lvl1pPr algn="r">
              <a:defRPr sz="1200"/>
            </a:lvl1pPr>
          </a:lstStyle>
          <a:p>
            <a:fld id="{E8A4302A-7CC5-438D-90F9-AB5A4C91D086}" type="slidenum">
              <a:rPr lang="en-US" smtClean="0"/>
              <a:t>‹#›</a:t>
            </a:fld>
            <a:endParaRPr lang="en-US" dirty="0"/>
          </a:p>
        </p:txBody>
      </p:sp>
    </p:spTree>
    <p:extLst>
      <p:ext uri="{BB962C8B-B14F-4D97-AF65-F5344CB8AC3E}">
        <p14:creationId xmlns:p14="http://schemas.microsoft.com/office/powerpoint/2010/main" val="126915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based on the evaluation results, discussions, and identified solutions, this event was successful in executing the intended aim. As evidenced by the evaluation averages, primary healthcare providers and public health leaders felt they engaged in informed, purposeful discussions that were relevant to their practice. They felt that attendees were actively involved. Finally, they felt encouraged to engage in discussions to identify barriers, facilitators, and solutions to increase the uptake of HPV vaccination, cervical cancer screening, and adherence to follow-up for abnormal results and treatment. Notably, participants indicated they left the meeting with a clear understanding of expectations—to increase HPV vaccination uptake, cervical cancer screening, and adherence to follow-up in the event of abnormal results associated with cervical cancer screening. This event was the first of its kind and provided the roadmap for a statewide action plan.</a:t>
            </a:r>
          </a:p>
        </p:txBody>
      </p:sp>
      <p:sp>
        <p:nvSpPr>
          <p:cNvPr id="4" name="Slide Number Placeholder 3"/>
          <p:cNvSpPr>
            <a:spLocks noGrp="1"/>
          </p:cNvSpPr>
          <p:nvPr>
            <p:ph type="sldNum" sz="quarter" idx="5"/>
          </p:nvPr>
        </p:nvSpPr>
        <p:spPr/>
        <p:txBody>
          <a:bodyPr/>
          <a:lstStyle/>
          <a:p>
            <a:fld id="{E8A4302A-7CC5-438D-90F9-AB5A4C91D086}" type="slidenum">
              <a:rPr lang="en-US" smtClean="0"/>
              <a:t>6</a:t>
            </a:fld>
            <a:endParaRPr lang="en-US" dirty="0"/>
          </a:p>
        </p:txBody>
      </p:sp>
    </p:spTree>
    <p:extLst>
      <p:ext uri="{BB962C8B-B14F-4D97-AF65-F5344CB8AC3E}">
        <p14:creationId xmlns:p14="http://schemas.microsoft.com/office/powerpoint/2010/main" val="145131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31</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846105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ACFC1-0F2D-48E1-ABF9-E843FF82A054}" type="slidenum">
              <a:rPr lang="en-US"/>
              <a:pPr/>
              <a:t>32</a:t>
            </a:fld>
            <a:endParaRPr lang="en-US" dirty="0"/>
          </a:p>
        </p:txBody>
      </p:sp>
      <p:sp>
        <p:nvSpPr>
          <p:cNvPr id="6146" name="Rectangle 2"/>
          <p:cNvSpPr>
            <a:spLocks noGrp="1" noRot="1" noChangeAspect="1" noChangeArrowheads="1" noTextEdit="1"/>
          </p:cNvSpPr>
          <p:nvPr>
            <p:ph type="sldImg"/>
          </p:nvPr>
        </p:nvSpPr>
        <p:spPr>
          <a:xfrm>
            <a:off x="409575" y="698500"/>
            <a:ext cx="6203950" cy="3490913"/>
          </a:xfrm>
          <a:ln/>
        </p:spPr>
      </p:sp>
      <p:sp>
        <p:nvSpPr>
          <p:cNvPr id="6147" name="Rectangle 3"/>
          <p:cNvSpPr>
            <a:spLocks noGrp="1" noChangeArrowheads="1"/>
          </p:cNvSpPr>
          <p:nvPr>
            <p:ph type="body" idx="1"/>
          </p:nvPr>
        </p:nvSpPr>
        <p:spPr/>
        <p:txBody>
          <a:bodyPr/>
          <a:lstStyle/>
          <a:p>
            <a:r>
              <a:rPr lang="en-US" dirty="0"/>
              <a:t>-CDC provides funding to every state in the nation</a:t>
            </a:r>
          </a:p>
          <a:p>
            <a:r>
              <a:rPr lang="en-US" dirty="0"/>
              <a:t>-We</a:t>
            </a:r>
            <a:r>
              <a:rPr lang="en-US" baseline="0" dirty="0"/>
              <a:t> can print up eligibility guidelines to handout if you’d like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6CADD-C490-42A9-BAEF-81D6E6729249}" type="slidenum">
              <a:rPr lang="en-US"/>
              <a:pPr/>
              <a:t>33</a:t>
            </a:fld>
            <a:endParaRPr lang="en-US" dirty="0"/>
          </a:p>
        </p:txBody>
      </p:sp>
      <p:sp>
        <p:nvSpPr>
          <p:cNvPr id="18434" name="Rectangle 2"/>
          <p:cNvSpPr>
            <a:spLocks noGrp="1" noRot="1" noChangeAspect="1" noChangeArrowheads="1" noTextEdit="1"/>
          </p:cNvSpPr>
          <p:nvPr>
            <p:ph type="sldImg"/>
          </p:nvPr>
        </p:nvSpPr>
        <p:spPr>
          <a:xfrm>
            <a:off x="409575" y="698500"/>
            <a:ext cx="6203950" cy="3490913"/>
          </a:xfrm>
          <a:ln/>
        </p:spPr>
      </p:sp>
      <p:sp>
        <p:nvSpPr>
          <p:cNvPr id="18435" name="Rectangle 3"/>
          <p:cNvSpPr>
            <a:spLocks noGrp="1" noChangeArrowheads="1"/>
          </p:cNvSpPr>
          <p:nvPr>
            <p:ph type="body" idx="1"/>
          </p:nvPr>
        </p:nvSpPr>
        <p:spPr/>
        <p:txBody>
          <a:bodyPr/>
          <a:lstStyle/>
          <a:p>
            <a:r>
              <a:rPr lang="en-US" dirty="0"/>
              <a:t>ACS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34</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35</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198385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36</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64793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81C0-A811-4BA4-A78E-123E4503C3C0}" type="slidenum">
              <a:rPr lang="en-US"/>
              <a:pPr/>
              <a:t>37</a:t>
            </a:fld>
            <a:endParaRPr lang="en-US" dirty="0"/>
          </a:p>
        </p:txBody>
      </p:sp>
      <p:sp>
        <p:nvSpPr>
          <p:cNvPr id="10242" name="Rectangle 2"/>
          <p:cNvSpPr>
            <a:spLocks noGrp="1" noRot="1" noChangeAspect="1" noChangeArrowheads="1" noTextEdit="1"/>
          </p:cNvSpPr>
          <p:nvPr>
            <p:ph type="sldImg"/>
          </p:nvPr>
        </p:nvSpPr>
        <p:spPr>
          <a:xfrm>
            <a:off x="409575" y="698500"/>
            <a:ext cx="6203950" cy="3490913"/>
          </a:xfrm>
          <a:ln/>
        </p:spPr>
      </p:sp>
      <p:sp>
        <p:nvSpPr>
          <p:cNvPr id="10243" name="Rectangle 3"/>
          <p:cNvSpPr>
            <a:spLocks noGrp="1" noChangeArrowheads="1"/>
          </p:cNvSpPr>
          <p:nvPr>
            <p:ph type="body" idx="1"/>
          </p:nvPr>
        </p:nvSpPr>
        <p:spPr/>
        <p:txBody>
          <a:bodyPr/>
          <a:lstStyle/>
          <a:p>
            <a:r>
              <a:rPr lang="en-US" dirty="0"/>
              <a:t>Services provided through 400+ contracted providers and county health departments.</a:t>
            </a:r>
          </a:p>
        </p:txBody>
      </p:sp>
    </p:spTree>
    <p:extLst>
      <p:ext uri="{BB962C8B-B14F-4D97-AF65-F5344CB8AC3E}">
        <p14:creationId xmlns:p14="http://schemas.microsoft.com/office/powerpoint/2010/main" val="299938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39</a:t>
            </a:fld>
            <a:endParaRPr lang="en-US" dirty="0"/>
          </a:p>
        </p:txBody>
      </p:sp>
    </p:spTree>
    <p:extLst>
      <p:ext uri="{BB962C8B-B14F-4D97-AF65-F5344CB8AC3E}">
        <p14:creationId xmlns:p14="http://schemas.microsoft.com/office/powerpoint/2010/main" val="2787699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41</a:t>
            </a:fld>
            <a:endParaRPr lang="en-US" dirty="0"/>
          </a:p>
        </p:txBody>
      </p:sp>
    </p:spTree>
    <p:extLst>
      <p:ext uri="{BB962C8B-B14F-4D97-AF65-F5344CB8AC3E}">
        <p14:creationId xmlns:p14="http://schemas.microsoft.com/office/powerpoint/2010/main" val="1016776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42</a:t>
            </a:fld>
            <a:endParaRPr lang="en-US" dirty="0"/>
          </a:p>
        </p:txBody>
      </p:sp>
    </p:spTree>
    <p:extLst>
      <p:ext uri="{BB962C8B-B14F-4D97-AF65-F5344CB8AC3E}">
        <p14:creationId xmlns:p14="http://schemas.microsoft.com/office/powerpoint/2010/main" val="120177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Data-Driven Decisions</a:t>
            </a:r>
          </a:p>
          <a:p>
            <a:r>
              <a:rPr lang="en-US" dirty="0"/>
              <a:t>Credibility</a:t>
            </a:r>
          </a:p>
        </p:txBody>
      </p:sp>
      <p:sp>
        <p:nvSpPr>
          <p:cNvPr id="4" name="Slide Number Placeholder 3"/>
          <p:cNvSpPr>
            <a:spLocks noGrp="1"/>
          </p:cNvSpPr>
          <p:nvPr>
            <p:ph type="sldNum" sz="quarter" idx="5"/>
          </p:nvPr>
        </p:nvSpPr>
        <p:spPr/>
        <p:txBody>
          <a:bodyPr/>
          <a:lstStyle/>
          <a:p>
            <a:fld id="{E8A4302A-7CC5-438D-90F9-AB5A4C91D086}" type="slidenum">
              <a:rPr lang="en-US" smtClean="0"/>
              <a:t>8</a:t>
            </a:fld>
            <a:endParaRPr lang="en-US" dirty="0"/>
          </a:p>
        </p:txBody>
      </p:sp>
    </p:spTree>
    <p:extLst>
      <p:ext uri="{BB962C8B-B14F-4D97-AF65-F5344CB8AC3E}">
        <p14:creationId xmlns:p14="http://schemas.microsoft.com/office/powerpoint/2010/main" val="3428827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u="none" strike="noStrike" kern="1200" baseline="0" dirty="0">
              <a:solidFill>
                <a:schemeClr val="dk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A41D7E-9643-4966-B8F7-BA95DAA9D85F}" type="slidenum">
              <a:rPr lang="en-US" smtClean="0"/>
              <a:pPr/>
              <a:t>43</a:t>
            </a:fld>
            <a:endParaRPr lang="en-US" dirty="0"/>
          </a:p>
        </p:txBody>
      </p:sp>
    </p:spTree>
    <p:extLst>
      <p:ext uri="{BB962C8B-B14F-4D97-AF65-F5344CB8AC3E}">
        <p14:creationId xmlns:p14="http://schemas.microsoft.com/office/powerpoint/2010/main" val="2146371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a:t>
            </a:r>
          </a:p>
        </p:txBody>
      </p:sp>
      <p:sp>
        <p:nvSpPr>
          <p:cNvPr id="4" name="Slide Number Placeholder 3"/>
          <p:cNvSpPr>
            <a:spLocks noGrp="1"/>
          </p:cNvSpPr>
          <p:nvPr>
            <p:ph type="sldNum" sz="quarter" idx="5"/>
          </p:nvPr>
        </p:nvSpPr>
        <p:spPr/>
        <p:txBody>
          <a:bodyPr/>
          <a:lstStyle/>
          <a:p>
            <a:fld id="{96A41D7E-9643-4966-B8F7-BA95DAA9D85F}" type="slidenum">
              <a:rPr lang="en-US" smtClean="0"/>
              <a:pPr/>
              <a:t>44</a:t>
            </a:fld>
            <a:endParaRPr lang="en-US" dirty="0"/>
          </a:p>
        </p:txBody>
      </p:sp>
    </p:spTree>
    <p:extLst>
      <p:ext uri="{BB962C8B-B14F-4D97-AF65-F5344CB8AC3E}">
        <p14:creationId xmlns:p14="http://schemas.microsoft.com/office/powerpoint/2010/main" val="50424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45</a:t>
            </a:fld>
            <a:endParaRPr lang="en-US" dirty="0"/>
          </a:p>
        </p:txBody>
      </p:sp>
    </p:spTree>
    <p:extLst>
      <p:ext uri="{BB962C8B-B14F-4D97-AF65-F5344CB8AC3E}">
        <p14:creationId xmlns:p14="http://schemas.microsoft.com/office/powerpoint/2010/main" val="141825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41D7E-9643-4966-B8F7-BA95DAA9D85F}" type="slidenum">
              <a:rPr lang="en-US" smtClean="0"/>
              <a:pPr/>
              <a:t>47</a:t>
            </a:fld>
            <a:endParaRPr lang="en-US" dirty="0"/>
          </a:p>
        </p:txBody>
      </p:sp>
    </p:spTree>
    <p:extLst>
      <p:ext uri="{BB962C8B-B14F-4D97-AF65-F5344CB8AC3E}">
        <p14:creationId xmlns:p14="http://schemas.microsoft.com/office/powerpoint/2010/main" val="188241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49</a:t>
            </a:fld>
            <a:endParaRPr lang="en-US" dirty="0"/>
          </a:p>
        </p:txBody>
      </p:sp>
    </p:spTree>
    <p:extLst>
      <p:ext uri="{BB962C8B-B14F-4D97-AF65-F5344CB8AC3E}">
        <p14:creationId xmlns:p14="http://schemas.microsoft.com/office/powerpoint/2010/main" val="302973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50</a:t>
            </a:fld>
            <a:endParaRPr lang="en-US" dirty="0"/>
          </a:p>
        </p:txBody>
      </p:sp>
    </p:spTree>
    <p:extLst>
      <p:ext uri="{BB962C8B-B14F-4D97-AF65-F5344CB8AC3E}">
        <p14:creationId xmlns:p14="http://schemas.microsoft.com/office/powerpoint/2010/main" val="221290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51</a:t>
            </a:fld>
            <a:endParaRPr lang="en-US" dirty="0"/>
          </a:p>
        </p:txBody>
      </p:sp>
    </p:spTree>
    <p:extLst>
      <p:ext uri="{BB962C8B-B14F-4D97-AF65-F5344CB8AC3E}">
        <p14:creationId xmlns:p14="http://schemas.microsoft.com/office/powerpoint/2010/main" val="2918468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Dr. Pierce, HPV Impact on Cervical Cancer</a:t>
            </a:r>
          </a:p>
          <a:p>
            <a:r>
              <a:rPr lang="en-US" dirty="0"/>
              <a:t>Become ABC Provider</a:t>
            </a:r>
          </a:p>
          <a:p>
            <a:r>
              <a:rPr lang="en-US" dirty="0"/>
              <a:t>Join Operation WIPEOUT: Vaccine, screening, and Appr FU</a:t>
            </a:r>
          </a:p>
        </p:txBody>
      </p:sp>
      <p:sp>
        <p:nvSpPr>
          <p:cNvPr id="4" name="Slide Number Placeholder 3"/>
          <p:cNvSpPr>
            <a:spLocks noGrp="1"/>
          </p:cNvSpPr>
          <p:nvPr>
            <p:ph type="sldNum" sz="quarter" idx="5"/>
          </p:nvPr>
        </p:nvSpPr>
        <p:spPr/>
        <p:txBody>
          <a:bodyPr/>
          <a:lstStyle/>
          <a:p>
            <a:fld id="{96A41D7E-9643-4966-B8F7-BA95DAA9D85F}" type="slidenum">
              <a:rPr lang="en-US" smtClean="0"/>
              <a:pPr/>
              <a:t>54</a:t>
            </a:fld>
            <a:endParaRPr lang="en-US" dirty="0"/>
          </a:p>
        </p:txBody>
      </p:sp>
    </p:spTree>
    <p:extLst>
      <p:ext uri="{BB962C8B-B14F-4D97-AF65-F5344CB8AC3E}">
        <p14:creationId xmlns:p14="http://schemas.microsoft.com/office/powerpoint/2010/main" val="95442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BB6F4A8-4505-4CD4-92C2-BC5F32EBFFF7}"/>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1FD13374-901F-421E-8B23-0CCF70ED57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124" name="Slide Number Placeholder 3">
            <a:extLst>
              <a:ext uri="{FF2B5EF4-FFF2-40B4-BE49-F238E27FC236}">
                <a16:creationId xmlns:a16="http://schemas.microsoft.com/office/drawing/2014/main" id="{CE75DB59-625C-4353-9C2E-F369F37B3EA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4905">
              <a:defRPr sz="800" baseline="-25000">
                <a:solidFill>
                  <a:schemeClr val="tx1"/>
                </a:solidFill>
                <a:latin typeface="Times New Roman" panose="02020603050405020304" pitchFamily="18" charset="0"/>
              </a:defRPr>
            </a:lvl1pPr>
            <a:lvl2pPr marL="742721" indent="-285663" defTabSz="964905">
              <a:defRPr sz="800" baseline="-25000">
                <a:solidFill>
                  <a:schemeClr val="tx1"/>
                </a:solidFill>
                <a:latin typeface="Times New Roman" panose="02020603050405020304" pitchFamily="18" charset="0"/>
              </a:defRPr>
            </a:lvl2pPr>
            <a:lvl3pPr marL="1142649" indent="-228531" defTabSz="964905">
              <a:defRPr sz="800" baseline="-25000">
                <a:solidFill>
                  <a:schemeClr val="tx1"/>
                </a:solidFill>
                <a:latin typeface="Times New Roman" panose="02020603050405020304" pitchFamily="18" charset="0"/>
              </a:defRPr>
            </a:lvl3pPr>
            <a:lvl4pPr marL="1599708" indent="-228531" defTabSz="964905">
              <a:defRPr sz="800" baseline="-25000">
                <a:solidFill>
                  <a:schemeClr val="tx1"/>
                </a:solidFill>
                <a:latin typeface="Times New Roman" panose="02020603050405020304" pitchFamily="18" charset="0"/>
              </a:defRPr>
            </a:lvl4pPr>
            <a:lvl5pPr marL="2056768" indent="-228531" defTabSz="964905">
              <a:defRPr sz="800" baseline="-25000">
                <a:solidFill>
                  <a:schemeClr val="tx1"/>
                </a:solidFill>
                <a:latin typeface="Times New Roman" panose="02020603050405020304" pitchFamily="18" charset="0"/>
              </a:defRPr>
            </a:lvl5pPr>
            <a:lvl6pPr marL="2513828"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6pPr>
            <a:lvl7pPr marL="2970887"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7pPr>
            <a:lvl8pPr marL="3427946"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8pPr>
            <a:lvl9pPr marL="3885006" indent="-228531" defTabSz="964905" eaLnBrk="0" fontAlgn="base" hangingPunct="0">
              <a:spcBef>
                <a:spcPct val="0"/>
              </a:spcBef>
              <a:spcAft>
                <a:spcPct val="0"/>
              </a:spcAft>
              <a:defRPr sz="800" baseline="-25000">
                <a:solidFill>
                  <a:schemeClr val="tx1"/>
                </a:solidFill>
                <a:latin typeface="Times New Roman" panose="02020603050405020304" pitchFamily="18" charset="0"/>
              </a:defRPr>
            </a:lvl9pPr>
          </a:lstStyle>
          <a:p>
            <a:fld id="{F04D6F9F-AD4C-4556-87D7-F6F40115114C}" type="slidenum">
              <a:rPr lang="en-US" altLang="en-US" sz="1200" baseline="0"/>
              <a:pPr/>
              <a:t>14</a:t>
            </a:fld>
            <a:endParaRPr lang="en-US" altLang="en-US" sz="12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Development, implementation and evaluation of a multi-channel communication campaign to promote HPV vaccination</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Engagement of the entire school system </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Community awareness</a:t>
            </a:r>
          </a:p>
          <a:p>
            <a:pPr marL="799831" lvl="1" indent="-342795">
              <a:buFont typeface="Symbol" pitchFamily="2" charset="2"/>
              <a:buChar char=""/>
            </a:pPr>
            <a:r>
              <a:rPr lang="en-US" dirty="0">
                <a:solidFill>
                  <a:srgbClr val="008080"/>
                </a:solidFill>
                <a:latin typeface="Trebuchet MS" panose="020B0603020202020204" pitchFamily="34" charset="0"/>
                <a:ea typeface="Calibri" panose="020F0502020204030204" pitchFamily="34" charset="0"/>
                <a:cs typeface="Arial" panose="020B0604020202020204" pitchFamily="34" charset="0"/>
                <a:sym typeface="Symbol" pitchFamily="2" charset="2"/>
              </a:rPr>
              <a:t>Provision of HPV vaccination in the schools </a:t>
            </a:r>
          </a:p>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17</a:t>
            </a:fld>
            <a:endParaRPr lang="en-US" dirty="0"/>
          </a:p>
        </p:txBody>
      </p:sp>
    </p:spTree>
    <p:extLst>
      <p:ext uri="{BB962C8B-B14F-4D97-AF65-F5344CB8AC3E}">
        <p14:creationId xmlns:p14="http://schemas.microsoft.com/office/powerpoint/2010/main" val="16355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0BA35-1BFD-4AE4-AF13-65594F2860E4}" type="slidenum">
              <a:rPr lang="en-US"/>
              <a:pPr/>
              <a:t>19</a:t>
            </a:fld>
            <a:endParaRPr lang="en-US" dirty="0"/>
          </a:p>
        </p:txBody>
      </p:sp>
      <p:sp>
        <p:nvSpPr>
          <p:cNvPr id="44034" name="Rectangle 2"/>
          <p:cNvSpPr>
            <a:spLocks noGrp="1" noRot="1" noChangeAspect="1" noChangeArrowheads="1" noTextEdit="1"/>
          </p:cNvSpPr>
          <p:nvPr>
            <p:ph type="sldImg"/>
          </p:nvPr>
        </p:nvSpPr>
        <p:spPr>
          <a:xfrm>
            <a:off x="409575" y="698500"/>
            <a:ext cx="6203950" cy="3490913"/>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4582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20</a:t>
            </a:fld>
            <a:endParaRPr lang="en-US" dirty="0"/>
          </a:p>
        </p:txBody>
      </p:sp>
    </p:spTree>
    <p:extLst>
      <p:ext uri="{BB962C8B-B14F-4D97-AF65-F5344CB8AC3E}">
        <p14:creationId xmlns:p14="http://schemas.microsoft.com/office/powerpoint/2010/main" val="418854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rtl="0"/>
            <a:r>
              <a:rPr lang="en-US" sz="1800" dirty="0">
                <a:solidFill>
                  <a:srgbClr val="000000"/>
                </a:solidFill>
                <a:latin typeface="Helv"/>
              </a:rPr>
              <a:t>The Alabama average of 14.3%  below the poverty level is significantly worse than the US average of 10.2% for that age group. Likewise, the Alabama average of 11.3% with no insurance is significantly worse than the US average of 10.0% with no insurance for that age group.</a:t>
            </a:r>
          </a:p>
          <a:p>
            <a:pPr rtl="0"/>
            <a:endParaRPr lang="en-US" sz="1800" dirty="0">
              <a:solidFill>
                <a:srgbClr val="000000"/>
              </a:solidFill>
              <a:latin typeface="Helv"/>
            </a:endParaRPr>
          </a:p>
          <a:p>
            <a:pPr rtl="0"/>
            <a:r>
              <a:rPr lang="en-US" sz="1800" dirty="0">
                <a:solidFill>
                  <a:srgbClr val="000000"/>
                </a:solidFill>
                <a:latin typeface="Helv"/>
              </a:rPr>
              <a:t>Green means that Census Tract is at least better than the Alabama average, but does not necessarily mean it's good as it could still be worse than the national average.</a:t>
            </a:r>
          </a:p>
          <a:p>
            <a:pPr rtl="0"/>
            <a:r>
              <a:rPr lang="en-US" sz="1800" dirty="0">
                <a:solidFill>
                  <a:srgbClr val="000000"/>
                </a:solidFill>
                <a:latin typeface="Helv"/>
              </a:rPr>
              <a:t>Yellow means that Census Tract is the Alabama average or worse but not twice as worse. Keep in mind that means Yellow is also worse than the US.</a:t>
            </a:r>
          </a:p>
          <a:p>
            <a:pPr rtl="0"/>
            <a:r>
              <a:rPr lang="en-US" sz="1800" dirty="0">
                <a:solidFill>
                  <a:srgbClr val="000000"/>
                </a:solidFill>
                <a:latin typeface="Helv"/>
              </a:rPr>
              <a:t>Red means that Census Tract is more than twice as bad as the already terrible Alabama average.</a:t>
            </a:r>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21</a:t>
            </a:fld>
            <a:endParaRPr lang="en-US" dirty="0"/>
          </a:p>
        </p:txBody>
      </p:sp>
    </p:spTree>
    <p:extLst>
      <p:ext uri="{BB962C8B-B14F-4D97-AF65-F5344CB8AC3E}">
        <p14:creationId xmlns:p14="http://schemas.microsoft.com/office/powerpoint/2010/main" val="310602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A4302A-7CC5-438D-90F9-AB5A4C91D086}" type="slidenum">
              <a:rPr lang="en-US" smtClean="0"/>
              <a:t>23</a:t>
            </a:fld>
            <a:endParaRPr lang="en-US" dirty="0"/>
          </a:p>
        </p:txBody>
      </p:sp>
    </p:spTree>
    <p:extLst>
      <p:ext uri="{BB962C8B-B14F-4D97-AF65-F5344CB8AC3E}">
        <p14:creationId xmlns:p14="http://schemas.microsoft.com/office/powerpoint/2010/main" val="206338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41D7E-9643-4966-B8F7-BA95DAA9D85F}" type="slidenum">
              <a:rPr lang="en-US" smtClean="0"/>
              <a:pPr/>
              <a:t>28</a:t>
            </a:fld>
            <a:endParaRPr lang="en-US" dirty="0"/>
          </a:p>
        </p:txBody>
      </p:sp>
    </p:spTree>
    <p:extLst>
      <p:ext uri="{BB962C8B-B14F-4D97-AF65-F5344CB8AC3E}">
        <p14:creationId xmlns:p14="http://schemas.microsoft.com/office/powerpoint/2010/main" val="5228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baseline="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299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1700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06326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5797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22391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3998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5808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450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mn-lt"/>
              </a:defRPr>
            </a:lvl1pPr>
          </a:lstStyle>
          <a:p>
            <a:fld id="{CEEE7111-B6FF-B144-B41D-1ADF966B2952}" type="slidenum">
              <a:rPr lang="en-US" smtClean="0"/>
              <a:t>‹#›</a:t>
            </a:fld>
            <a:endParaRPr lang="en-US" dirty="0"/>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69647"/>
      </p:ext>
    </p:extLst>
  </p:cSld>
  <p:clrMapOvr>
    <a:masterClrMapping/>
  </p:clrMapOvr>
  <p:extLst>
    <p:ext uri="{DCECCB84-F9BA-43D5-87BE-67443E8EF086}">
      <p15:sldGuideLst xmlns:p15="http://schemas.microsoft.com/office/powerpoint/2012/main">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389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146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2404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688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Tree>
    <p:extLst>
      <p:ext uri="{BB962C8B-B14F-4D97-AF65-F5344CB8AC3E}">
        <p14:creationId xmlns:p14="http://schemas.microsoft.com/office/powerpoint/2010/main" val="11961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43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57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2460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70273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baseline="0">
          <a:solidFill>
            <a:srgbClr val="00808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youtube.com/watch?v=bYLanR09zpM" TargetMode="External"/><Relationship Id="rId7" Type="http://schemas.openxmlformats.org/officeDocument/2006/relationships/image" Target="../media/image25.png"/><Relationship Id="rId2" Type="http://schemas.openxmlformats.org/officeDocument/2006/relationships/hyperlink" Target="http://www.operationwipeout.org/"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s://www.alabamapublichealth.gov/band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Nancy.wright@adph.state.al.us" TargetMode="External"/><Relationship Id="rId4" Type="http://schemas.openxmlformats.org/officeDocument/2006/relationships/hyperlink" Target="mailto:Kelli.Hardy@adph.state.al.us"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268635" y="2594139"/>
            <a:ext cx="7766936" cy="2761559"/>
          </a:xfrm>
        </p:spPr>
        <p:txBody>
          <a:bodyPr/>
          <a:lstStyle/>
          <a:p>
            <a:r>
              <a:rPr lang="en-US" dirty="0">
                <a:solidFill>
                  <a:schemeClr val="accent2">
                    <a:lumMod val="75000"/>
                  </a:schemeClr>
                </a:solidFill>
                <a:latin typeface="Calibri" panose="020F0502020204030204" pitchFamily="34" charset="0"/>
                <a:cs typeface="Calibri" panose="020F0502020204030204" pitchFamily="34" charset="0"/>
              </a:rPr>
              <a:t>Partnering to Eliminate Cervical Cancer </a:t>
            </a:r>
            <a:br>
              <a:rPr lang="en-US" dirty="0">
                <a:solidFill>
                  <a:schemeClr val="accent2">
                    <a:lumMod val="75000"/>
                  </a:schemeClr>
                </a:solidFill>
                <a:latin typeface="Calibri" panose="020F0502020204030204" pitchFamily="34" charset="0"/>
                <a:cs typeface="Calibri" panose="020F0502020204030204" pitchFamily="34" charset="0"/>
              </a:rPr>
            </a:br>
            <a:r>
              <a:rPr lang="en-US" dirty="0">
                <a:solidFill>
                  <a:schemeClr val="accent2">
                    <a:lumMod val="75000"/>
                  </a:schemeClr>
                </a:solidFill>
                <a:latin typeface="Calibri" panose="020F0502020204030204" pitchFamily="34" charset="0"/>
                <a:cs typeface="Calibri" panose="020F0502020204030204" pitchFamily="34" charset="0"/>
              </a:rPr>
              <a:t>in Alabama</a:t>
            </a:r>
          </a:p>
        </p:txBody>
      </p:sp>
      <p:sp>
        <p:nvSpPr>
          <p:cNvPr id="3" name="Subtitle 2">
            <a:extLst>
              <a:ext uri="{FF2B5EF4-FFF2-40B4-BE49-F238E27FC236}">
                <a16:creationId xmlns:a16="http://schemas.microsoft.com/office/drawing/2014/main" id="{9B2E9EEE-E283-444C-B81F-C4CEA155086A}"/>
              </a:ext>
            </a:extLst>
          </p:cNvPr>
          <p:cNvSpPr>
            <a:spLocks noGrp="1"/>
          </p:cNvSpPr>
          <p:nvPr>
            <p:ph type="subTitle" idx="1"/>
          </p:nvPr>
        </p:nvSpPr>
        <p:spPr>
          <a:xfrm>
            <a:off x="296178" y="5810486"/>
            <a:ext cx="1213445" cy="862559"/>
          </a:xfrm>
        </p:spPr>
        <p:txBody>
          <a:bodyPr>
            <a:normAutofit/>
          </a:bodyPr>
          <a:lstStyle/>
          <a:p>
            <a:pPr algn="l"/>
            <a:r>
              <a:rPr lang="en-US" sz="1400" dirty="0"/>
              <a:t>	</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842942" y="184955"/>
            <a:ext cx="3794326" cy="1954396"/>
          </a:xfrm>
          <a:prstGeom prst="rect">
            <a:avLst/>
          </a:prstGeom>
        </p:spPr>
      </p:pic>
      <p:pic>
        <p:nvPicPr>
          <p:cNvPr id="5" name="Picture 4">
            <a:extLst>
              <a:ext uri="{FF2B5EF4-FFF2-40B4-BE49-F238E27FC236}">
                <a16:creationId xmlns:a16="http://schemas.microsoft.com/office/drawing/2014/main" id="{8392D9D8-EC81-448E-BC5D-6E8BD10C6A31}"/>
              </a:ext>
            </a:extLst>
          </p:cNvPr>
          <p:cNvPicPr>
            <a:picLocks noChangeAspect="1"/>
          </p:cNvPicPr>
          <p:nvPr/>
        </p:nvPicPr>
        <p:blipFill>
          <a:blip r:embed="rId3"/>
          <a:stretch>
            <a:fillRect/>
          </a:stretch>
        </p:blipFill>
        <p:spPr>
          <a:xfrm>
            <a:off x="408098" y="5116011"/>
            <a:ext cx="1515513" cy="1557034"/>
          </a:xfrm>
          <a:prstGeom prst="rect">
            <a:avLst/>
          </a:prstGeom>
        </p:spPr>
      </p:pic>
    </p:spTree>
    <p:extLst>
      <p:ext uri="{BB962C8B-B14F-4D97-AF65-F5344CB8AC3E}">
        <p14:creationId xmlns:p14="http://schemas.microsoft.com/office/powerpoint/2010/main" val="61287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87488"/>
            <a:ext cx="8596668" cy="1013508"/>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500996"/>
            <a:ext cx="8759965" cy="3631721"/>
          </a:xfrm>
        </p:spPr>
        <p:txBody>
          <a:bodyPr>
            <a:normAutofit/>
          </a:bodyPr>
          <a:lstStyle/>
          <a:p>
            <a:r>
              <a:rPr lang="en-US" sz="2400" dirty="0">
                <a:latin typeface="Calibri" panose="020F0502020204030204" pitchFamily="34" charset="0"/>
                <a:cs typeface="Calibri" panose="020F0502020204030204" pitchFamily="34" charset="0"/>
              </a:rPr>
              <a:t>Press Conference Generated a lot of State and National Interest</a:t>
            </a:r>
          </a:p>
          <a:p>
            <a:r>
              <a:rPr lang="en-US" sz="2400" dirty="0">
                <a:latin typeface="Calibri" panose="020F0502020204030204" pitchFamily="34" charset="0"/>
                <a:cs typeface="Calibri" panose="020F0502020204030204" pitchFamily="34" charset="0"/>
              </a:rPr>
              <a:t>Roundtable Participation (Cervical, HPV, Southeastern HPV)</a:t>
            </a:r>
          </a:p>
          <a:p>
            <a:r>
              <a:rPr lang="en-US" sz="2400" dirty="0">
                <a:latin typeface="Calibri" panose="020F0502020204030204" pitchFamily="34" charset="0"/>
                <a:cs typeface="Calibri" panose="020F0502020204030204" pitchFamily="34" charset="0"/>
              </a:rPr>
              <a:t>Other States Interest</a:t>
            </a:r>
          </a:p>
          <a:p>
            <a:r>
              <a:rPr lang="en-US" sz="2400" dirty="0">
                <a:latin typeface="Calibri" panose="020F0502020204030204" pitchFamily="34" charset="0"/>
                <a:cs typeface="Calibri" panose="020F0502020204030204" pitchFamily="34" charset="0"/>
              </a:rPr>
              <a:t>HPV related Conferences Interest</a:t>
            </a:r>
          </a:p>
          <a:p>
            <a:r>
              <a:rPr lang="en-US" sz="2400" dirty="0">
                <a:latin typeface="Calibri" panose="020F0502020204030204" pitchFamily="34" charset="0"/>
                <a:cs typeface="Calibri" panose="020F0502020204030204" pitchFamily="34" charset="0"/>
              </a:rPr>
              <a:t>Clinician Interest</a:t>
            </a:r>
          </a:p>
          <a:p>
            <a:r>
              <a:rPr lang="en-US" sz="2400" dirty="0">
                <a:latin typeface="Calibri" panose="020F0502020204030204" pitchFamily="34" charset="0"/>
                <a:cs typeface="Calibri" panose="020F0502020204030204" pitchFamily="34" charset="0"/>
              </a:rPr>
              <a:t>Media Interest</a:t>
            </a:r>
          </a:p>
          <a:p>
            <a:r>
              <a:rPr lang="en-US" sz="2400" dirty="0">
                <a:latin typeface="Calibri" panose="020F0502020204030204" pitchFamily="34" charset="0"/>
                <a:cs typeface="Calibri" panose="020F0502020204030204" pitchFamily="34" charset="0"/>
              </a:rPr>
              <a:t>Documentary Interest</a:t>
            </a: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932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oster of a medical service&#10;&#10;Description automatically generated with medium confidence">
            <a:extLst>
              <a:ext uri="{FF2B5EF4-FFF2-40B4-BE49-F238E27FC236}">
                <a16:creationId xmlns:a16="http://schemas.microsoft.com/office/drawing/2014/main" id="{22D3B651-1833-9780-1ACC-E5E2B095AC31}"/>
              </a:ext>
            </a:extLst>
          </p:cNvPr>
          <p:cNvPicPr>
            <a:picLocks noChangeAspect="1"/>
          </p:cNvPicPr>
          <p:nvPr/>
        </p:nvPicPr>
        <p:blipFill>
          <a:blip r:embed="rId2"/>
          <a:stretch>
            <a:fillRect/>
          </a:stretch>
        </p:blipFill>
        <p:spPr>
          <a:xfrm>
            <a:off x="3856171" y="1605727"/>
            <a:ext cx="3666063" cy="4571869"/>
          </a:xfrm>
          <a:prstGeom prst="rect">
            <a:avLst/>
          </a:prstGeom>
          <a:ln w="19050">
            <a:solidFill>
              <a:schemeClr val="tx1"/>
            </a:solidFill>
          </a:ln>
        </p:spPr>
      </p:pic>
      <p:pic>
        <p:nvPicPr>
          <p:cNvPr id="12" name="Picture 11" descr="A poster of a medical information&#10;&#10;Description automatically generated">
            <a:extLst>
              <a:ext uri="{FF2B5EF4-FFF2-40B4-BE49-F238E27FC236}">
                <a16:creationId xmlns:a16="http://schemas.microsoft.com/office/drawing/2014/main" id="{C831BB28-2A6D-37CE-6D6C-4B8A2E6AB316}"/>
              </a:ext>
            </a:extLst>
          </p:cNvPr>
          <p:cNvPicPr>
            <a:picLocks noChangeAspect="1"/>
          </p:cNvPicPr>
          <p:nvPr/>
        </p:nvPicPr>
        <p:blipFill>
          <a:blip r:embed="rId3"/>
          <a:stretch>
            <a:fillRect/>
          </a:stretch>
        </p:blipFill>
        <p:spPr>
          <a:xfrm>
            <a:off x="7791072" y="1581877"/>
            <a:ext cx="3611896" cy="4571870"/>
          </a:xfrm>
          <a:prstGeom prst="rect">
            <a:avLst/>
          </a:prstGeom>
          <a:ln w="19050">
            <a:solidFill>
              <a:schemeClr val="tx1"/>
            </a:solidFill>
          </a:ln>
        </p:spPr>
      </p:pic>
      <p:pic>
        <p:nvPicPr>
          <p:cNvPr id="16" name="Picture 15" descr="A poster with text and images&#10;&#10;Description automatically generated">
            <a:extLst>
              <a:ext uri="{FF2B5EF4-FFF2-40B4-BE49-F238E27FC236}">
                <a16:creationId xmlns:a16="http://schemas.microsoft.com/office/drawing/2014/main" id="{E2F0B808-8893-6B14-F3DE-1E24E8A4C32F}"/>
              </a:ext>
            </a:extLst>
          </p:cNvPr>
          <p:cNvPicPr>
            <a:picLocks noChangeAspect="1"/>
          </p:cNvPicPr>
          <p:nvPr/>
        </p:nvPicPr>
        <p:blipFill>
          <a:blip r:embed="rId4"/>
          <a:stretch>
            <a:fillRect/>
          </a:stretch>
        </p:blipFill>
        <p:spPr>
          <a:xfrm>
            <a:off x="245196" y="1605727"/>
            <a:ext cx="3488000" cy="4548020"/>
          </a:xfrm>
          <a:prstGeom prst="rect">
            <a:avLst/>
          </a:prstGeom>
          <a:ln w="19050">
            <a:solidFill>
              <a:schemeClr val="tx1"/>
            </a:solidFill>
          </a:ln>
        </p:spPr>
      </p:pic>
      <p:sp>
        <p:nvSpPr>
          <p:cNvPr id="4" name="Title 3">
            <a:extLst>
              <a:ext uri="{FF2B5EF4-FFF2-40B4-BE49-F238E27FC236}">
                <a16:creationId xmlns:a16="http://schemas.microsoft.com/office/drawing/2014/main" id="{910CAFC0-80D4-4344-8F16-7A2EB762668F}"/>
              </a:ext>
            </a:extLst>
          </p:cNvPr>
          <p:cNvSpPr>
            <a:spLocks noGrp="1"/>
          </p:cNvSpPr>
          <p:nvPr>
            <p:ph type="title"/>
          </p:nvPr>
        </p:nvSpPr>
        <p:spPr>
          <a:xfrm>
            <a:off x="536364" y="476722"/>
            <a:ext cx="9049425" cy="768545"/>
          </a:xfrm>
        </p:spPr>
        <p:txBody>
          <a:bodyPr/>
          <a:lstStyle/>
          <a:p>
            <a:pPr algn="ctr"/>
            <a:r>
              <a:rPr lang="en-US" b="1" dirty="0">
                <a:latin typeface="Calibri" panose="020F0502020204030204" pitchFamily="34" charset="0"/>
                <a:cs typeface="Calibri" panose="020F0502020204030204" pitchFamily="34" charset="0"/>
              </a:rPr>
              <a:t>Engaging Additional Partners</a:t>
            </a:r>
          </a:p>
        </p:txBody>
      </p:sp>
      <p:sp>
        <p:nvSpPr>
          <p:cNvPr id="3" name="Slide Number Placeholder 2">
            <a:extLst>
              <a:ext uri="{FF2B5EF4-FFF2-40B4-BE49-F238E27FC236}">
                <a16:creationId xmlns:a16="http://schemas.microsoft.com/office/drawing/2014/main" id="{641C6619-B7A6-4F2A-A4F5-906AABD13635}"/>
              </a:ext>
            </a:extLst>
          </p:cNvPr>
          <p:cNvSpPr>
            <a:spLocks noGrp="1"/>
          </p:cNvSpPr>
          <p:nvPr>
            <p:ph type="sldNum" sz="quarter" idx="4"/>
          </p:nvPr>
        </p:nvSpPr>
        <p:spPr/>
        <p:txBody>
          <a:bodyPr/>
          <a:lstStyle/>
          <a:p>
            <a:fld id="{CEEE7111-B6FF-B144-B41D-1ADF966B2952}" type="slidenum">
              <a:rPr lang="en-US" smtClean="0"/>
              <a:t>11</a:t>
            </a:fld>
            <a:endParaRPr lang="en-US" dirty="0"/>
          </a:p>
        </p:txBody>
      </p:sp>
    </p:spTree>
    <p:extLst>
      <p:ext uri="{BB962C8B-B14F-4D97-AF65-F5344CB8AC3E}">
        <p14:creationId xmlns:p14="http://schemas.microsoft.com/office/powerpoint/2010/main" val="265820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E7584-0D11-48E0-BE8B-F8BF0B92F8E8}"/>
              </a:ext>
            </a:extLst>
          </p:cNvPr>
          <p:cNvPicPr>
            <a:picLocks noChangeAspect="1"/>
          </p:cNvPicPr>
          <p:nvPr/>
        </p:nvPicPr>
        <p:blipFill>
          <a:blip r:embed="rId2"/>
          <a:stretch>
            <a:fillRect/>
          </a:stretch>
        </p:blipFill>
        <p:spPr>
          <a:xfrm>
            <a:off x="216739" y="422694"/>
            <a:ext cx="3844700" cy="4873923"/>
          </a:xfrm>
          <a:prstGeom prst="rect">
            <a:avLst/>
          </a:prstGeom>
          <a:ln w="19050">
            <a:solidFill>
              <a:schemeClr val="tx1"/>
            </a:solidFill>
          </a:ln>
        </p:spPr>
      </p:pic>
      <p:pic>
        <p:nvPicPr>
          <p:cNvPr id="9" name="Picture 8">
            <a:extLst>
              <a:ext uri="{FF2B5EF4-FFF2-40B4-BE49-F238E27FC236}">
                <a16:creationId xmlns:a16="http://schemas.microsoft.com/office/drawing/2014/main" id="{37A55BAC-3521-48A5-AD89-2AC2F1459D6F}"/>
              </a:ext>
            </a:extLst>
          </p:cNvPr>
          <p:cNvPicPr>
            <a:picLocks noChangeAspect="1"/>
          </p:cNvPicPr>
          <p:nvPr/>
        </p:nvPicPr>
        <p:blipFill>
          <a:blip r:embed="rId3"/>
          <a:stretch>
            <a:fillRect/>
          </a:stretch>
        </p:blipFill>
        <p:spPr>
          <a:xfrm>
            <a:off x="4173016" y="422694"/>
            <a:ext cx="3845968" cy="4873923"/>
          </a:xfrm>
          <a:prstGeom prst="rect">
            <a:avLst/>
          </a:prstGeom>
          <a:ln w="19050">
            <a:solidFill>
              <a:schemeClr val="tx1"/>
            </a:solidFill>
          </a:ln>
        </p:spPr>
      </p:pic>
      <p:pic>
        <p:nvPicPr>
          <p:cNvPr id="11" name="Picture 10">
            <a:extLst>
              <a:ext uri="{FF2B5EF4-FFF2-40B4-BE49-F238E27FC236}">
                <a16:creationId xmlns:a16="http://schemas.microsoft.com/office/drawing/2014/main" id="{437D1492-305D-48F5-8C9A-B4017112063F}"/>
              </a:ext>
            </a:extLst>
          </p:cNvPr>
          <p:cNvPicPr>
            <a:picLocks noChangeAspect="1"/>
          </p:cNvPicPr>
          <p:nvPr/>
        </p:nvPicPr>
        <p:blipFill>
          <a:blip r:embed="rId4"/>
          <a:stretch>
            <a:fillRect/>
          </a:stretch>
        </p:blipFill>
        <p:spPr>
          <a:xfrm>
            <a:off x="8129293" y="408106"/>
            <a:ext cx="3701760" cy="4881217"/>
          </a:xfrm>
          <a:prstGeom prst="rect">
            <a:avLst/>
          </a:prstGeom>
          <a:ln w="19050">
            <a:solidFill>
              <a:schemeClr val="tx1"/>
            </a:solidFill>
          </a:ln>
        </p:spPr>
      </p:pic>
      <p:sp>
        <p:nvSpPr>
          <p:cNvPr id="4" name="Slide Number Placeholder 3">
            <a:extLst>
              <a:ext uri="{FF2B5EF4-FFF2-40B4-BE49-F238E27FC236}">
                <a16:creationId xmlns:a16="http://schemas.microsoft.com/office/drawing/2014/main" id="{8D049756-25B3-4465-B002-E774FBACAB87}"/>
              </a:ext>
            </a:extLst>
          </p:cNvPr>
          <p:cNvSpPr>
            <a:spLocks noGrp="1"/>
          </p:cNvSpPr>
          <p:nvPr>
            <p:ph type="sldNum" sz="quarter" idx="4"/>
          </p:nvPr>
        </p:nvSpPr>
        <p:spPr/>
        <p:txBody>
          <a:bodyPr/>
          <a:lstStyle/>
          <a:p>
            <a:fld id="{CEEE7111-B6FF-B144-B41D-1ADF966B2952}" type="slidenum">
              <a:rPr lang="en-US" smtClean="0"/>
              <a:t>12</a:t>
            </a:fld>
            <a:endParaRPr lang="en-US" dirty="0"/>
          </a:p>
        </p:txBody>
      </p:sp>
    </p:spTree>
    <p:extLst>
      <p:ext uri="{BB962C8B-B14F-4D97-AF65-F5344CB8AC3E}">
        <p14:creationId xmlns:p14="http://schemas.microsoft.com/office/powerpoint/2010/main" val="223041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9072"/>
            <a:ext cx="8596668" cy="1013508"/>
          </a:xfrm>
        </p:spPr>
        <p:txBody>
          <a:bodyPr/>
          <a:lstStyle/>
          <a:p>
            <a:pPr algn="ctr"/>
            <a:r>
              <a:rPr lang="en-US" b="1" dirty="0">
                <a:latin typeface="Calibri" panose="020F0502020204030204" pitchFamily="34" charset="0"/>
                <a:cs typeface="Calibri" panose="020F0502020204030204" pitchFamily="34" charset="0"/>
              </a:rPr>
              <a:t>Regional Meetings w/Clinicians</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677333" y="1328468"/>
            <a:ext cx="7202946" cy="4699796"/>
          </a:xfrm>
        </p:spPr>
        <p:txBody>
          <a:bodyPr>
            <a:normAutofit fontScale="85000" lnSpcReduction="10000"/>
          </a:bodyPr>
          <a:lstStyle/>
          <a:p>
            <a:r>
              <a:rPr lang="en-US" sz="2600" dirty="0"/>
              <a:t>Go Where the Primary Care Clinicians are</a:t>
            </a:r>
          </a:p>
          <a:p>
            <a:r>
              <a:rPr lang="en-US" sz="2600" dirty="0"/>
              <a:t>Gynecological Oncologist Provide HPV update        (ASCCP app) (Imp of 16/18)</a:t>
            </a:r>
          </a:p>
          <a:p>
            <a:r>
              <a:rPr lang="en-US" sz="2600" dirty="0"/>
              <a:t>Provide Regional data</a:t>
            </a:r>
          </a:p>
          <a:p>
            <a:pPr lvl="1"/>
            <a:r>
              <a:rPr lang="en-US" sz="2100" dirty="0"/>
              <a:t>Cervical cancer mortality/incidence maps</a:t>
            </a:r>
          </a:p>
          <a:p>
            <a:pPr lvl="1"/>
            <a:r>
              <a:rPr lang="en-US" sz="2100" dirty="0"/>
              <a:t>Poverty/uninsured women maps</a:t>
            </a:r>
          </a:p>
          <a:p>
            <a:pPr lvl="1"/>
            <a:r>
              <a:rPr lang="en-US" sz="2100" dirty="0"/>
              <a:t>ABC Program Screening/Diagnosis maps</a:t>
            </a:r>
          </a:p>
          <a:p>
            <a:r>
              <a:rPr lang="en-US" sz="3100" dirty="0"/>
              <a:t>Provide Time to Problem Solve Locally</a:t>
            </a:r>
          </a:p>
          <a:p>
            <a:r>
              <a:rPr lang="en-US" sz="3100" dirty="0"/>
              <a:t>7 Regional Meetings in North (Sept – Feb)</a:t>
            </a:r>
          </a:p>
          <a:p>
            <a:r>
              <a:rPr lang="en-US" sz="3100" dirty="0"/>
              <a:t>6 Regional Meetings in South (73 attendees)</a:t>
            </a:r>
          </a:p>
          <a:p>
            <a:endParaRPr lang="en-US" sz="2000" dirty="0"/>
          </a:p>
        </p:txBody>
      </p:sp>
      <p:pic>
        <p:nvPicPr>
          <p:cNvPr id="5" name="Picture 4">
            <a:extLst>
              <a:ext uri="{FF2B5EF4-FFF2-40B4-BE49-F238E27FC236}">
                <a16:creationId xmlns:a16="http://schemas.microsoft.com/office/drawing/2014/main" id="{5B4C8C79-1344-4D57-869D-E0607563E14E}"/>
              </a:ext>
            </a:extLst>
          </p:cNvPr>
          <p:cNvPicPr>
            <a:picLocks noChangeAspect="1"/>
          </p:cNvPicPr>
          <p:nvPr/>
        </p:nvPicPr>
        <p:blipFill>
          <a:blip r:embed="rId2"/>
          <a:stretch>
            <a:fillRect/>
          </a:stretch>
        </p:blipFill>
        <p:spPr>
          <a:xfrm>
            <a:off x="8054167" y="1405524"/>
            <a:ext cx="3551407" cy="4699796"/>
          </a:xfrm>
          <a:prstGeom prst="rect">
            <a:avLst/>
          </a:prstGeom>
        </p:spPr>
      </p:pic>
    </p:spTree>
    <p:extLst>
      <p:ext uri="{BB962C8B-B14F-4D97-AF65-F5344CB8AC3E}">
        <p14:creationId xmlns:p14="http://schemas.microsoft.com/office/powerpoint/2010/main" val="2859039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908EE5A-CE32-4FA6-B048-3ED83962BBB5}"/>
              </a:ext>
            </a:extLst>
          </p:cNvPr>
          <p:cNvGrpSpPr/>
          <p:nvPr/>
        </p:nvGrpSpPr>
        <p:grpSpPr>
          <a:xfrm>
            <a:off x="3181193" y="77462"/>
            <a:ext cx="4848661" cy="6502097"/>
            <a:chOff x="3550442" y="-78700"/>
            <a:chExt cx="5143500" cy="6896799"/>
          </a:xfrm>
        </p:grpSpPr>
        <p:sp>
          <p:nvSpPr>
            <p:cNvPr id="4098" name="Text Box 146">
              <a:extLst>
                <a:ext uri="{FF2B5EF4-FFF2-40B4-BE49-F238E27FC236}">
                  <a16:creationId xmlns:a16="http://schemas.microsoft.com/office/drawing/2014/main" id="{3EBEEC79-648E-452B-8CE9-C8B7E4542F8B}"/>
                </a:ext>
              </a:extLst>
            </p:cNvPr>
            <p:cNvSpPr txBox="1">
              <a:spLocks noChangeArrowheads="1"/>
            </p:cNvSpPr>
            <p:nvPr/>
          </p:nvSpPr>
          <p:spPr bwMode="auto">
            <a:xfrm>
              <a:off x="3550442" y="-78700"/>
              <a:ext cx="514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dirty="0">
                  <a:solidFill>
                    <a:srgbClr val="000000"/>
                  </a:solidFill>
                  <a:latin typeface="Arial" panose="020B0604020202020204" pitchFamily="34" charset="0"/>
                </a:rPr>
                <a:t>WIPE OUT Regional Meetings: North</a:t>
              </a:r>
            </a:p>
          </p:txBody>
        </p:sp>
        <p:grpSp>
          <p:nvGrpSpPr>
            <p:cNvPr id="4099" name="Group 1">
              <a:extLst>
                <a:ext uri="{FF2B5EF4-FFF2-40B4-BE49-F238E27FC236}">
                  <a16:creationId xmlns:a16="http://schemas.microsoft.com/office/drawing/2014/main" id="{58B917B3-13EE-43FB-8D79-9061705ADC7C}"/>
                </a:ext>
              </a:extLst>
            </p:cNvPr>
            <p:cNvGrpSpPr>
              <a:grpSpLocks/>
            </p:cNvGrpSpPr>
            <p:nvPr/>
          </p:nvGrpSpPr>
          <p:grpSpPr bwMode="auto">
            <a:xfrm>
              <a:off x="3638550" y="228600"/>
              <a:ext cx="4810125" cy="6589499"/>
              <a:chOff x="152400" y="304800"/>
              <a:chExt cx="6413500" cy="8785999"/>
            </a:xfrm>
          </p:grpSpPr>
          <p:sp>
            <p:nvSpPr>
              <p:cNvPr id="4107" name="Freeform 3">
                <a:extLst>
                  <a:ext uri="{FF2B5EF4-FFF2-40B4-BE49-F238E27FC236}">
                    <a16:creationId xmlns:a16="http://schemas.microsoft.com/office/drawing/2014/main" id="{FE8161B7-988E-4D28-9E82-22DEE0ACAAE0}"/>
                  </a:ext>
                </a:extLst>
              </p:cNvPr>
              <p:cNvSpPr>
                <a:spLocks/>
              </p:cNvSpPr>
              <p:nvPr/>
            </p:nvSpPr>
            <p:spPr bwMode="auto">
              <a:xfrm>
                <a:off x="5106988" y="6581775"/>
                <a:ext cx="603250" cy="757238"/>
              </a:xfrm>
              <a:custGeom>
                <a:avLst/>
                <a:gdLst>
                  <a:gd name="T0" fmla="*/ 0 w 396"/>
                  <a:gd name="T1" fmla="*/ 2147483646 h 498"/>
                  <a:gd name="T2" fmla="*/ 2147483646 w 396"/>
                  <a:gd name="T3" fmla="*/ 2147483646 h 498"/>
                  <a:gd name="T4" fmla="*/ 2147483646 w 396"/>
                  <a:gd name="T5" fmla="*/ 2147483646 h 498"/>
                  <a:gd name="T6" fmla="*/ 2147483646 w 396"/>
                  <a:gd name="T7" fmla="*/ 2147483646 h 498"/>
                  <a:gd name="T8" fmla="*/ 2147483646 w 396"/>
                  <a:gd name="T9" fmla="*/ 2147483646 h 498"/>
                  <a:gd name="T10" fmla="*/ 2147483646 w 396"/>
                  <a:gd name="T11" fmla="*/ 2147483646 h 498"/>
                  <a:gd name="T12" fmla="*/ 2147483646 w 396"/>
                  <a:gd name="T13" fmla="*/ 2147483646 h 498"/>
                  <a:gd name="T14" fmla="*/ 2147483646 w 396"/>
                  <a:gd name="T15" fmla="*/ 2147483646 h 498"/>
                  <a:gd name="T16" fmla="*/ 2147483646 w 396"/>
                  <a:gd name="T17" fmla="*/ 2147483646 h 498"/>
                  <a:gd name="T18" fmla="*/ 2147483646 w 396"/>
                  <a:gd name="T19" fmla="*/ 2147483646 h 498"/>
                  <a:gd name="T20" fmla="*/ 2147483646 w 396"/>
                  <a:gd name="T21" fmla="*/ 2147483646 h 498"/>
                  <a:gd name="T22" fmla="*/ 2147483646 w 396"/>
                  <a:gd name="T23" fmla="*/ 2147483646 h 498"/>
                  <a:gd name="T24" fmla="*/ 2147483646 w 396"/>
                  <a:gd name="T25" fmla="*/ 0 h 498"/>
                  <a:gd name="T26" fmla="*/ 2147483646 w 396"/>
                  <a:gd name="T27" fmla="*/ 0 h 498"/>
                  <a:gd name="T28" fmla="*/ 0 w 396"/>
                  <a:gd name="T29" fmla="*/ 0 h 498"/>
                  <a:gd name="T30" fmla="*/ 0 w 396"/>
                  <a:gd name="T31" fmla="*/ 2147483646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6" h="498">
                    <a:moveTo>
                      <a:pt x="0" y="497"/>
                    </a:moveTo>
                    <a:lnTo>
                      <a:pt x="105" y="497"/>
                    </a:lnTo>
                    <a:lnTo>
                      <a:pt x="114" y="472"/>
                    </a:lnTo>
                    <a:lnTo>
                      <a:pt x="131" y="431"/>
                    </a:lnTo>
                    <a:lnTo>
                      <a:pt x="167" y="398"/>
                    </a:lnTo>
                    <a:lnTo>
                      <a:pt x="176" y="398"/>
                    </a:lnTo>
                    <a:lnTo>
                      <a:pt x="228" y="407"/>
                    </a:lnTo>
                    <a:lnTo>
                      <a:pt x="281" y="431"/>
                    </a:lnTo>
                    <a:lnTo>
                      <a:pt x="324" y="431"/>
                    </a:lnTo>
                    <a:lnTo>
                      <a:pt x="324" y="389"/>
                    </a:lnTo>
                    <a:lnTo>
                      <a:pt x="395" y="389"/>
                    </a:lnTo>
                    <a:lnTo>
                      <a:pt x="395" y="348"/>
                    </a:lnTo>
                    <a:lnTo>
                      <a:pt x="395" y="0"/>
                    </a:lnTo>
                    <a:lnTo>
                      <a:pt x="35" y="0"/>
                    </a:lnTo>
                    <a:lnTo>
                      <a:pt x="0" y="0"/>
                    </a:lnTo>
                    <a:lnTo>
                      <a:pt x="0" y="49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8" name="Freeform 4">
                <a:extLst>
                  <a:ext uri="{FF2B5EF4-FFF2-40B4-BE49-F238E27FC236}">
                    <a16:creationId xmlns:a16="http://schemas.microsoft.com/office/drawing/2014/main" id="{80A0F2E0-1363-4BE4-A2E5-86EBB1BB31A9}"/>
                  </a:ext>
                </a:extLst>
              </p:cNvPr>
              <p:cNvSpPr>
                <a:spLocks/>
              </p:cNvSpPr>
              <p:nvPr/>
            </p:nvSpPr>
            <p:spPr bwMode="auto">
              <a:xfrm>
                <a:off x="4449763" y="7337425"/>
                <a:ext cx="1149350" cy="355600"/>
              </a:xfrm>
              <a:custGeom>
                <a:avLst/>
                <a:gdLst>
                  <a:gd name="T0" fmla="*/ 0 w 755"/>
                  <a:gd name="T1" fmla="*/ 0 h 233"/>
                  <a:gd name="T2" fmla="*/ 0 w 755"/>
                  <a:gd name="T3" fmla="*/ 2147483646 h 233"/>
                  <a:gd name="T4" fmla="*/ 2147483646 w 755"/>
                  <a:gd name="T5" fmla="*/ 2147483646 h 233"/>
                  <a:gd name="T6" fmla="*/ 2147483646 w 755"/>
                  <a:gd name="T7" fmla="*/ 0 h 233"/>
                  <a:gd name="T8" fmla="*/ 2147483646 w 755"/>
                  <a:gd name="T9" fmla="*/ 0 h 233"/>
                  <a:gd name="T10" fmla="*/ 2147483646 w 755"/>
                  <a:gd name="T11" fmla="*/ 0 h 233"/>
                  <a:gd name="T12" fmla="*/ 0 w 755"/>
                  <a:gd name="T13" fmla="*/ 0 h 2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5" h="233">
                    <a:moveTo>
                      <a:pt x="0" y="0"/>
                    </a:moveTo>
                    <a:lnTo>
                      <a:pt x="0" y="232"/>
                    </a:lnTo>
                    <a:lnTo>
                      <a:pt x="754" y="232"/>
                    </a:lnTo>
                    <a:lnTo>
                      <a:pt x="754" y="0"/>
                    </a:lnTo>
                    <a:lnTo>
                      <a:pt x="535" y="0"/>
                    </a:lnTo>
                    <a:lnTo>
                      <a:pt x="430"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09" name="Freeform 5">
                <a:extLst>
                  <a:ext uri="{FF2B5EF4-FFF2-40B4-BE49-F238E27FC236}">
                    <a16:creationId xmlns:a16="http://schemas.microsoft.com/office/drawing/2014/main" id="{F663F718-19AD-4B04-97F1-FF1A91B81F9D}"/>
                  </a:ext>
                </a:extLst>
              </p:cNvPr>
              <p:cNvSpPr>
                <a:spLocks/>
              </p:cNvSpPr>
              <p:nvPr/>
            </p:nvSpPr>
            <p:spPr bwMode="auto">
              <a:xfrm>
                <a:off x="4449763" y="6581775"/>
                <a:ext cx="658812" cy="757238"/>
              </a:xfrm>
              <a:custGeom>
                <a:avLst/>
                <a:gdLst>
                  <a:gd name="T0" fmla="*/ 0 w 433"/>
                  <a:gd name="T1" fmla="*/ 2147483646 h 498"/>
                  <a:gd name="T2" fmla="*/ 0 w 433"/>
                  <a:gd name="T3" fmla="*/ 2147483646 h 498"/>
                  <a:gd name="T4" fmla="*/ 2147483646 w 433"/>
                  <a:gd name="T5" fmla="*/ 2147483646 h 498"/>
                  <a:gd name="T6" fmla="*/ 2147483646 w 433"/>
                  <a:gd name="T7" fmla="*/ 0 h 498"/>
                  <a:gd name="T8" fmla="*/ 2147483646 w 433"/>
                  <a:gd name="T9" fmla="*/ 0 h 498"/>
                  <a:gd name="T10" fmla="*/ 2147483646 w 433"/>
                  <a:gd name="T11" fmla="*/ 2147483646 h 498"/>
                  <a:gd name="T12" fmla="*/ 0 w 433"/>
                  <a:gd name="T13" fmla="*/ 2147483646 h 498"/>
                  <a:gd name="T14" fmla="*/ 0 w 433"/>
                  <a:gd name="T15" fmla="*/ 2147483646 h 4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3" h="498">
                    <a:moveTo>
                      <a:pt x="0" y="207"/>
                    </a:moveTo>
                    <a:lnTo>
                      <a:pt x="0" y="497"/>
                    </a:lnTo>
                    <a:lnTo>
                      <a:pt x="432" y="497"/>
                    </a:lnTo>
                    <a:lnTo>
                      <a:pt x="432" y="0"/>
                    </a:lnTo>
                    <a:lnTo>
                      <a:pt x="53" y="0"/>
                    </a:lnTo>
                    <a:lnTo>
                      <a:pt x="53" y="117"/>
                    </a:lnTo>
                    <a:lnTo>
                      <a:pt x="0" y="117"/>
                    </a:lnTo>
                    <a:lnTo>
                      <a:pt x="0" y="2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0" name="Freeform 6">
                <a:extLst>
                  <a:ext uri="{FF2B5EF4-FFF2-40B4-BE49-F238E27FC236}">
                    <a16:creationId xmlns:a16="http://schemas.microsoft.com/office/drawing/2014/main" id="{7BE49906-40C2-4E42-BA87-3B6236C8079A}"/>
                  </a:ext>
                </a:extLst>
              </p:cNvPr>
              <p:cNvSpPr>
                <a:spLocks/>
              </p:cNvSpPr>
              <p:nvPr/>
            </p:nvSpPr>
            <p:spPr bwMode="auto">
              <a:xfrm>
                <a:off x="3595688" y="6732588"/>
                <a:ext cx="855662" cy="960437"/>
              </a:xfrm>
              <a:custGeom>
                <a:avLst/>
                <a:gdLst>
                  <a:gd name="T0" fmla="*/ 0 w 562"/>
                  <a:gd name="T1" fmla="*/ 2147483646 h 631"/>
                  <a:gd name="T2" fmla="*/ 0 w 562"/>
                  <a:gd name="T3" fmla="*/ 2147483646 h 631"/>
                  <a:gd name="T4" fmla="*/ 2147483646 w 562"/>
                  <a:gd name="T5" fmla="*/ 2147483646 h 631"/>
                  <a:gd name="T6" fmla="*/ 2147483646 w 562"/>
                  <a:gd name="T7" fmla="*/ 2147483646 h 631"/>
                  <a:gd name="T8" fmla="*/ 2147483646 w 562"/>
                  <a:gd name="T9" fmla="*/ 2147483646 h 631"/>
                  <a:gd name="T10" fmla="*/ 2147483646 w 562"/>
                  <a:gd name="T11" fmla="*/ 2147483646 h 631"/>
                  <a:gd name="T12" fmla="*/ 2147483646 w 562"/>
                  <a:gd name="T13" fmla="*/ 2147483646 h 631"/>
                  <a:gd name="T14" fmla="*/ 2147483646 w 562"/>
                  <a:gd name="T15" fmla="*/ 2147483646 h 631"/>
                  <a:gd name="T16" fmla="*/ 2147483646 w 562"/>
                  <a:gd name="T17" fmla="*/ 0 h 631"/>
                  <a:gd name="T18" fmla="*/ 2147483646 w 562"/>
                  <a:gd name="T19" fmla="*/ 2147483646 h 631"/>
                  <a:gd name="T20" fmla="*/ 2147483646 w 562"/>
                  <a:gd name="T21" fmla="*/ 2147483646 h 631"/>
                  <a:gd name="T22" fmla="*/ 2147483646 w 562"/>
                  <a:gd name="T23" fmla="*/ 2147483646 h 631"/>
                  <a:gd name="T24" fmla="*/ 2147483646 w 562"/>
                  <a:gd name="T25" fmla="*/ 0 h 631"/>
                  <a:gd name="T26" fmla="*/ 2147483646 w 562"/>
                  <a:gd name="T27" fmla="*/ 0 h 631"/>
                  <a:gd name="T28" fmla="*/ 0 w 562"/>
                  <a:gd name="T29" fmla="*/ 0 h 631"/>
                  <a:gd name="T30" fmla="*/ 0 w 562"/>
                  <a:gd name="T31" fmla="*/ 2147483646 h 631"/>
                  <a:gd name="T32" fmla="*/ 2147483646 w 562"/>
                  <a:gd name="T33" fmla="*/ 2147483646 h 631"/>
                  <a:gd name="T34" fmla="*/ 2147483646 w 562"/>
                  <a:gd name="T35" fmla="*/ 2147483646 h 631"/>
                  <a:gd name="T36" fmla="*/ 0 w 562"/>
                  <a:gd name="T37" fmla="*/ 2147483646 h 631"/>
                  <a:gd name="T38" fmla="*/ 0 w 562"/>
                  <a:gd name="T39" fmla="*/ 2147483646 h 6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2" h="631">
                    <a:moveTo>
                      <a:pt x="0" y="407"/>
                    </a:moveTo>
                    <a:lnTo>
                      <a:pt x="0" y="630"/>
                    </a:lnTo>
                    <a:lnTo>
                      <a:pt x="561" y="630"/>
                    </a:lnTo>
                    <a:lnTo>
                      <a:pt x="561" y="398"/>
                    </a:lnTo>
                    <a:lnTo>
                      <a:pt x="561" y="108"/>
                    </a:lnTo>
                    <a:lnTo>
                      <a:pt x="482" y="108"/>
                    </a:lnTo>
                    <a:lnTo>
                      <a:pt x="482" y="92"/>
                    </a:lnTo>
                    <a:lnTo>
                      <a:pt x="464" y="92"/>
                    </a:lnTo>
                    <a:lnTo>
                      <a:pt x="464" y="0"/>
                    </a:lnTo>
                    <a:lnTo>
                      <a:pt x="447" y="18"/>
                    </a:lnTo>
                    <a:lnTo>
                      <a:pt x="395" y="58"/>
                    </a:lnTo>
                    <a:lnTo>
                      <a:pt x="333" y="83"/>
                    </a:lnTo>
                    <a:lnTo>
                      <a:pt x="333" y="0"/>
                    </a:lnTo>
                    <a:lnTo>
                      <a:pt x="228" y="0"/>
                    </a:lnTo>
                    <a:lnTo>
                      <a:pt x="0" y="0"/>
                    </a:lnTo>
                    <a:lnTo>
                      <a:pt x="0" y="83"/>
                    </a:lnTo>
                    <a:lnTo>
                      <a:pt x="43" y="83"/>
                    </a:lnTo>
                    <a:lnTo>
                      <a:pt x="43" y="166"/>
                    </a:lnTo>
                    <a:lnTo>
                      <a:pt x="0" y="225"/>
                    </a:lnTo>
                    <a:lnTo>
                      <a:pt x="0"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1" name="Freeform 7">
                <a:extLst>
                  <a:ext uri="{FF2B5EF4-FFF2-40B4-BE49-F238E27FC236}">
                    <a16:creationId xmlns:a16="http://schemas.microsoft.com/office/drawing/2014/main" id="{3F41AB99-DC93-47B3-B5D8-127487085E8C}"/>
                  </a:ext>
                </a:extLst>
              </p:cNvPr>
              <p:cNvSpPr>
                <a:spLocks/>
              </p:cNvSpPr>
              <p:nvPr/>
            </p:nvSpPr>
            <p:spPr bwMode="auto">
              <a:xfrm>
                <a:off x="2095500" y="7212013"/>
                <a:ext cx="1501775" cy="481012"/>
              </a:xfrm>
              <a:custGeom>
                <a:avLst/>
                <a:gdLst>
                  <a:gd name="T0" fmla="*/ 0 w 987"/>
                  <a:gd name="T1" fmla="*/ 2147483646 h 316"/>
                  <a:gd name="T2" fmla="*/ 0 w 987"/>
                  <a:gd name="T3" fmla="*/ 2147483646 h 316"/>
                  <a:gd name="T4" fmla="*/ 2147483646 w 987"/>
                  <a:gd name="T5" fmla="*/ 2147483646 h 316"/>
                  <a:gd name="T6" fmla="*/ 2147483646 w 987"/>
                  <a:gd name="T7" fmla="*/ 2147483646 h 316"/>
                  <a:gd name="T8" fmla="*/ 2147483646 w 987"/>
                  <a:gd name="T9" fmla="*/ 2147483646 h 316"/>
                  <a:gd name="T10" fmla="*/ 2147483646 w 987"/>
                  <a:gd name="T11" fmla="*/ 0 h 316"/>
                  <a:gd name="T12" fmla="*/ 2147483646 w 987"/>
                  <a:gd name="T13" fmla="*/ 0 h 316"/>
                  <a:gd name="T14" fmla="*/ 2147483646 w 987"/>
                  <a:gd name="T15" fmla="*/ 0 h 316"/>
                  <a:gd name="T16" fmla="*/ 2147483646 w 987"/>
                  <a:gd name="T17" fmla="*/ 2147483646 h 316"/>
                  <a:gd name="T18" fmla="*/ 2147483646 w 987"/>
                  <a:gd name="T19" fmla="*/ 2147483646 h 316"/>
                  <a:gd name="T20" fmla="*/ 0 w 987"/>
                  <a:gd name="T21" fmla="*/ 2147483646 h 3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7" h="316">
                    <a:moveTo>
                      <a:pt x="0" y="25"/>
                    </a:moveTo>
                    <a:lnTo>
                      <a:pt x="0" y="315"/>
                    </a:lnTo>
                    <a:lnTo>
                      <a:pt x="986" y="315"/>
                    </a:lnTo>
                    <a:lnTo>
                      <a:pt x="986" y="92"/>
                    </a:lnTo>
                    <a:lnTo>
                      <a:pt x="924" y="92"/>
                    </a:lnTo>
                    <a:lnTo>
                      <a:pt x="924" y="0"/>
                    </a:lnTo>
                    <a:lnTo>
                      <a:pt x="212" y="0"/>
                    </a:lnTo>
                    <a:lnTo>
                      <a:pt x="159" y="0"/>
                    </a:lnTo>
                    <a:lnTo>
                      <a:pt x="80" y="34"/>
                    </a:lnTo>
                    <a:lnTo>
                      <a:pt x="36"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2" name="Freeform 8">
                <a:extLst>
                  <a:ext uri="{FF2B5EF4-FFF2-40B4-BE49-F238E27FC236}">
                    <a16:creationId xmlns:a16="http://schemas.microsoft.com/office/drawing/2014/main" id="{D91F8AAF-CF50-4FAF-B058-17CEA4EBD178}"/>
                  </a:ext>
                </a:extLst>
              </p:cNvPr>
              <p:cNvSpPr>
                <a:spLocks/>
              </p:cNvSpPr>
              <p:nvPr/>
            </p:nvSpPr>
            <p:spPr bwMode="auto">
              <a:xfrm>
                <a:off x="1412875" y="7137400"/>
                <a:ext cx="1074738" cy="1930400"/>
              </a:xfrm>
              <a:custGeom>
                <a:avLst/>
                <a:gdLst>
                  <a:gd name="T0" fmla="*/ 2147483646 w 706"/>
                  <a:gd name="T1" fmla="*/ 2147483646 h 1269"/>
                  <a:gd name="T2" fmla="*/ 2147483646 w 706"/>
                  <a:gd name="T3" fmla="*/ 2147483646 h 1269"/>
                  <a:gd name="T4" fmla="*/ 2147483646 w 706"/>
                  <a:gd name="T5" fmla="*/ 2147483646 h 1269"/>
                  <a:gd name="T6" fmla="*/ 2147483646 w 706"/>
                  <a:gd name="T7" fmla="*/ 2147483646 h 1269"/>
                  <a:gd name="T8" fmla="*/ 2147483646 w 706"/>
                  <a:gd name="T9" fmla="*/ 2147483646 h 1269"/>
                  <a:gd name="T10" fmla="*/ 2147483646 w 706"/>
                  <a:gd name="T11" fmla="*/ 2147483646 h 1269"/>
                  <a:gd name="T12" fmla="*/ 2147483646 w 706"/>
                  <a:gd name="T13" fmla="*/ 2147483646 h 1269"/>
                  <a:gd name="T14" fmla="*/ 2147483646 w 706"/>
                  <a:gd name="T15" fmla="*/ 2147483646 h 1269"/>
                  <a:gd name="T16" fmla="*/ 2147483646 w 706"/>
                  <a:gd name="T17" fmla="*/ 2147483646 h 1269"/>
                  <a:gd name="T18" fmla="*/ 2147483646 w 706"/>
                  <a:gd name="T19" fmla="*/ 2147483646 h 1269"/>
                  <a:gd name="T20" fmla="*/ 0 w 706"/>
                  <a:gd name="T21" fmla="*/ 2147483646 h 1269"/>
                  <a:gd name="T22" fmla="*/ 2147483646 w 706"/>
                  <a:gd name="T23" fmla="*/ 2147483646 h 1269"/>
                  <a:gd name="T24" fmla="*/ 2147483646 w 706"/>
                  <a:gd name="T25" fmla="*/ 2147483646 h 1269"/>
                  <a:gd name="T26" fmla="*/ 2147483646 w 706"/>
                  <a:gd name="T27" fmla="*/ 2147483646 h 1269"/>
                  <a:gd name="T28" fmla="*/ 2147483646 w 706"/>
                  <a:gd name="T29" fmla="*/ 2147483646 h 1269"/>
                  <a:gd name="T30" fmla="*/ 2147483646 w 706"/>
                  <a:gd name="T31" fmla="*/ 2147483646 h 1269"/>
                  <a:gd name="T32" fmla="*/ 2147483646 w 706"/>
                  <a:gd name="T33" fmla="*/ 2147483646 h 1269"/>
                  <a:gd name="T34" fmla="*/ 2147483646 w 706"/>
                  <a:gd name="T35" fmla="*/ 2147483646 h 1269"/>
                  <a:gd name="T36" fmla="*/ 2147483646 w 706"/>
                  <a:gd name="T37" fmla="*/ 2147483646 h 1269"/>
                  <a:gd name="T38" fmla="*/ 2147483646 w 706"/>
                  <a:gd name="T39" fmla="*/ 2147483646 h 1269"/>
                  <a:gd name="T40" fmla="*/ 2147483646 w 706"/>
                  <a:gd name="T41" fmla="*/ 2147483646 h 1269"/>
                  <a:gd name="T42" fmla="*/ 2147483646 w 706"/>
                  <a:gd name="T43" fmla="*/ 2147483646 h 1269"/>
                  <a:gd name="T44" fmla="*/ 2147483646 w 706"/>
                  <a:gd name="T45" fmla="*/ 2147483646 h 1269"/>
                  <a:gd name="T46" fmla="*/ 2147483646 w 706"/>
                  <a:gd name="T47" fmla="*/ 2147483646 h 1269"/>
                  <a:gd name="T48" fmla="*/ 2147483646 w 706"/>
                  <a:gd name="T49" fmla="*/ 2147483646 h 1269"/>
                  <a:gd name="T50" fmla="*/ 2147483646 w 706"/>
                  <a:gd name="T51" fmla="*/ 2147483646 h 1269"/>
                  <a:gd name="T52" fmla="*/ 2147483646 w 706"/>
                  <a:gd name="T53" fmla="*/ 2147483646 h 1269"/>
                  <a:gd name="T54" fmla="*/ 2147483646 w 706"/>
                  <a:gd name="T55" fmla="*/ 0 h 1269"/>
                  <a:gd name="T56" fmla="*/ 2147483646 w 706"/>
                  <a:gd name="T57" fmla="*/ 0 h 1269"/>
                  <a:gd name="T58" fmla="*/ 2147483646 w 706"/>
                  <a:gd name="T59" fmla="*/ 2147483646 h 1269"/>
                  <a:gd name="T60" fmla="*/ 2147483646 w 706"/>
                  <a:gd name="T61" fmla="*/ 2147483646 h 1269"/>
                  <a:gd name="T62" fmla="*/ 2147483646 w 706"/>
                  <a:gd name="T63" fmla="*/ 2147483646 h 1269"/>
                  <a:gd name="T64" fmla="*/ 2147483646 w 706"/>
                  <a:gd name="T65" fmla="*/ 2147483646 h 1269"/>
                  <a:gd name="T66" fmla="*/ 2147483646 w 706"/>
                  <a:gd name="T67" fmla="*/ 2147483646 h 1269"/>
                  <a:gd name="T68" fmla="*/ 2147483646 w 706"/>
                  <a:gd name="T69" fmla="*/ 2147483646 h 1269"/>
                  <a:gd name="T70" fmla="*/ 2147483646 w 706"/>
                  <a:gd name="T71" fmla="*/ 2147483646 h 1269"/>
                  <a:gd name="T72" fmla="*/ 2147483646 w 706"/>
                  <a:gd name="T73" fmla="*/ 2147483646 h 1269"/>
                  <a:gd name="T74" fmla="*/ 2147483646 w 706"/>
                  <a:gd name="T75" fmla="*/ 2147483646 h 1269"/>
                  <a:gd name="T76" fmla="*/ 2147483646 w 706"/>
                  <a:gd name="T77" fmla="*/ 2147483646 h 1269"/>
                  <a:gd name="T78" fmla="*/ 2147483646 w 706"/>
                  <a:gd name="T79" fmla="*/ 2147483646 h 12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06" h="1269">
                    <a:moveTo>
                      <a:pt x="36" y="647"/>
                    </a:moveTo>
                    <a:lnTo>
                      <a:pt x="36" y="647"/>
                    </a:lnTo>
                    <a:lnTo>
                      <a:pt x="19" y="663"/>
                    </a:lnTo>
                    <a:lnTo>
                      <a:pt x="36" y="713"/>
                    </a:lnTo>
                    <a:lnTo>
                      <a:pt x="62" y="713"/>
                    </a:lnTo>
                    <a:lnTo>
                      <a:pt x="71" y="721"/>
                    </a:lnTo>
                    <a:lnTo>
                      <a:pt x="98" y="721"/>
                    </a:lnTo>
                    <a:lnTo>
                      <a:pt x="115" y="746"/>
                    </a:lnTo>
                    <a:lnTo>
                      <a:pt x="115" y="821"/>
                    </a:lnTo>
                    <a:lnTo>
                      <a:pt x="124" y="845"/>
                    </a:lnTo>
                    <a:lnTo>
                      <a:pt x="133" y="861"/>
                    </a:lnTo>
                    <a:lnTo>
                      <a:pt x="124" y="895"/>
                    </a:lnTo>
                    <a:lnTo>
                      <a:pt x="107" y="953"/>
                    </a:lnTo>
                    <a:lnTo>
                      <a:pt x="115" y="1011"/>
                    </a:lnTo>
                    <a:lnTo>
                      <a:pt x="265" y="1185"/>
                    </a:lnTo>
                    <a:lnTo>
                      <a:pt x="291" y="1185"/>
                    </a:lnTo>
                    <a:lnTo>
                      <a:pt x="256" y="1227"/>
                    </a:lnTo>
                    <a:lnTo>
                      <a:pt x="186" y="1252"/>
                    </a:lnTo>
                    <a:lnTo>
                      <a:pt x="115" y="1252"/>
                    </a:lnTo>
                    <a:lnTo>
                      <a:pt x="98" y="1234"/>
                    </a:lnTo>
                    <a:lnTo>
                      <a:pt x="53" y="1252"/>
                    </a:lnTo>
                    <a:lnTo>
                      <a:pt x="0" y="1252"/>
                    </a:lnTo>
                    <a:lnTo>
                      <a:pt x="0" y="1268"/>
                    </a:lnTo>
                    <a:lnTo>
                      <a:pt x="222" y="1268"/>
                    </a:lnTo>
                    <a:lnTo>
                      <a:pt x="363" y="1243"/>
                    </a:lnTo>
                    <a:lnTo>
                      <a:pt x="504" y="1234"/>
                    </a:lnTo>
                    <a:lnTo>
                      <a:pt x="564" y="1201"/>
                    </a:lnTo>
                    <a:lnTo>
                      <a:pt x="556" y="1185"/>
                    </a:lnTo>
                    <a:lnTo>
                      <a:pt x="468" y="1201"/>
                    </a:lnTo>
                    <a:lnTo>
                      <a:pt x="432" y="1119"/>
                    </a:lnTo>
                    <a:lnTo>
                      <a:pt x="477" y="1144"/>
                    </a:lnTo>
                    <a:lnTo>
                      <a:pt x="477" y="1169"/>
                    </a:lnTo>
                    <a:lnTo>
                      <a:pt x="485" y="1185"/>
                    </a:lnTo>
                    <a:lnTo>
                      <a:pt x="530" y="1176"/>
                    </a:lnTo>
                    <a:lnTo>
                      <a:pt x="556" y="1151"/>
                    </a:lnTo>
                    <a:lnTo>
                      <a:pt x="564" y="1144"/>
                    </a:lnTo>
                    <a:lnTo>
                      <a:pt x="592" y="1160"/>
                    </a:lnTo>
                    <a:lnTo>
                      <a:pt x="635" y="1070"/>
                    </a:lnTo>
                    <a:lnTo>
                      <a:pt x="652" y="1070"/>
                    </a:lnTo>
                    <a:lnTo>
                      <a:pt x="679" y="1028"/>
                    </a:lnTo>
                    <a:lnTo>
                      <a:pt x="662" y="1011"/>
                    </a:lnTo>
                    <a:lnTo>
                      <a:pt x="635" y="969"/>
                    </a:lnTo>
                    <a:lnTo>
                      <a:pt x="645" y="953"/>
                    </a:lnTo>
                    <a:lnTo>
                      <a:pt x="635" y="944"/>
                    </a:lnTo>
                    <a:lnTo>
                      <a:pt x="679" y="886"/>
                    </a:lnTo>
                    <a:lnTo>
                      <a:pt x="705" y="771"/>
                    </a:lnTo>
                    <a:lnTo>
                      <a:pt x="662" y="729"/>
                    </a:lnTo>
                    <a:lnTo>
                      <a:pt x="618" y="713"/>
                    </a:lnTo>
                    <a:lnTo>
                      <a:pt x="530" y="663"/>
                    </a:lnTo>
                    <a:lnTo>
                      <a:pt x="511" y="605"/>
                    </a:lnTo>
                    <a:lnTo>
                      <a:pt x="415" y="522"/>
                    </a:lnTo>
                    <a:lnTo>
                      <a:pt x="477" y="423"/>
                    </a:lnTo>
                    <a:lnTo>
                      <a:pt x="449" y="364"/>
                    </a:lnTo>
                    <a:lnTo>
                      <a:pt x="449" y="74"/>
                    </a:lnTo>
                    <a:lnTo>
                      <a:pt x="406" y="67"/>
                    </a:lnTo>
                    <a:lnTo>
                      <a:pt x="335" y="0"/>
                    </a:lnTo>
                    <a:lnTo>
                      <a:pt x="282" y="0"/>
                    </a:lnTo>
                    <a:lnTo>
                      <a:pt x="256" y="0"/>
                    </a:lnTo>
                    <a:lnTo>
                      <a:pt x="239" y="25"/>
                    </a:lnTo>
                    <a:lnTo>
                      <a:pt x="229" y="42"/>
                    </a:lnTo>
                    <a:lnTo>
                      <a:pt x="186" y="74"/>
                    </a:lnTo>
                    <a:lnTo>
                      <a:pt x="150" y="124"/>
                    </a:lnTo>
                    <a:lnTo>
                      <a:pt x="115" y="124"/>
                    </a:lnTo>
                    <a:lnTo>
                      <a:pt x="115" y="141"/>
                    </a:lnTo>
                    <a:lnTo>
                      <a:pt x="62" y="157"/>
                    </a:lnTo>
                    <a:lnTo>
                      <a:pt x="88" y="182"/>
                    </a:lnTo>
                    <a:lnTo>
                      <a:pt x="62" y="240"/>
                    </a:lnTo>
                    <a:lnTo>
                      <a:pt x="71" y="257"/>
                    </a:lnTo>
                    <a:lnTo>
                      <a:pt x="88" y="274"/>
                    </a:lnTo>
                    <a:lnTo>
                      <a:pt x="79" y="364"/>
                    </a:lnTo>
                    <a:lnTo>
                      <a:pt x="107" y="414"/>
                    </a:lnTo>
                    <a:lnTo>
                      <a:pt x="79" y="465"/>
                    </a:lnTo>
                    <a:lnTo>
                      <a:pt x="53" y="497"/>
                    </a:lnTo>
                    <a:lnTo>
                      <a:pt x="71" y="522"/>
                    </a:lnTo>
                    <a:lnTo>
                      <a:pt x="98" y="539"/>
                    </a:lnTo>
                    <a:lnTo>
                      <a:pt x="107" y="539"/>
                    </a:lnTo>
                    <a:lnTo>
                      <a:pt x="98" y="555"/>
                    </a:lnTo>
                    <a:lnTo>
                      <a:pt x="71" y="580"/>
                    </a:lnTo>
                    <a:lnTo>
                      <a:pt x="36" y="596"/>
                    </a:lnTo>
                    <a:lnTo>
                      <a:pt x="36" y="622"/>
                    </a:lnTo>
                    <a:lnTo>
                      <a:pt x="36" y="6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3" name="Freeform 9">
                <a:extLst>
                  <a:ext uri="{FF2B5EF4-FFF2-40B4-BE49-F238E27FC236}">
                    <a16:creationId xmlns:a16="http://schemas.microsoft.com/office/drawing/2014/main" id="{E3C453C8-22BD-4C2C-AFD5-C7377B9ED175}"/>
                  </a:ext>
                </a:extLst>
              </p:cNvPr>
              <p:cNvSpPr>
                <a:spLocks/>
              </p:cNvSpPr>
              <p:nvPr/>
            </p:nvSpPr>
            <p:spPr bwMode="auto">
              <a:xfrm>
                <a:off x="744538" y="7351713"/>
                <a:ext cx="835025" cy="1552575"/>
              </a:xfrm>
              <a:custGeom>
                <a:avLst/>
                <a:gdLst>
                  <a:gd name="T0" fmla="*/ 2147483646 w 548"/>
                  <a:gd name="T1" fmla="*/ 2147483646 h 1020"/>
                  <a:gd name="T2" fmla="*/ 2147483646 w 548"/>
                  <a:gd name="T3" fmla="*/ 2147483646 h 1020"/>
                  <a:gd name="T4" fmla="*/ 2147483646 w 548"/>
                  <a:gd name="T5" fmla="*/ 2147483646 h 1020"/>
                  <a:gd name="T6" fmla="*/ 2147483646 w 548"/>
                  <a:gd name="T7" fmla="*/ 2147483646 h 1020"/>
                  <a:gd name="T8" fmla="*/ 2147483646 w 548"/>
                  <a:gd name="T9" fmla="*/ 2147483646 h 1020"/>
                  <a:gd name="T10" fmla="*/ 2147483646 w 548"/>
                  <a:gd name="T11" fmla="*/ 2147483646 h 1020"/>
                  <a:gd name="T12" fmla="*/ 2147483646 w 548"/>
                  <a:gd name="T13" fmla="*/ 2147483646 h 1020"/>
                  <a:gd name="T14" fmla="*/ 2147483646 w 548"/>
                  <a:gd name="T15" fmla="*/ 2147483646 h 1020"/>
                  <a:gd name="T16" fmla="*/ 2147483646 w 548"/>
                  <a:gd name="T17" fmla="*/ 2147483646 h 1020"/>
                  <a:gd name="T18" fmla="*/ 2147483646 w 548"/>
                  <a:gd name="T19" fmla="*/ 2147483646 h 1020"/>
                  <a:gd name="T20" fmla="*/ 2147483646 w 548"/>
                  <a:gd name="T21" fmla="*/ 2147483646 h 1020"/>
                  <a:gd name="T22" fmla="*/ 2147483646 w 548"/>
                  <a:gd name="T23" fmla="*/ 2147483646 h 1020"/>
                  <a:gd name="T24" fmla="*/ 2147483646 w 548"/>
                  <a:gd name="T25" fmla="*/ 2147483646 h 1020"/>
                  <a:gd name="T26" fmla="*/ 2147483646 w 548"/>
                  <a:gd name="T27" fmla="*/ 2147483646 h 1020"/>
                  <a:gd name="T28" fmla="*/ 2147483646 w 548"/>
                  <a:gd name="T29" fmla="*/ 2147483646 h 1020"/>
                  <a:gd name="T30" fmla="*/ 2147483646 w 548"/>
                  <a:gd name="T31" fmla="*/ 2147483646 h 1020"/>
                  <a:gd name="T32" fmla="*/ 2147483646 w 548"/>
                  <a:gd name="T33" fmla="*/ 2147483646 h 1020"/>
                  <a:gd name="T34" fmla="*/ 2147483646 w 548"/>
                  <a:gd name="T35" fmla="*/ 0 h 1020"/>
                  <a:gd name="T36" fmla="*/ 2147483646 w 548"/>
                  <a:gd name="T37" fmla="*/ 2147483646 h 1020"/>
                  <a:gd name="T38" fmla="*/ 2147483646 w 548"/>
                  <a:gd name="T39" fmla="*/ 2147483646 h 1020"/>
                  <a:gd name="T40" fmla="*/ 2147483646 w 548"/>
                  <a:gd name="T41" fmla="*/ 2147483646 h 1020"/>
                  <a:gd name="T42" fmla="*/ 0 w 548"/>
                  <a:gd name="T43" fmla="*/ 2147483646 h 1020"/>
                  <a:gd name="T44" fmla="*/ 2147483646 w 548"/>
                  <a:gd name="T45" fmla="*/ 2147483646 h 1020"/>
                  <a:gd name="T46" fmla="*/ 2147483646 w 548"/>
                  <a:gd name="T47" fmla="*/ 2147483646 h 1020"/>
                  <a:gd name="T48" fmla="*/ 2147483646 w 548"/>
                  <a:gd name="T49" fmla="*/ 2147483646 h 1020"/>
                  <a:gd name="T50" fmla="*/ 2147483646 w 548"/>
                  <a:gd name="T51" fmla="*/ 2147483646 h 1020"/>
                  <a:gd name="T52" fmla="*/ 2147483646 w 548"/>
                  <a:gd name="T53" fmla="*/ 2147483646 h 1020"/>
                  <a:gd name="T54" fmla="*/ 2147483646 w 548"/>
                  <a:gd name="T55" fmla="*/ 2147483646 h 1020"/>
                  <a:gd name="T56" fmla="*/ 2147483646 w 548"/>
                  <a:gd name="T57" fmla="*/ 2147483646 h 1020"/>
                  <a:gd name="T58" fmla="*/ 2147483646 w 548"/>
                  <a:gd name="T59" fmla="*/ 2147483646 h 1020"/>
                  <a:gd name="T60" fmla="*/ 2147483646 w 548"/>
                  <a:gd name="T61" fmla="*/ 2147483646 h 1020"/>
                  <a:gd name="T62" fmla="*/ 2147483646 w 548"/>
                  <a:gd name="T63" fmla="*/ 2147483646 h 1020"/>
                  <a:gd name="T64" fmla="*/ 2147483646 w 548"/>
                  <a:gd name="T65" fmla="*/ 2147483646 h 1020"/>
                  <a:gd name="T66" fmla="*/ 2147483646 w 548"/>
                  <a:gd name="T67" fmla="*/ 2147483646 h 1020"/>
                  <a:gd name="T68" fmla="*/ 2147483646 w 548"/>
                  <a:gd name="T69" fmla="*/ 2147483646 h 1020"/>
                  <a:gd name="T70" fmla="*/ 2147483646 w 548"/>
                  <a:gd name="T71" fmla="*/ 2147483646 h 1020"/>
                  <a:gd name="T72" fmla="*/ 2147483646 w 548"/>
                  <a:gd name="T73" fmla="*/ 2147483646 h 1020"/>
                  <a:gd name="T74" fmla="*/ 2147483646 w 548"/>
                  <a:gd name="T75" fmla="*/ 2147483646 h 1020"/>
                  <a:gd name="T76" fmla="*/ 2147483646 w 548"/>
                  <a:gd name="T77" fmla="*/ 2147483646 h 1020"/>
                  <a:gd name="T78" fmla="*/ 2147483646 w 548"/>
                  <a:gd name="T79" fmla="*/ 2147483646 h 1020"/>
                  <a:gd name="T80" fmla="*/ 2147483646 w 548"/>
                  <a:gd name="T81" fmla="*/ 2147483646 h 1020"/>
                  <a:gd name="T82" fmla="*/ 2147483646 w 548"/>
                  <a:gd name="T83" fmla="*/ 2147483646 h 10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48" h="1020">
                    <a:moveTo>
                      <a:pt x="476" y="506"/>
                    </a:moveTo>
                    <a:lnTo>
                      <a:pt x="476" y="481"/>
                    </a:lnTo>
                    <a:lnTo>
                      <a:pt x="476" y="455"/>
                    </a:lnTo>
                    <a:lnTo>
                      <a:pt x="511" y="439"/>
                    </a:lnTo>
                    <a:lnTo>
                      <a:pt x="538" y="414"/>
                    </a:lnTo>
                    <a:lnTo>
                      <a:pt x="547" y="398"/>
                    </a:lnTo>
                    <a:lnTo>
                      <a:pt x="538" y="398"/>
                    </a:lnTo>
                    <a:lnTo>
                      <a:pt x="511" y="380"/>
                    </a:lnTo>
                    <a:lnTo>
                      <a:pt x="493" y="356"/>
                    </a:lnTo>
                    <a:lnTo>
                      <a:pt x="519" y="324"/>
                    </a:lnTo>
                    <a:lnTo>
                      <a:pt x="547" y="273"/>
                    </a:lnTo>
                    <a:lnTo>
                      <a:pt x="519" y="223"/>
                    </a:lnTo>
                    <a:lnTo>
                      <a:pt x="528" y="133"/>
                    </a:lnTo>
                    <a:lnTo>
                      <a:pt x="511" y="115"/>
                    </a:lnTo>
                    <a:lnTo>
                      <a:pt x="502" y="99"/>
                    </a:lnTo>
                    <a:lnTo>
                      <a:pt x="528" y="41"/>
                    </a:lnTo>
                    <a:lnTo>
                      <a:pt x="502" y="16"/>
                    </a:lnTo>
                    <a:lnTo>
                      <a:pt x="493" y="0"/>
                    </a:lnTo>
                    <a:lnTo>
                      <a:pt x="440" y="41"/>
                    </a:lnTo>
                    <a:lnTo>
                      <a:pt x="122" y="41"/>
                    </a:lnTo>
                    <a:lnTo>
                      <a:pt x="122" y="66"/>
                    </a:lnTo>
                    <a:lnTo>
                      <a:pt x="0" y="66"/>
                    </a:lnTo>
                    <a:lnTo>
                      <a:pt x="17" y="929"/>
                    </a:lnTo>
                    <a:lnTo>
                      <a:pt x="62" y="911"/>
                    </a:lnTo>
                    <a:lnTo>
                      <a:pt x="96" y="929"/>
                    </a:lnTo>
                    <a:lnTo>
                      <a:pt x="132" y="920"/>
                    </a:lnTo>
                    <a:lnTo>
                      <a:pt x="211" y="961"/>
                    </a:lnTo>
                    <a:lnTo>
                      <a:pt x="246" y="953"/>
                    </a:lnTo>
                    <a:lnTo>
                      <a:pt x="237" y="978"/>
                    </a:lnTo>
                    <a:lnTo>
                      <a:pt x="237" y="994"/>
                    </a:lnTo>
                    <a:lnTo>
                      <a:pt x="246" y="1019"/>
                    </a:lnTo>
                    <a:lnTo>
                      <a:pt x="273" y="994"/>
                    </a:lnTo>
                    <a:lnTo>
                      <a:pt x="299" y="985"/>
                    </a:lnTo>
                    <a:lnTo>
                      <a:pt x="325" y="978"/>
                    </a:lnTo>
                    <a:lnTo>
                      <a:pt x="361" y="762"/>
                    </a:lnTo>
                    <a:lnTo>
                      <a:pt x="378" y="738"/>
                    </a:lnTo>
                    <a:lnTo>
                      <a:pt x="378" y="704"/>
                    </a:lnTo>
                    <a:lnTo>
                      <a:pt x="404" y="679"/>
                    </a:lnTo>
                    <a:lnTo>
                      <a:pt x="404" y="596"/>
                    </a:lnTo>
                    <a:lnTo>
                      <a:pt x="440" y="563"/>
                    </a:lnTo>
                    <a:lnTo>
                      <a:pt x="449" y="506"/>
                    </a:lnTo>
                    <a:lnTo>
                      <a:pt x="476" y="50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4" name="Freeform 10">
                <a:extLst>
                  <a:ext uri="{FF2B5EF4-FFF2-40B4-BE49-F238E27FC236}">
                    <a16:creationId xmlns:a16="http://schemas.microsoft.com/office/drawing/2014/main" id="{21BDAFD9-F36D-47D4-9459-7E2BE983AC89}"/>
                  </a:ext>
                </a:extLst>
              </p:cNvPr>
              <p:cNvSpPr>
                <a:spLocks/>
              </p:cNvSpPr>
              <p:nvPr/>
            </p:nvSpPr>
            <p:spPr bwMode="auto">
              <a:xfrm>
                <a:off x="708025" y="6405563"/>
                <a:ext cx="950913" cy="1047750"/>
              </a:xfrm>
              <a:custGeom>
                <a:avLst/>
                <a:gdLst>
                  <a:gd name="T0" fmla="*/ 2147483646 w 625"/>
                  <a:gd name="T1" fmla="*/ 2147483646 h 688"/>
                  <a:gd name="T2" fmla="*/ 2147483646 w 625"/>
                  <a:gd name="T3" fmla="*/ 2147483646 h 688"/>
                  <a:gd name="T4" fmla="*/ 2147483646 w 625"/>
                  <a:gd name="T5" fmla="*/ 2147483646 h 688"/>
                  <a:gd name="T6" fmla="*/ 2147483646 w 625"/>
                  <a:gd name="T7" fmla="*/ 2147483646 h 688"/>
                  <a:gd name="T8" fmla="*/ 2147483646 w 625"/>
                  <a:gd name="T9" fmla="*/ 2147483646 h 688"/>
                  <a:gd name="T10" fmla="*/ 2147483646 w 625"/>
                  <a:gd name="T11" fmla="*/ 2147483646 h 688"/>
                  <a:gd name="T12" fmla="*/ 2147483646 w 625"/>
                  <a:gd name="T13" fmla="*/ 2147483646 h 688"/>
                  <a:gd name="T14" fmla="*/ 2147483646 w 625"/>
                  <a:gd name="T15" fmla="*/ 2147483646 h 688"/>
                  <a:gd name="T16" fmla="*/ 2147483646 w 625"/>
                  <a:gd name="T17" fmla="*/ 2147483646 h 688"/>
                  <a:gd name="T18" fmla="*/ 2147483646 w 625"/>
                  <a:gd name="T19" fmla="*/ 2147483646 h 688"/>
                  <a:gd name="T20" fmla="*/ 2147483646 w 625"/>
                  <a:gd name="T21" fmla="*/ 2147483646 h 688"/>
                  <a:gd name="T22" fmla="*/ 2147483646 w 625"/>
                  <a:gd name="T23" fmla="*/ 2147483646 h 688"/>
                  <a:gd name="T24" fmla="*/ 2147483646 w 625"/>
                  <a:gd name="T25" fmla="*/ 2147483646 h 688"/>
                  <a:gd name="T26" fmla="*/ 2147483646 w 625"/>
                  <a:gd name="T27" fmla="*/ 2147483646 h 688"/>
                  <a:gd name="T28" fmla="*/ 2147483646 w 625"/>
                  <a:gd name="T29" fmla="*/ 2147483646 h 688"/>
                  <a:gd name="T30" fmla="*/ 2147483646 w 625"/>
                  <a:gd name="T31" fmla="*/ 2147483646 h 688"/>
                  <a:gd name="T32" fmla="*/ 2147483646 w 625"/>
                  <a:gd name="T33" fmla="*/ 2147483646 h 688"/>
                  <a:gd name="T34" fmla="*/ 2147483646 w 625"/>
                  <a:gd name="T35" fmla="*/ 2147483646 h 688"/>
                  <a:gd name="T36" fmla="*/ 2147483646 w 625"/>
                  <a:gd name="T37" fmla="*/ 2147483646 h 688"/>
                  <a:gd name="T38" fmla="*/ 2147483646 w 625"/>
                  <a:gd name="T39" fmla="*/ 2147483646 h 688"/>
                  <a:gd name="T40" fmla="*/ 2147483646 w 625"/>
                  <a:gd name="T41" fmla="*/ 2147483646 h 688"/>
                  <a:gd name="T42" fmla="*/ 2147483646 w 625"/>
                  <a:gd name="T43" fmla="*/ 2147483646 h 688"/>
                  <a:gd name="T44" fmla="*/ 2147483646 w 625"/>
                  <a:gd name="T45" fmla="*/ 2147483646 h 688"/>
                  <a:gd name="T46" fmla="*/ 2147483646 w 625"/>
                  <a:gd name="T47" fmla="*/ 2147483646 h 688"/>
                  <a:gd name="T48" fmla="*/ 2147483646 w 625"/>
                  <a:gd name="T49" fmla="*/ 0 h 688"/>
                  <a:gd name="T50" fmla="*/ 0 w 625"/>
                  <a:gd name="T51" fmla="*/ 0 h 688"/>
                  <a:gd name="T52" fmla="*/ 2147483646 w 625"/>
                  <a:gd name="T53" fmla="*/ 2147483646 h 6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25" h="688">
                    <a:moveTo>
                      <a:pt x="26" y="687"/>
                    </a:moveTo>
                    <a:lnTo>
                      <a:pt x="148" y="687"/>
                    </a:lnTo>
                    <a:lnTo>
                      <a:pt x="148" y="662"/>
                    </a:lnTo>
                    <a:lnTo>
                      <a:pt x="465" y="662"/>
                    </a:lnTo>
                    <a:lnTo>
                      <a:pt x="517" y="622"/>
                    </a:lnTo>
                    <a:lnTo>
                      <a:pt x="527" y="638"/>
                    </a:lnTo>
                    <a:lnTo>
                      <a:pt x="579" y="622"/>
                    </a:lnTo>
                    <a:lnTo>
                      <a:pt x="579" y="604"/>
                    </a:lnTo>
                    <a:lnTo>
                      <a:pt x="579" y="563"/>
                    </a:lnTo>
                    <a:lnTo>
                      <a:pt x="517" y="530"/>
                    </a:lnTo>
                    <a:lnTo>
                      <a:pt x="553" y="505"/>
                    </a:lnTo>
                    <a:lnTo>
                      <a:pt x="536" y="447"/>
                    </a:lnTo>
                    <a:lnTo>
                      <a:pt x="579" y="447"/>
                    </a:lnTo>
                    <a:lnTo>
                      <a:pt x="588" y="431"/>
                    </a:lnTo>
                    <a:lnTo>
                      <a:pt x="605" y="440"/>
                    </a:lnTo>
                    <a:lnTo>
                      <a:pt x="624" y="397"/>
                    </a:lnTo>
                    <a:lnTo>
                      <a:pt x="624" y="357"/>
                    </a:lnTo>
                    <a:lnTo>
                      <a:pt x="588" y="373"/>
                    </a:lnTo>
                    <a:lnTo>
                      <a:pt x="579" y="390"/>
                    </a:lnTo>
                    <a:lnTo>
                      <a:pt x="598" y="265"/>
                    </a:lnTo>
                    <a:lnTo>
                      <a:pt x="615" y="265"/>
                    </a:lnTo>
                    <a:lnTo>
                      <a:pt x="553" y="215"/>
                    </a:lnTo>
                    <a:lnTo>
                      <a:pt x="474" y="183"/>
                    </a:lnTo>
                    <a:lnTo>
                      <a:pt x="412" y="67"/>
                    </a:lnTo>
                    <a:lnTo>
                      <a:pt x="422" y="0"/>
                    </a:lnTo>
                    <a:lnTo>
                      <a:pt x="0" y="0"/>
                    </a:lnTo>
                    <a:lnTo>
                      <a:pt x="26" y="6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5" name="Freeform 11">
                <a:extLst>
                  <a:ext uri="{FF2B5EF4-FFF2-40B4-BE49-F238E27FC236}">
                    <a16:creationId xmlns:a16="http://schemas.microsoft.com/office/drawing/2014/main" id="{EFDE3189-A186-42E0-A60A-0F05AB0ADEE7}"/>
                  </a:ext>
                </a:extLst>
              </p:cNvPr>
              <p:cNvSpPr>
                <a:spLocks/>
              </p:cNvSpPr>
              <p:nvPr/>
            </p:nvSpPr>
            <p:spPr bwMode="auto">
              <a:xfrm>
                <a:off x="708025" y="5310188"/>
                <a:ext cx="933450" cy="1096962"/>
              </a:xfrm>
              <a:custGeom>
                <a:avLst/>
                <a:gdLst>
                  <a:gd name="T0" fmla="*/ 2147483646 w 614"/>
                  <a:gd name="T1" fmla="*/ 2147483646 h 721"/>
                  <a:gd name="T2" fmla="*/ 2147483646 w 614"/>
                  <a:gd name="T3" fmla="*/ 2147483646 h 721"/>
                  <a:gd name="T4" fmla="*/ 2147483646 w 614"/>
                  <a:gd name="T5" fmla="*/ 2147483646 h 721"/>
                  <a:gd name="T6" fmla="*/ 2147483646 w 614"/>
                  <a:gd name="T7" fmla="*/ 2147483646 h 721"/>
                  <a:gd name="T8" fmla="*/ 2147483646 w 614"/>
                  <a:gd name="T9" fmla="*/ 2147483646 h 721"/>
                  <a:gd name="T10" fmla="*/ 2147483646 w 614"/>
                  <a:gd name="T11" fmla="*/ 2147483646 h 721"/>
                  <a:gd name="T12" fmla="*/ 2147483646 w 614"/>
                  <a:gd name="T13" fmla="*/ 2147483646 h 721"/>
                  <a:gd name="T14" fmla="*/ 2147483646 w 614"/>
                  <a:gd name="T15" fmla="*/ 2147483646 h 721"/>
                  <a:gd name="T16" fmla="*/ 2147483646 w 614"/>
                  <a:gd name="T17" fmla="*/ 2147483646 h 721"/>
                  <a:gd name="T18" fmla="*/ 2147483646 w 614"/>
                  <a:gd name="T19" fmla="*/ 2147483646 h 721"/>
                  <a:gd name="T20" fmla="*/ 2147483646 w 614"/>
                  <a:gd name="T21" fmla="*/ 2147483646 h 721"/>
                  <a:gd name="T22" fmla="*/ 2147483646 w 614"/>
                  <a:gd name="T23" fmla="*/ 2147483646 h 721"/>
                  <a:gd name="T24" fmla="*/ 2147483646 w 614"/>
                  <a:gd name="T25" fmla="*/ 2147483646 h 721"/>
                  <a:gd name="T26" fmla="*/ 2147483646 w 614"/>
                  <a:gd name="T27" fmla="*/ 2147483646 h 721"/>
                  <a:gd name="T28" fmla="*/ 2147483646 w 614"/>
                  <a:gd name="T29" fmla="*/ 2147483646 h 721"/>
                  <a:gd name="T30" fmla="*/ 2147483646 w 614"/>
                  <a:gd name="T31" fmla="*/ 2147483646 h 721"/>
                  <a:gd name="T32" fmla="*/ 2147483646 w 614"/>
                  <a:gd name="T33" fmla="*/ 2147483646 h 721"/>
                  <a:gd name="T34" fmla="*/ 2147483646 w 614"/>
                  <a:gd name="T35" fmla="*/ 2147483646 h 721"/>
                  <a:gd name="T36" fmla="*/ 2147483646 w 614"/>
                  <a:gd name="T37" fmla="*/ 2147483646 h 721"/>
                  <a:gd name="T38" fmla="*/ 2147483646 w 614"/>
                  <a:gd name="T39" fmla="*/ 2147483646 h 721"/>
                  <a:gd name="T40" fmla="*/ 2147483646 w 614"/>
                  <a:gd name="T41" fmla="*/ 2147483646 h 721"/>
                  <a:gd name="T42" fmla="*/ 2147483646 w 614"/>
                  <a:gd name="T43" fmla="*/ 2147483646 h 721"/>
                  <a:gd name="T44" fmla="*/ 2147483646 w 614"/>
                  <a:gd name="T45" fmla="*/ 2147483646 h 721"/>
                  <a:gd name="T46" fmla="*/ 2147483646 w 614"/>
                  <a:gd name="T47" fmla="*/ 2147483646 h 721"/>
                  <a:gd name="T48" fmla="*/ 2147483646 w 614"/>
                  <a:gd name="T49" fmla="*/ 2147483646 h 721"/>
                  <a:gd name="T50" fmla="*/ 2147483646 w 614"/>
                  <a:gd name="T51" fmla="*/ 0 h 721"/>
                  <a:gd name="T52" fmla="*/ 2147483646 w 614"/>
                  <a:gd name="T53" fmla="*/ 0 h 721"/>
                  <a:gd name="T54" fmla="*/ 0 w 614"/>
                  <a:gd name="T55" fmla="*/ 2147483646 h 721"/>
                  <a:gd name="T56" fmla="*/ 0 w 614"/>
                  <a:gd name="T57" fmla="*/ 2147483646 h 721"/>
                  <a:gd name="T58" fmla="*/ 2147483646 w 614"/>
                  <a:gd name="T59" fmla="*/ 2147483646 h 7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4" h="721">
                    <a:moveTo>
                      <a:pt x="420" y="720"/>
                    </a:moveTo>
                    <a:lnTo>
                      <a:pt x="420" y="679"/>
                    </a:lnTo>
                    <a:lnTo>
                      <a:pt x="411" y="654"/>
                    </a:lnTo>
                    <a:lnTo>
                      <a:pt x="359" y="654"/>
                    </a:lnTo>
                    <a:lnTo>
                      <a:pt x="323" y="571"/>
                    </a:lnTo>
                    <a:lnTo>
                      <a:pt x="359" y="538"/>
                    </a:lnTo>
                    <a:lnTo>
                      <a:pt x="385" y="506"/>
                    </a:lnTo>
                    <a:lnTo>
                      <a:pt x="420" y="488"/>
                    </a:lnTo>
                    <a:lnTo>
                      <a:pt x="456" y="456"/>
                    </a:lnTo>
                    <a:lnTo>
                      <a:pt x="385" y="439"/>
                    </a:lnTo>
                    <a:lnTo>
                      <a:pt x="394" y="405"/>
                    </a:lnTo>
                    <a:lnTo>
                      <a:pt x="428" y="414"/>
                    </a:lnTo>
                    <a:lnTo>
                      <a:pt x="456" y="389"/>
                    </a:lnTo>
                    <a:lnTo>
                      <a:pt x="420" y="364"/>
                    </a:lnTo>
                    <a:lnTo>
                      <a:pt x="394" y="380"/>
                    </a:lnTo>
                    <a:lnTo>
                      <a:pt x="394" y="299"/>
                    </a:lnTo>
                    <a:lnTo>
                      <a:pt x="437" y="290"/>
                    </a:lnTo>
                    <a:lnTo>
                      <a:pt x="447" y="306"/>
                    </a:lnTo>
                    <a:lnTo>
                      <a:pt x="482" y="207"/>
                    </a:lnTo>
                    <a:lnTo>
                      <a:pt x="499" y="207"/>
                    </a:lnTo>
                    <a:lnTo>
                      <a:pt x="508" y="83"/>
                    </a:lnTo>
                    <a:lnTo>
                      <a:pt x="499" y="41"/>
                    </a:lnTo>
                    <a:lnTo>
                      <a:pt x="551" y="9"/>
                    </a:lnTo>
                    <a:lnTo>
                      <a:pt x="596" y="41"/>
                    </a:lnTo>
                    <a:lnTo>
                      <a:pt x="613" y="25"/>
                    </a:lnTo>
                    <a:lnTo>
                      <a:pt x="596" y="0"/>
                    </a:lnTo>
                    <a:lnTo>
                      <a:pt x="79" y="0"/>
                    </a:lnTo>
                    <a:lnTo>
                      <a:pt x="0" y="638"/>
                    </a:lnTo>
                    <a:lnTo>
                      <a:pt x="0" y="720"/>
                    </a:lnTo>
                    <a:lnTo>
                      <a:pt x="420" y="7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6" name="Freeform 12">
                <a:extLst>
                  <a:ext uri="{FF2B5EF4-FFF2-40B4-BE49-F238E27FC236}">
                    <a16:creationId xmlns:a16="http://schemas.microsoft.com/office/drawing/2014/main" id="{6601AD67-A4B6-43C2-81C1-CCAFC8E2FADA}"/>
                  </a:ext>
                </a:extLst>
              </p:cNvPr>
              <p:cNvSpPr>
                <a:spLocks/>
              </p:cNvSpPr>
              <p:nvPr/>
            </p:nvSpPr>
            <p:spPr bwMode="auto">
              <a:xfrm>
                <a:off x="1200150" y="5902325"/>
                <a:ext cx="1084263" cy="1425575"/>
              </a:xfrm>
              <a:custGeom>
                <a:avLst/>
                <a:gdLst>
                  <a:gd name="T0" fmla="*/ 2147483646 w 713"/>
                  <a:gd name="T1" fmla="*/ 2147483646 h 937"/>
                  <a:gd name="T2" fmla="*/ 2147483646 w 713"/>
                  <a:gd name="T3" fmla="*/ 2147483646 h 937"/>
                  <a:gd name="T4" fmla="*/ 2147483646 w 713"/>
                  <a:gd name="T5" fmla="*/ 2147483646 h 937"/>
                  <a:gd name="T6" fmla="*/ 2147483646 w 713"/>
                  <a:gd name="T7" fmla="*/ 2147483646 h 937"/>
                  <a:gd name="T8" fmla="*/ 2147483646 w 713"/>
                  <a:gd name="T9" fmla="*/ 2147483646 h 937"/>
                  <a:gd name="T10" fmla="*/ 2147483646 w 713"/>
                  <a:gd name="T11" fmla="*/ 2147483646 h 937"/>
                  <a:gd name="T12" fmla="*/ 2147483646 w 713"/>
                  <a:gd name="T13" fmla="*/ 2147483646 h 937"/>
                  <a:gd name="T14" fmla="*/ 2147483646 w 713"/>
                  <a:gd name="T15" fmla="*/ 2147483646 h 937"/>
                  <a:gd name="T16" fmla="*/ 2147483646 w 713"/>
                  <a:gd name="T17" fmla="*/ 2147483646 h 937"/>
                  <a:gd name="T18" fmla="*/ 2147483646 w 713"/>
                  <a:gd name="T19" fmla="*/ 2147483646 h 937"/>
                  <a:gd name="T20" fmla="*/ 2147483646 w 713"/>
                  <a:gd name="T21" fmla="*/ 2147483646 h 937"/>
                  <a:gd name="T22" fmla="*/ 2147483646 w 713"/>
                  <a:gd name="T23" fmla="*/ 2147483646 h 937"/>
                  <a:gd name="T24" fmla="*/ 2147483646 w 713"/>
                  <a:gd name="T25" fmla="*/ 2147483646 h 937"/>
                  <a:gd name="T26" fmla="*/ 2147483646 w 713"/>
                  <a:gd name="T27" fmla="*/ 2147483646 h 937"/>
                  <a:gd name="T28" fmla="*/ 2147483646 w 713"/>
                  <a:gd name="T29" fmla="*/ 2147483646 h 937"/>
                  <a:gd name="T30" fmla="*/ 2147483646 w 713"/>
                  <a:gd name="T31" fmla="*/ 2147483646 h 937"/>
                  <a:gd name="T32" fmla="*/ 2147483646 w 713"/>
                  <a:gd name="T33" fmla="*/ 2147483646 h 937"/>
                  <a:gd name="T34" fmla="*/ 2147483646 w 713"/>
                  <a:gd name="T35" fmla="*/ 2147483646 h 937"/>
                  <a:gd name="T36" fmla="*/ 2147483646 w 713"/>
                  <a:gd name="T37" fmla="*/ 2147483646 h 937"/>
                  <a:gd name="T38" fmla="*/ 2147483646 w 713"/>
                  <a:gd name="T39" fmla="*/ 2147483646 h 937"/>
                  <a:gd name="T40" fmla="*/ 2147483646 w 713"/>
                  <a:gd name="T41" fmla="*/ 2147483646 h 937"/>
                  <a:gd name="T42" fmla="*/ 2147483646 w 713"/>
                  <a:gd name="T43" fmla="*/ 2147483646 h 937"/>
                  <a:gd name="T44" fmla="*/ 2147483646 w 713"/>
                  <a:gd name="T45" fmla="*/ 0 h 937"/>
                  <a:gd name="T46" fmla="*/ 2147483646 w 713"/>
                  <a:gd name="T47" fmla="*/ 0 h 937"/>
                  <a:gd name="T48" fmla="*/ 2147483646 w 713"/>
                  <a:gd name="T49" fmla="*/ 2147483646 h 937"/>
                  <a:gd name="T50" fmla="*/ 2147483646 w 713"/>
                  <a:gd name="T51" fmla="*/ 2147483646 h 937"/>
                  <a:gd name="T52" fmla="*/ 2147483646 w 713"/>
                  <a:gd name="T53" fmla="*/ 2147483646 h 937"/>
                  <a:gd name="T54" fmla="*/ 2147483646 w 713"/>
                  <a:gd name="T55" fmla="*/ 2147483646 h 937"/>
                  <a:gd name="T56" fmla="*/ 2147483646 w 713"/>
                  <a:gd name="T57" fmla="*/ 2147483646 h 937"/>
                  <a:gd name="T58" fmla="*/ 2147483646 w 713"/>
                  <a:gd name="T59" fmla="*/ 2147483646 h 937"/>
                  <a:gd name="T60" fmla="*/ 2147483646 w 713"/>
                  <a:gd name="T61" fmla="*/ 2147483646 h 937"/>
                  <a:gd name="T62" fmla="*/ 0 w 713"/>
                  <a:gd name="T63" fmla="*/ 2147483646 h 937"/>
                  <a:gd name="T64" fmla="*/ 2147483646 w 713"/>
                  <a:gd name="T65" fmla="*/ 2147483646 h 937"/>
                  <a:gd name="T66" fmla="*/ 2147483646 w 713"/>
                  <a:gd name="T67" fmla="*/ 2147483646 h 937"/>
                  <a:gd name="T68" fmla="*/ 2147483646 w 713"/>
                  <a:gd name="T69" fmla="*/ 2147483646 h 937"/>
                  <a:gd name="T70" fmla="*/ 2147483646 w 713"/>
                  <a:gd name="T71" fmla="*/ 2147483646 h 937"/>
                  <a:gd name="T72" fmla="*/ 2147483646 w 713"/>
                  <a:gd name="T73" fmla="*/ 2147483646 h 937"/>
                  <a:gd name="T74" fmla="*/ 2147483646 w 713"/>
                  <a:gd name="T75" fmla="*/ 2147483646 h 937"/>
                  <a:gd name="T76" fmla="*/ 2147483646 w 713"/>
                  <a:gd name="T77" fmla="*/ 2147483646 h 937"/>
                  <a:gd name="T78" fmla="*/ 2147483646 w 713"/>
                  <a:gd name="T79" fmla="*/ 2147483646 h 937"/>
                  <a:gd name="T80" fmla="*/ 2147483646 w 713"/>
                  <a:gd name="T81" fmla="*/ 2147483646 h 937"/>
                  <a:gd name="T82" fmla="*/ 2147483646 w 713"/>
                  <a:gd name="T83" fmla="*/ 2147483646 h 937"/>
                  <a:gd name="T84" fmla="*/ 2147483646 w 713"/>
                  <a:gd name="T85" fmla="*/ 2147483646 h 937"/>
                  <a:gd name="T86" fmla="*/ 2147483646 w 713"/>
                  <a:gd name="T87" fmla="*/ 2147483646 h 937"/>
                  <a:gd name="T88" fmla="*/ 2147483646 w 713"/>
                  <a:gd name="T89" fmla="*/ 2147483646 h 937"/>
                  <a:gd name="T90" fmla="*/ 2147483646 w 713"/>
                  <a:gd name="T91" fmla="*/ 2147483646 h 937"/>
                  <a:gd name="T92" fmla="*/ 2147483646 w 713"/>
                  <a:gd name="T93" fmla="*/ 2147483646 h 937"/>
                  <a:gd name="T94" fmla="*/ 2147483646 w 713"/>
                  <a:gd name="T95" fmla="*/ 2147483646 h 937"/>
                  <a:gd name="T96" fmla="*/ 2147483646 w 713"/>
                  <a:gd name="T97" fmla="*/ 2147483646 h 937"/>
                  <a:gd name="T98" fmla="*/ 2147483646 w 713"/>
                  <a:gd name="T99" fmla="*/ 2147483646 h 937"/>
                  <a:gd name="T100" fmla="*/ 2147483646 w 713"/>
                  <a:gd name="T101" fmla="*/ 2147483646 h 937"/>
                  <a:gd name="T102" fmla="*/ 2147483646 w 713"/>
                  <a:gd name="T103" fmla="*/ 2147483646 h 937"/>
                  <a:gd name="T104" fmla="*/ 2147483646 w 713"/>
                  <a:gd name="T105" fmla="*/ 2147483646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13" h="937">
                    <a:moveTo>
                      <a:pt x="255" y="936"/>
                    </a:moveTo>
                    <a:lnTo>
                      <a:pt x="290" y="936"/>
                    </a:lnTo>
                    <a:lnTo>
                      <a:pt x="326" y="886"/>
                    </a:lnTo>
                    <a:lnTo>
                      <a:pt x="369" y="854"/>
                    </a:lnTo>
                    <a:lnTo>
                      <a:pt x="378" y="837"/>
                    </a:lnTo>
                    <a:lnTo>
                      <a:pt x="395" y="812"/>
                    </a:lnTo>
                    <a:lnTo>
                      <a:pt x="422" y="812"/>
                    </a:lnTo>
                    <a:lnTo>
                      <a:pt x="395" y="787"/>
                    </a:lnTo>
                    <a:lnTo>
                      <a:pt x="440" y="738"/>
                    </a:lnTo>
                    <a:lnTo>
                      <a:pt x="474" y="771"/>
                    </a:lnTo>
                    <a:lnTo>
                      <a:pt x="474" y="722"/>
                    </a:lnTo>
                    <a:lnTo>
                      <a:pt x="554" y="655"/>
                    </a:lnTo>
                    <a:lnTo>
                      <a:pt x="607" y="672"/>
                    </a:lnTo>
                    <a:lnTo>
                      <a:pt x="642" y="605"/>
                    </a:lnTo>
                    <a:lnTo>
                      <a:pt x="581" y="547"/>
                    </a:lnTo>
                    <a:lnTo>
                      <a:pt x="650" y="506"/>
                    </a:lnTo>
                    <a:lnTo>
                      <a:pt x="650" y="340"/>
                    </a:lnTo>
                    <a:lnTo>
                      <a:pt x="712" y="340"/>
                    </a:lnTo>
                    <a:lnTo>
                      <a:pt x="712" y="191"/>
                    </a:lnTo>
                    <a:lnTo>
                      <a:pt x="607" y="191"/>
                    </a:lnTo>
                    <a:lnTo>
                      <a:pt x="607" y="133"/>
                    </a:lnTo>
                    <a:lnTo>
                      <a:pt x="536" y="133"/>
                    </a:lnTo>
                    <a:lnTo>
                      <a:pt x="536" y="0"/>
                    </a:lnTo>
                    <a:lnTo>
                      <a:pt x="133" y="0"/>
                    </a:lnTo>
                    <a:lnTo>
                      <a:pt x="105" y="25"/>
                    </a:lnTo>
                    <a:lnTo>
                      <a:pt x="71" y="16"/>
                    </a:lnTo>
                    <a:lnTo>
                      <a:pt x="62" y="50"/>
                    </a:lnTo>
                    <a:lnTo>
                      <a:pt x="133" y="67"/>
                    </a:lnTo>
                    <a:lnTo>
                      <a:pt x="97" y="99"/>
                    </a:lnTo>
                    <a:lnTo>
                      <a:pt x="62" y="117"/>
                    </a:lnTo>
                    <a:lnTo>
                      <a:pt x="36" y="149"/>
                    </a:lnTo>
                    <a:lnTo>
                      <a:pt x="0" y="182"/>
                    </a:lnTo>
                    <a:lnTo>
                      <a:pt x="36" y="265"/>
                    </a:lnTo>
                    <a:lnTo>
                      <a:pt x="88" y="265"/>
                    </a:lnTo>
                    <a:lnTo>
                      <a:pt x="97" y="290"/>
                    </a:lnTo>
                    <a:lnTo>
                      <a:pt x="97" y="331"/>
                    </a:lnTo>
                    <a:lnTo>
                      <a:pt x="88" y="398"/>
                    </a:lnTo>
                    <a:lnTo>
                      <a:pt x="150" y="515"/>
                    </a:lnTo>
                    <a:lnTo>
                      <a:pt x="229" y="547"/>
                    </a:lnTo>
                    <a:lnTo>
                      <a:pt x="290" y="596"/>
                    </a:lnTo>
                    <a:lnTo>
                      <a:pt x="273" y="596"/>
                    </a:lnTo>
                    <a:lnTo>
                      <a:pt x="255" y="722"/>
                    </a:lnTo>
                    <a:lnTo>
                      <a:pt x="264" y="704"/>
                    </a:lnTo>
                    <a:lnTo>
                      <a:pt x="300" y="688"/>
                    </a:lnTo>
                    <a:lnTo>
                      <a:pt x="300" y="729"/>
                    </a:lnTo>
                    <a:lnTo>
                      <a:pt x="281" y="771"/>
                    </a:lnTo>
                    <a:lnTo>
                      <a:pt x="264" y="763"/>
                    </a:lnTo>
                    <a:lnTo>
                      <a:pt x="255" y="779"/>
                    </a:lnTo>
                    <a:lnTo>
                      <a:pt x="212" y="779"/>
                    </a:lnTo>
                    <a:lnTo>
                      <a:pt x="229" y="837"/>
                    </a:lnTo>
                    <a:lnTo>
                      <a:pt x="193" y="862"/>
                    </a:lnTo>
                    <a:lnTo>
                      <a:pt x="255" y="895"/>
                    </a:lnTo>
                    <a:lnTo>
                      <a:pt x="255" y="9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7" name="Freeform 13">
                <a:extLst>
                  <a:ext uri="{FF2B5EF4-FFF2-40B4-BE49-F238E27FC236}">
                    <a16:creationId xmlns:a16="http://schemas.microsoft.com/office/drawing/2014/main" id="{A3A212F7-D7F1-4671-8E3C-915C680CBF87}"/>
                  </a:ext>
                </a:extLst>
              </p:cNvPr>
              <p:cNvSpPr>
                <a:spLocks/>
              </p:cNvSpPr>
              <p:nvPr/>
            </p:nvSpPr>
            <p:spPr bwMode="auto">
              <a:xfrm>
                <a:off x="2014538" y="5410200"/>
                <a:ext cx="1339850" cy="784225"/>
              </a:xfrm>
              <a:custGeom>
                <a:avLst/>
                <a:gdLst>
                  <a:gd name="T0" fmla="*/ 2147483646 w 879"/>
                  <a:gd name="T1" fmla="*/ 2147483646 h 516"/>
                  <a:gd name="T2" fmla="*/ 2147483646 w 879"/>
                  <a:gd name="T3" fmla="*/ 2147483646 h 516"/>
                  <a:gd name="T4" fmla="*/ 2147483646 w 879"/>
                  <a:gd name="T5" fmla="*/ 2147483646 h 516"/>
                  <a:gd name="T6" fmla="*/ 2147483646 w 879"/>
                  <a:gd name="T7" fmla="*/ 2147483646 h 516"/>
                  <a:gd name="T8" fmla="*/ 2147483646 w 879"/>
                  <a:gd name="T9" fmla="*/ 2147483646 h 516"/>
                  <a:gd name="T10" fmla="*/ 2147483646 w 879"/>
                  <a:gd name="T11" fmla="*/ 2147483646 h 516"/>
                  <a:gd name="T12" fmla="*/ 2147483646 w 879"/>
                  <a:gd name="T13" fmla="*/ 2147483646 h 516"/>
                  <a:gd name="T14" fmla="*/ 2147483646 w 879"/>
                  <a:gd name="T15" fmla="*/ 2147483646 h 516"/>
                  <a:gd name="T16" fmla="*/ 2147483646 w 879"/>
                  <a:gd name="T17" fmla="*/ 2147483646 h 516"/>
                  <a:gd name="T18" fmla="*/ 2147483646 w 879"/>
                  <a:gd name="T19" fmla="*/ 2147483646 h 516"/>
                  <a:gd name="T20" fmla="*/ 2147483646 w 879"/>
                  <a:gd name="T21" fmla="*/ 2147483646 h 516"/>
                  <a:gd name="T22" fmla="*/ 2147483646 w 879"/>
                  <a:gd name="T23" fmla="*/ 2147483646 h 516"/>
                  <a:gd name="T24" fmla="*/ 2147483646 w 879"/>
                  <a:gd name="T25" fmla="*/ 0 h 516"/>
                  <a:gd name="T26" fmla="*/ 2147483646 w 879"/>
                  <a:gd name="T27" fmla="*/ 0 h 516"/>
                  <a:gd name="T28" fmla="*/ 2147483646 w 879"/>
                  <a:gd name="T29" fmla="*/ 0 h 516"/>
                  <a:gd name="T30" fmla="*/ 2147483646 w 879"/>
                  <a:gd name="T31" fmla="*/ 2147483646 h 516"/>
                  <a:gd name="T32" fmla="*/ 2147483646 w 879"/>
                  <a:gd name="T33" fmla="*/ 2147483646 h 516"/>
                  <a:gd name="T34" fmla="*/ 2147483646 w 879"/>
                  <a:gd name="T35" fmla="*/ 2147483646 h 516"/>
                  <a:gd name="T36" fmla="*/ 0 w 879"/>
                  <a:gd name="T37" fmla="*/ 2147483646 h 516"/>
                  <a:gd name="T38" fmla="*/ 0 w 879"/>
                  <a:gd name="T39" fmla="*/ 2147483646 h 516"/>
                  <a:gd name="T40" fmla="*/ 0 w 879"/>
                  <a:gd name="T41" fmla="*/ 2147483646 h 516"/>
                  <a:gd name="T42" fmla="*/ 2147483646 w 879"/>
                  <a:gd name="T43" fmla="*/ 2147483646 h 516"/>
                  <a:gd name="T44" fmla="*/ 2147483646 w 879"/>
                  <a:gd name="T45" fmla="*/ 2147483646 h 516"/>
                  <a:gd name="T46" fmla="*/ 2147483646 w 879"/>
                  <a:gd name="T47" fmla="*/ 2147483646 h 516"/>
                  <a:gd name="T48" fmla="*/ 2147483646 w 879"/>
                  <a:gd name="T49" fmla="*/ 2147483646 h 5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9" h="516">
                    <a:moveTo>
                      <a:pt x="818" y="515"/>
                    </a:moveTo>
                    <a:lnTo>
                      <a:pt x="818" y="349"/>
                    </a:lnTo>
                    <a:lnTo>
                      <a:pt x="878" y="349"/>
                    </a:lnTo>
                    <a:lnTo>
                      <a:pt x="878" y="249"/>
                    </a:lnTo>
                    <a:lnTo>
                      <a:pt x="818" y="249"/>
                    </a:lnTo>
                    <a:lnTo>
                      <a:pt x="554" y="249"/>
                    </a:lnTo>
                    <a:lnTo>
                      <a:pt x="466" y="150"/>
                    </a:lnTo>
                    <a:lnTo>
                      <a:pt x="387" y="67"/>
                    </a:lnTo>
                    <a:lnTo>
                      <a:pt x="378" y="76"/>
                    </a:lnTo>
                    <a:lnTo>
                      <a:pt x="361" y="67"/>
                    </a:lnTo>
                    <a:lnTo>
                      <a:pt x="343" y="67"/>
                    </a:lnTo>
                    <a:lnTo>
                      <a:pt x="307" y="34"/>
                    </a:lnTo>
                    <a:lnTo>
                      <a:pt x="264" y="0"/>
                    </a:lnTo>
                    <a:lnTo>
                      <a:pt x="238" y="0"/>
                    </a:lnTo>
                    <a:lnTo>
                      <a:pt x="176" y="0"/>
                    </a:lnTo>
                    <a:lnTo>
                      <a:pt x="176" y="158"/>
                    </a:lnTo>
                    <a:lnTo>
                      <a:pt x="71" y="158"/>
                    </a:lnTo>
                    <a:lnTo>
                      <a:pt x="71" y="299"/>
                    </a:lnTo>
                    <a:lnTo>
                      <a:pt x="0" y="299"/>
                    </a:lnTo>
                    <a:lnTo>
                      <a:pt x="0" y="324"/>
                    </a:lnTo>
                    <a:lnTo>
                      <a:pt x="0" y="457"/>
                    </a:lnTo>
                    <a:lnTo>
                      <a:pt x="71" y="457"/>
                    </a:lnTo>
                    <a:lnTo>
                      <a:pt x="71" y="515"/>
                    </a:lnTo>
                    <a:lnTo>
                      <a:pt x="176" y="515"/>
                    </a:lnTo>
                    <a:lnTo>
                      <a:pt x="818" y="5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8" name="Freeform 14">
                <a:extLst>
                  <a:ext uri="{FF2B5EF4-FFF2-40B4-BE49-F238E27FC236}">
                    <a16:creationId xmlns:a16="http://schemas.microsoft.com/office/drawing/2014/main" id="{0A939F8F-37B7-4F33-9AE6-5F26B3905472}"/>
                  </a:ext>
                </a:extLst>
              </p:cNvPr>
              <p:cNvSpPr>
                <a:spLocks/>
              </p:cNvSpPr>
              <p:nvPr/>
            </p:nvSpPr>
            <p:spPr bwMode="auto">
              <a:xfrm>
                <a:off x="3259138" y="5172075"/>
                <a:ext cx="831850" cy="768350"/>
              </a:xfrm>
              <a:custGeom>
                <a:avLst/>
                <a:gdLst>
                  <a:gd name="T0" fmla="*/ 2147483646 w 547"/>
                  <a:gd name="T1" fmla="*/ 2147483646 h 506"/>
                  <a:gd name="T2" fmla="*/ 2147483646 w 547"/>
                  <a:gd name="T3" fmla="*/ 2147483646 h 506"/>
                  <a:gd name="T4" fmla="*/ 2147483646 w 547"/>
                  <a:gd name="T5" fmla="*/ 2147483646 h 506"/>
                  <a:gd name="T6" fmla="*/ 2147483646 w 547"/>
                  <a:gd name="T7" fmla="*/ 2147483646 h 506"/>
                  <a:gd name="T8" fmla="*/ 2147483646 w 547"/>
                  <a:gd name="T9" fmla="*/ 2147483646 h 506"/>
                  <a:gd name="T10" fmla="*/ 2147483646 w 547"/>
                  <a:gd name="T11" fmla="*/ 2147483646 h 506"/>
                  <a:gd name="T12" fmla="*/ 2147483646 w 547"/>
                  <a:gd name="T13" fmla="*/ 2147483646 h 506"/>
                  <a:gd name="T14" fmla="*/ 2147483646 w 547"/>
                  <a:gd name="T15" fmla="*/ 2147483646 h 506"/>
                  <a:gd name="T16" fmla="*/ 2147483646 w 547"/>
                  <a:gd name="T17" fmla="*/ 2147483646 h 506"/>
                  <a:gd name="T18" fmla="*/ 2147483646 w 547"/>
                  <a:gd name="T19" fmla="*/ 2147483646 h 506"/>
                  <a:gd name="T20" fmla="*/ 2147483646 w 547"/>
                  <a:gd name="T21" fmla="*/ 2147483646 h 506"/>
                  <a:gd name="T22" fmla="*/ 2147483646 w 547"/>
                  <a:gd name="T23" fmla="*/ 2147483646 h 506"/>
                  <a:gd name="T24" fmla="*/ 2147483646 w 547"/>
                  <a:gd name="T25" fmla="*/ 2147483646 h 506"/>
                  <a:gd name="T26" fmla="*/ 2147483646 w 547"/>
                  <a:gd name="T27" fmla="*/ 2147483646 h 506"/>
                  <a:gd name="T28" fmla="*/ 2147483646 w 547"/>
                  <a:gd name="T29" fmla="*/ 0 h 506"/>
                  <a:gd name="T30" fmla="*/ 2147483646 w 547"/>
                  <a:gd name="T31" fmla="*/ 0 h 506"/>
                  <a:gd name="T32" fmla="*/ 2147483646 w 547"/>
                  <a:gd name="T33" fmla="*/ 0 h 506"/>
                  <a:gd name="T34" fmla="*/ 2147483646 w 547"/>
                  <a:gd name="T35" fmla="*/ 2147483646 h 506"/>
                  <a:gd name="T36" fmla="*/ 2147483646 w 547"/>
                  <a:gd name="T37" fmla="*/ 2147483646 h 506"/>
                  <a:gd name="T38" fmla="*/ 2147483646 w 547"/>
                  <a:gd name="T39" fmla="*/ 0 h 506"/>
                  <a:gd name="T40" fmla="*/ 2147483646 w 547"/>
                  <a:gd name="T41" fmla="*/ 0 h 506"/>
                  <a:gd name="T42" fmla="*/ 2147483646 w 547"/>
                  <a:gd name="T43" fmla="*/ 0 h 506"/>
                  <a:gd name="T44" fmla="*/ 2147483646 w 547"/>
                  <a:gd name="T45" fmla="*/ 2147483646 h 506"/>
                  <a:gd name="T46" fmla="*/ 2147483646 w 547"/>
                  <a:gd name="T47" fmla="*/ 2147483646 h 506"/>
                  <a:gd name="T48" fmla="*/ 2147483646 w 547"/>
                  <a:gd name="T49" fmla="*/ 2147483646 h 506"/>
                  <a:gd name="T50" fmla="*/ 2147483646 w 547"/>
                  <a:gd name="T51" fmla="*/ 2147483646 h 506"/>
                  <a:gd name="T52" fmla="*/ 2147483646 w 547"/>
                  <a:gd name="T53" fmla="*/ 2147483646 h 506"/>
                  <a:gd name="T54" fmla="*/ 2147483646 w 547"/>
                  <a:gd name="T55" fmla="*/ 2147483646 h 506"/>
                  <a:gd name="T56" fmla="*/ 2147483646 w 547"/>
                  <a:gd name="T57" fmla="*/ 2147483646 h 506"/>
                  <a:gd name="T58" fmla="*/ 2147483646 w 547"/>
                  <a:gd name="T59" fmla="*/ 2147483646 h 506"/>
                  <a:gd name="T60" fmla="*/ 2147483646 w 547"/>
                  <a:gd name="T61" fmla="*/ 2147483646 h 506"/>
                  <a:gd name="T62" fmla="*/ 0 w 547"/>
                  <a:gd name="T63" fmla="*/ 2147483646 h 506"/>
                  <a:gd name="T64" fmla="*/ 0 w 547"/>
                  <a:gd name="T65" fmla="*/ 2147483646 h 506"/>
                  <a:gd name="T66" fmla="*/ 2147483646 w 547"/>
                  <a:gd name="T67" fmla="*/ 2147483646 h 506"/>
                  <a:gd name="T68" fmla="*/ 2147483646 w 547"/>
                  <a:gd name="T69" fmla="*/ 2147483646 h 5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7" h="506">
                    <a:moveTo>
                      <a:pt x="60" y="505"/>
                    </a:moveTo>
                    <a:lnTo>
                      <a:pt x="503" y="505"/>
                    </a:lnTo>
                    <a:lnTo>
                      <a:pt x="546" y="505"/>
                    </a:lnTo>
                    <a:lnTo>
                      <a:pt x="546" y="406"/>
                    </a:lnTo>
                    <a:lnTo>
                      <a:pt x="546" y="182"/>
                    </a:lnTo>
                    <a:lnTo>
                      <a:pt x="520" y="150"/>
                    </a:lnTo>
                    <a:lnTo>
                      <a:pt x="493" y="150"/>
                    </a:lnTo>
                    <a:lnTo>
                      <a:pt x="476" y="125"/>
                    </a:lnTo>
                    <a:lnTo>
                      <a:pt x="476" y="83"/>
                    </a:lnTo>
                    <a:lnTo>
                      <a:pt x="458" y="49"/>
                    </a:lnTo>
                    <a:lnTo>
                      <a:pt x="414" y="58"/>
                    </a:lnTo>
                    <a:lnTo>
                      <a:pt x="371" y="9"/>
                    </a:lnTo>
                    <a:lnTo>
                      <a:pt x="352" y="17"/>
                    </a:lnTo>
                    <a:lnTo>
                      <a:pt x="316" y="17"/>
                    </a:lnTo>
                    <a:lnTo>
                      <a:pt x="316" y="0"/>
                    </a:lnTo>
                    <a:lnTo>
                      <a:pt x="299" y="0"/>
                    </a:lnTo>
                    <a:lnTo>
                      <a:pt x="290" y="0"/>
                    </a:lnTo>
                    <a:lnTo>
                      <a:pt x="256" y="33"/>
                    </a:lnTo>
                    <a:lnTo>
                      <a:pt x="220" y="33"/>
                    </a:lnTo>
                    <a:lnTo>
                      <a:pt x="194" y="0"/>
                    </a:lnTo>
                    <a:lnTo>
                      <a:pt x="175" y="0"/>
                    </a:lnTo>
                    <a:lnTo>
                      <a:pt x="158" y="0"/>
                    </a:lnTo>
                    <a:lnTo>
                      <a:pt x="132" y="92"/>
                    </a:lnTo>
                    <a:lnTo>
                      <a:pt x="96" y="76"/>
                    </a:lnTo>
                    <a:lnTo>
                      <a:pt x="79" y="83"/>
                    </a:lnTo>
                    <a:lnTo>
                      <a:pt x="60" y="100"/>
                    </a:lnTo>
                    <a:lnTo>
                      <a:pt x="87" y="116"/>
                    </a:lnTo>
                    <a:lnTo>
                      <a:pt x="70" y="150"/>
                    </a:lnTo>
                    <a:lnTo>
                      <a:pt x="96" y="182"/>
                    </a:lnTo>
                    <a:lnTo>
                      <a:pt x="132" y="182"/>
                    </a:lnTo>
                    <a:lnTo>
                      <a:pt x="132" y="199"/>
                    </a:lnTo>
                    <a:lnTo>
                      <a:pt x="0" y="199"/>
                    </a:lnTo>
                    <a:lnTo>
                      <a:pt x="0" y="406"/>
                    </a:lnTo>
                    <a:lnTo>
                      <a:pt x="60" y="406"/>
                    </a:lnTo>
                    <a:lnTo>
                      <a:pt x="60" y="5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19" name="Freeform 15">
                <a:extLst>
                  <a:ext uri="{FF2B5EF4-FFF2-40B4-BE49-F238E27FC236}">
                    <a16:creationId xmlns:a16="http://schemas.microsoft.com/office/drawing/2014/main" id="{7A909680-4366-4114-8C67-6C4DFDDE916C}"/>
                  </a:ext>
                </a:extLst>
              </p:cNvPr>
              <p:cNvSpPr>
                <a:spLocks/>
              </p:cNvSpPr>
              <p:nvPr/>
            </p:nvSpPr>
            <p:spPr bwMode="auto">
              <a:xfrm>
                <a:off x="4730750" y="5348288"/>
                <a:ext cx="923925" cy="758825"/>
              </a:xfrm>
              <a:custGeom>
                <a:avLst/>
                <a:gdLst>
                  <a:gd name="T0" fmla="*/ 0 w 606"/>
                  <a:gd name="T1" fmla="*/ 2147483646 h 498"/>
                  <a:gd name="T2" fmla="*/ 2147483646 w 606"/>
                  <a:gd name="T3" fmla="*/ 2147483646 h 498"/>
                  <a:gd name="T4" fmla="*/ 2147483646 w 606"/>
                  <a:gd name="T5" fmla="*/ 2147483646 h 498"/>
                  <a:gd name="T6" fmla="*/ 2147483646 w 606"/>
                  <a:gd name="T7" fmla="*/ 2147483646 h 498"/>
                  <a:gd name="T8" fmla="*/ 2147483646 w 606"/>
                  <a:gd name="T9" fmla="*/ 2147483646 h 498"/>
                  <a:gd name="T10" fmla="*/ 2147483646 w 606"/>
                  <a:gd name="T11" fmla="*/ 2147483646 h 498"/>
                  <a:gd name="T12" fmla="*/ 2147483646 w 606"/>
                  <a:gd name="T13" fmla="*/ 2147483646 h 498"/>
                  <a:gd name="T14" fmla="*/ 2147483646 w 606"/>
                  <a:gd name="T15" fmla="*/ 2147483646 h 498"/>
                  <a:gd name="T16" fmla="*/ 2147483646 w 606"/>
                  <a:gd name="T17" fmla="*/ 2147483646 h 498"/>
                  <a:gd name="T18" fmla="*/ 2147483646 w 606"/>
                  <a:gd name="T19" fmla="*/ 2147483646 h 498"/>
                  <a:gd name="T20" fmla="*/ 2147483646 w 606"/>
                  <a:gd name="T21" fmla="*/ 2147483646 h 498"/>
                  <a:gd name="T22" fmla="*/ 2147483646 w 606"/>
                  <a:gd name="T23" fmla="*/ 2147483646 h 498"/>
                  <a:gd name="T24" fmla="*/ 2147483646 w 606"/>
                  <a:gd name="T25" fmla="*/ 2147483646 h 498"/>
                  <a:gd name="T26" fmla="*/ 2147483646 w 606"/>
                  <a:gd name="T27" fmla="*/ 2147483646 h 498"/>
                  <a:gd name="T28" fmla="*/ 2147483646 w 606"/>
                  <a:gd name="T29" fmla="*/ 2147483646 h 498"/>
                  <a:gd name="T30" fmla="*/ 2147483646 w 606"/>
                  <a:gd name="T31" fmla="*/ 2147483646 h 498"/>
                  <a:gd name="T32" fmla="*/ 2147483646 w 606"/>
                  <a:gd name="T33" fmla="*/ 0 h 498"/>
                  <a:gd name="T34" fmla="*/ 2147483646 w 606"/>
                  <a:gd name="T35" fmla="*/ 2147483646 h 498"/>
                  <a:gd name="T36" fmla="*/ 2147483646 w 606"/>
                  <a:gd name="T37" fmla="*/ 2147483646 h 498"/>
                  <a:gd name="T38" fmla="*/ 0 w 606"/>
                  <a:gd name="T39" fmla="*/ 2147483646 h 498"/>
                  <a:gd name="T40" fmla="*/ 0 w 606"/>
                  <a:gd name="T41" fmla="*/ 2147483646 h 4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6" h="498">
                    <a:moveTo>
                      <a:pt x="0" y="299"/>
                    </a:moveTo>
                    <a:lnTo>
                      <a:pt x="132" y="299"/>
                    </a:lnTo>
                    <a:lnTo>
                      <a:pt x="132" y="373"/>
                    </a:lnTo>
                    <a:lnTo>
                      <a:pt x="159" y="389"/>
                    </a:lnTo>
                    <a:lnTo>
                      <a:pt x="246" y="389"/>
                    </a:lnTo>
                    <a:lnTo>
                      <a:pt x="246" y="497"/>
                    </a:lnTo>
                    <a:lnTo>
                      <a:pt x="377" y="497"/>
                    </a:lnTo>
                    <a:lnTo>
                      <a:pt x="465" y="364"/>
                    </a:lnTo>
                    <a:lnTo>
                      <a:pt x="543" y="364"/>
                    </a:lnTo>
                    <a:lnTo>
                      <a:pt x="543" y="331"/>
                    </a:lnTo>
                    <a:lnTo>
                      <a:pt x="605" y="331"/>
                    </a:lnTo>
                    <a:lnTo>
                      <a:pt x="605" y="182"/>
                    </a:lnTo>
                    <a:lnTo>
                      <a:pt x="605" y="74"/>
                    </a:lnTo>
                    <a:lnTo>
                      <a:pt x="168" y="74"/>
                    </a:lnTo>
                    <a:lnTo>
                      <a:pt x="159" y="66"/>
                    </a:lnTo>
                    <a:lnTo>
                      <a:pt x="140" y="9"/>
                    </a:lnTo>
                    <a:lnTo>
                      <a:pt x="123" y="0"/>
                    </a:lnTo>
                    <a:lnTo>
                      <a:pt x="123" y="25"/>
                    </a:lnTo>
                    <a:lnTo>
                      <a:pt x="80" y="25"/>
                    </a:lnTo>
                    <a:lnTo>
                      <a:pt x="0" y="25"/>
                    </a:lnTo>
                    <a:lnTo>
                      <a:pt x="0" y="29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0" name="Freeform 16">
                <a:extLst>
                  <a:ext uri="{FF2B5EF4-FFF2-40B4-BE49-F238E27FC236}">
                    <a16:creationId xmlns:a16="http://schemas.microsoft.com/office/drawing/2014/main" id="{245EE334-39A8-4B9A-A8DB-40FA601FADF9}"/>
                  </a:ext>
                </a:extLst>
              </p:cNvPr>
              <p:cNvSpPr>
                <a:spLocks/>
              </p:cNvSpPr>
              <p:nvPr/>
            </p:nvSpPr>
            <p:spPr bwMode="auto">
              <a:xfrm>
                <a:off x="3954463" y="4979988"/>
                <a:ext cx="901700" cy="960437"/>
              </a:xfrm>
              <a:custGeom>
                <a:avLst/>
                <a:gdLst>
                  <a:gd name="T0" fmla="*/ 2147483646 w 593"/>
                  <a:gd name="T1" fmla="*/ 2147483646 h 631"/>
                  <a:gd name="T2" fmla="*/ 2147483646 w 593"/>
                  <a:gd name="T3" fmla="*/ 2147483646 h 631"/>
                  <a:gd name="T4" fmla="*/ 2147483646 w 593"/>
                  <a:gd name="T5" fmla="*/ 2147483646 h 631"/>
                  <a:gd name="T6" fmla="*/ 2147483646 w 593"/>
                  <a:gd name="T7" fmla="*/ 2147483646 h 631"/>
                  <a:gd name="T8" fmla="*/ 2147483646 w 593"/>
                  <a:gd name="T9" fmla="*/ 2147483646 h 631"/>
                  <a:gd name="T10" fmla="*/ 2147483646 w 593"/>
                  <a:gd name="T11" fmla="*/ 2147483646 h 631"/>
                  <a:gd name="T12" fmla="*/ 2147483646 w 593"/>
                  <a:gd name="T13" fmla="*/ 2147483646 h 631"/>
                  <a:gd name="T14" fmla="*/ 2147483646 w 593"/>
                  <a:gd name="T15" fmla="*/ 2147483646 h 631"/>
                  <a:gd name="T16" fmla="*/ 2147483646 w 593"/>
                  <a:gd name="T17" fmla="*/ 2147483646 h 631"/>
                  <a:gd name="T18" fmla="*/ 2147483646 w 593"/>
                  <a:gd name="T19" fmla="*/ 2147483646 h 631"/>
                  <a:gd name="T20" fmla="*/ 2147483646 w 593"/>
                  <a:gd name="T21" fmla="*/ 2147483646 h 631"/>
                  <a:gd name="T22" fmla="*/ 2147483646 w 593"/>
                  <a:gd name="T23" fmla="*/ 2147483646 h 631"/>
                  <a:gd name="T24" fmla="*/ 2147483646 w 593"/>
                  <a:gd name="T25" fmla="*/ 2147483646 h 631"/>
                  <a:gd name="T26" fmla="*/ 2147483646 w 593"/>
                  <a:gd name="T27" fmla="*/ 2147483646 h 631"/>
                  <a:gd name="T28" fmla="*/ 2147483646 w 593"/>
                  <a:gd name="T29" fmla="*/ 2147483646 h 631"/>
                  <a:gd name="T30" fmla="*/ 2147483646 w 593"/>
                  <a:gd name="T31" fmla="*/ 2147483646 h 631"/>
                  <a:gd name="T32" fmla="*/ 2147483646 w 593"/>
                  <a:gd name="T33" fmla="*/ 2147483646 h 631"/>
                  <a:gd name="T34" fmla="*/ 2147483646 w 593"/>
                  <a:gd name="T35" fmla="*/ 0 h 631"/>
                  <a:gd name="T36" fmla="*/ 2147483646 w 593"/>
                  <a:gd name="T37" fmla="*/ 2147483646 h 631"/>
                  <a:gd name="T38" fmla="*/ 2147483646 w 593"/>
                  <a:gd name="T39" fmla="*/ 2147483646 h 631"/>
                  <a:gd name="T40" fmla="*/ 2147483646 w 593"/>
                  <a:gd name="T41" fmla="*/ 2147483646 h 631"/>
                  <a:gd name="T42" fmla="*/ 2147483646 w 593"/>
                  <a:gd name="T43" fmla="*/ 2147483646 h 631"/>
                  <a:gd name="T44" fmla="*/ 2147483646 w 593"/>
                  <a:gd name="T45" fmla="*/ 2147483646 h 631"/>
                  <a:gd name="T46" fmla="*/ 2147483646 w 593"/>
                  <a:gd name="T47" fmla="*/ 2147483646 h 631"/>
                  <a:gd name="T48" fmla="*/ 2147483646 w 593"/>
                  <a:gd name="T49" fmla="*/ 2147483646 h 631"/>
                  <a:gd name="T50" fmla="*/ 2147483646 w 593"/>
                  <a:gd name="T51" fmla="*/ 2147483646 h 631"/>
                  <a:gd name="T52" fmla="*/ 2147483646 w 593"/>
                  <a:gd name="T53" fmla="*/ 2147483646 h 631"/>
                  <a:gd name="T54" fmla="*/ 0 w 593"/>
                  <a:gd name="T55" fmla="*/ 2147483646 h 631"/>
                  <a:gd name="T56" fmla="*/ 2147483646 w 593"/>
                  <a:gd name="T57" fmla="*/ 2147483646 h 631"/>
                  <a:gd name="T58" fmla="*/ 2147483646 w 593"/>
                  <a:gd name="T59" fmla="*/ 2147483646 h 631"/>
                  <a:gd name="T60" fmla="*/ 2147483646 w 593"/>
                  <a:gd name="T61" fmla="*/ 2147483646 h 631"/>
                  <a:gd name="T62" fmla="*/ 2147483646 w 593"/>
                  <a:gd name="T63" fmla="*/ 2147483646 h 631"/>
                  <a:gd name="T64" fmla="*/ 2147483646 w 593"/>
                  <a:gd name="T65" fmla="*/ 2147483646 h 631"/>
                  <a:gd name="T66" fmla="*/ 2147483646 w 593"/>
                  <a:gd name="T67" fmla="*/ 2147483646 h 6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3" h="631">
                    <a:moveTo>
                      <a:pt x="88" y="531"/>
                    </a:moveTo>
                    <a:lnTo>
                      <a:pt x="212" y="531"/>
                    </a:lnTo>
                    <a:lnTo>
                      <a:pt x="212" y="630"/>
                    </a:lnTo>
                    <a:lnTo>
                      <a:pt x="318" y="630"/>
                    </a:lnTo>
                    <a:lnTo>
                      <a:pt x="511" y="630"/>
                    </a:lnTo>
                    <a:lnTo>
                      <a:pt x="511" y="540"/>
                    </a:lnTo>
                    <a:lnTo>
                      <a:pt x="511" y="265"/>
                    </a:lnTo>
                    <a:lnTo>
                      <a:pt x="592" y="265"/>
                    </a:lnTo>
                    <a:lnTo>
                      <a:pt x="547" y="174"/>
                    </a:lnTo>
                    <a:lnTo>
                      <a:pt x="539" y="174"/>
                    </a:lnTo>
                    <a:lnTo>
                      <a:pt x="511" y="99"/>
                    </a:lnTo>
                    <a:lnTo>
                      <a:pt x="468" y="108"/>
                    </a:lnTo>
                    <a:lnTo>
                      <a:pt x="432" y="99"/>
                    </a:lnTo>
                    <a:lnTo>
                      <a:pt x="397" y="83"/>
                    </a:lnTo>
                    <a:lnTo>
                      <a:pt x="363" y="67"/>
                    </a:lnTo>
                    <a:lnTo>
                      <a:pt x="336" y="67"/>
                    </a:lnTo>
                    <a:lnTo>
                      <a:pt x="291" y="34"/>
                    </a:lnTo>
                    <a:lnTo>
                      <a:pt x="239" y="0"/>
                    </a:lnTo>
                    <a:lnTo>
                      <a:pt x="212" y="16"/>
                    </a:lnTo>
                    <a:lnTo>
                      <a:pt x="195" y="9"/>
                    </a:lnTo>
                    <a:lnTo>
                      <a:pt x="186" y="42"/>
                    </a:lnTo>
                    <a:lnTo>
                      <a:pt x="186" y="74"/>
                    </a:lnTo>
                    <a:lnTo>
                      <a:pt x="195" y="92"/>
                    </a:lnTo>
                    <a:lnTo>
                      <a:pt x="150" y="83"/>
                    </a:lnTo>
                    <a:lnTo>
                      <a:pt x="81" y="108"/>
                    </a:lnTo>
                    <a:lnTo>
                      <a:pt x="36" y="108"/>
                    </a:lnTo>
                    <a:lnTo>
                      <a:pt x="36" y="124"/>
                    </a:lnTo>
                    <a:lnTo>
                      <a:pt x="0" y="174"/>
                    </a:lnTo>
                    <a:lnTo>
                      <a:pt x="19" y="207"/>
                    </a:lnTo>
                    <a:lnTo>
                      <a:pt x="19" y="249"/>
                    </a:lnTo>
                    <a:lnTo>
                      <a:pt x="36" y="274"/>
                    </a:lnTo>
                    <a:lnTo>
                      <a:pt x="62" y="274"/>
                    </a:lnTo>
                    <a:lnTo>
                      <a:pt x="88" y="306"/>
                    </a:lnTo>
                    <a:lnTo>
                      <a:pt x="88" y="5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1" name="Freeform 17">
                <a:extLst>
                  <a:ext uri="{FF2B5EF4-FFF2-40B4-BE49-F238E27FC236}">
                    <a16:creationId xmlns:a16="http://schemas.microsoft.com/office/drawing/2014/main" id="{E40F8D0C-FABF-433C-A94B-F8BD45D50C15}"/>
                  </a:ext>
                </a:extLst>
              </p:cNvPr>
              <p:cNvSpPr>
                <a:spLocks/>
              </p:cNvSpPr>
              <p:nvPr/>
            </p:nvSpPr>
            <p:spPr bwMode="auto">
              <a:xfrm>
                <a:off x="3259138" y="4605338"/>
                <a:ext cx="819150" cy="706437"/>
              </a:xfrm>
              <a:custGeom>
                <a:avLst/>
                <a:gdLst>
                  <a:gd name="T0" fmla="*/ 2147483646 w 538"/>
                  <a:gd name="T1" fmla="*/ 2147483646 h 465"/>
                  <a:gd name="T2" fmla="*/ 2147483646 w 538"/>
                  <a:gd name="T3" fmla="*/ 0 h 465"/>
                  <a:gd name="T4" fmla="*/ 2147483646 w 538"/>
                  <a:gd name="T5" fmla="*/ 0 h 465"/>
                  <a:gd name="T6" fmla="*/ 2147483646 w 538"/>
                  <a:gd name="T7" fmla="*/ 2147483646 h 465"/>
                  <a:gd name="T8" fmla="*/ 2147483646 w 538"/>
                  <a:gd name="T9" fmla="*/ 2147483646 h 465"/>
                  <a:gd name="T10" fmla="*/ 0 w 538"/>
                  <a:gd name="T11" fmla="*/ 2147483646 h 465"/>
                  <a:gd name="T12" fmla="*/ 2147483646 w 538"/>
                  <a:gd name="T13" fmla="*/ 2147483646 h 465"/>
                  <a:gd name="T14" fmla="*/ 2147483646 w 538"/>
                  <a:gd name="T15" fmla="*/ 2147483646 h 465"/>
                  <a:gd name="T16" fmla="*/ 2147483646 w 538"/>
                  <a:gd name="T17" fmla="*/ 2147483646 h 465"/>
                  <a:gd name="T18" fmla="*/ 2147483646 w 538"/>
                  <a:gd name="T19" fmla="*/ 2147483646 h 465"/>
                  <a:gd name="T20" fmla="*/ 2147483646 w 538"/>
                  <a:gd name="T21" fmla="*/ 2147483646 h 465"/>
                  <a:gd name="T22" fmla="*/ 2147483646 w 538"/>
                  <a:gd name="T23" fmla="*/ 2147483646 h 465"/>
                  <a:gd name="T24" fmla="*/ 2147483646 w 538"/>
                  <a:gd name="T25" fmla="*/ 2147483646 h 465"/>
                  <a:gd name="T26" fmla="*/ 2147483646 w 538"/>
                  <a:gd name="T27" fmla="*/ 2147483646 h 465"/>
                  <a:gd name="T28" fmla="*/ 2147483646 w 538"/>
                  <a:gd name="T29" fmla="*/ 2147483646 h 465"/>
                  <a:gd name="T30" fmla="*/ 2147483646 w 538"/>
                  <a:gd name="T31" fmla="*/ 2147483646 h 465"/>
                  <a:gd name="T32" fmla="*/ 2147483646 w 538"/>
                  <a:gd name="T33" fmla="*/ 2147483646 h 465"/>
                  <a:gd name="T34" fmla="*/ 2147483646 w 538"/>
                  <a:gd name="T35" fmla="*/ 2147483646 h 465"/>
                  <a:gd name="T36" fmla="*/ 2147483646 w 538"/>
                  <a:gd name="T37" fmla="*/ 2147483646 h 465"/>
                  <a:gd name="T38" fmla="*/ 2147483646 w 538"/>
                  <a:gd name="T39" fmla="*/ 2147483646 h 465"/>
                  <a:gd name="T40" fmla="*/ 2147483646 w 538"/>
                  <a:gd name="T41" fmla="*/ 2147483646 h 465"/>
                  <a:gd name="T42" fmla="*/ 2147483646 w 538"/>
                  <a:gd name="T43" fmla="*/ 2147483646 h 465"/>
                  <a:gd name="T44" fmla="*/ 2147483646 w 538"/>
                  <a:gd name="T45" fmla="*/ 2147483646 h 465"/>
                  <a:gd name="T46" fmla="*/ 2147483646 w 538"/>
                  <a:gd name="T47" fmla="*/ 2147483646 h 465"/>
                  <a:gd name="T48" fmla="*/ 2147483646 w 538"/>
                  <a:gd name="T49" fmla="*/ 2147483646 h 465"/>
                  <a:gd name="T50" fmla="*/ 2147483646 w 538"/>
                  <a:gd name="T51" fmla="*/ 2147483646 h 465"/>
                  <a:gd name="T52" fmla="*/ 2147483646 w 538"/>
                  <a:gd name="T53" fmla="*/ 2147483646 h 465"/>
                  <a:gd name="T54" fmla="*/ 2147483646 w 538"/>
                  <a:gd name="T55" fmla="*/ 2147483646 h 465"/>
                  <a:gd name="T56" fmla="*/ 2147483646 w 538"/>
                  <a:gd name="T57" fmla="*/ 2147483646 h 465"/>
                  <a:gd name="T58" fmla="*/ 2147483646 w 538"/>
                  <a:gd name="T59" fmla="*/ 2147483646 h 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38" h="465">
                    <a:moveTo>
                      <a:pt x="537" y="356"/>
                    </a:moveTo>
                    <a:lnTo>
                      <a:pt x="537" y="0"/>
                    </a:lnTo>
                    <a:lnTo>
                      <a:pt x="220" y="0"/>
                    </a:lnTo>
                    <a:lnTo>
                      <a:pt x="220" y="50"/>
                    </a:lnTo>
                    <a:lnTo>
                      <a:pt x="8" y="50"/>
                    </a:lnTo>
                    <a:lnTo>
                      <a:pt x="0" y="74"/>
                    </a:lnTo>
                    <a:lnTo>
                      <a:pt x="26" y="158"/>
                    </a:lnTo>
                    <a:lnTo>
                      <a:pt x="8" y="198"/>
                    </a:lnTo>
                    <a:lnTo>
                      <a:pt x="70" y="322"/>
                    </a:lnTo>
                    <a:lnTo>
                      <a:pt x="87" y="331"/>
                    </a:lnTo>
                    <a:lnTo>
                      <a:pt x="79" y="356"/>
                    </a:lnTo>
                    <a:lnTo>
                      <a:pt x="113" y="422"/>
                    </a:lnTo>
                    <a:lnTo>
                      <a:pt x="96" y="448"/>
                    </a:lnTo>
                    <a:lnTo>
                      <a:pt x="132" y="464"/>
                    </a:lnTo>
                    <a:lnTo>
                      <a:pt x="158" y="372"/>
                    </a:lnTo>
                    <a:lnTo>
                      <a:pt x="175" y="372"/>
                    </a:lnTo>
                    <a:lnTo>
                      <a:pt x="193" y="372"/>
                    </a:lnTo>
                    <a:lnTo>
                      <a:pt x="220" y="406"/>
                    </a:lnTo>
                    <a:lnTo>
                      <a:pt x="255" y="406"/>
                    </a:lnTo>
                    <a:lnTo>
                      <a:pt x="289" y="372"/>
                    </a:lnTo>
                    <a:lnTo>
                      <a:pt x="299" y="372"/>
                    </a:lnTo>
                    <a:lnTo>
                      <a:pt x="316" y="372"/>
                    </a:lnTo>
                    <a:lnTo>
                      <a:pt x="316" y="390"/>
                    </a:lnTo>
                    <a:lnTo>
                      <a:pt x="351" y="390"/>
                    </a:lnTo>
                    <a:lnTo>
                      <a:pt x="370" y="381"/>
                    </a:lnTo>
                    <a:lnTo>
                      <a:pt x="413" y="430"/>
                    </a:lnTo>
                    <a:lnTo>
                      <a:pt x="457" y="422"/>
                    </a:lnTo>
                    <a:lnTo>
                      <a:pt x="492" y="372"/>
                    </a:lnTo>
                    <a:lnTo>
                      <a:pt x="492" y="356"/>
                    </a:lnTo>
                    <a:lnTo>
                      <a:pt x="537" y="3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2" name="Freeform 18">
                <a:extLst>
                  <a:ext uri="{FF2B5EF4-FFF2-40B4-BE49-F238E27FC236}">
                    <a16:creationId xmlns:a16="http://schemas.microsoft.com/office/drawing/2014/main" id="{7A6215CD-DD56-4C4F-99BA-C70089D37E27}"/>
                  </a:ext>
                </a:extLst>
              </p:cNvPr>
              <p:cNvSpPr>
                <a:spLocks/>
              </p:cNvSpPr>
              <p:nvPr/>
            </p:nvSpPr>
            <p:spPr bwMode="auto">
              <a:xfrm>
                <a:off x="2374900" y="4679950"/>
                <a:ext cx="1089025" cy="1109663"/>
              </a:xfrm>
              <a:custGeom>
                <a:avLst/>
                <a:gdLst>
                  <a:gd name="T0" fmla="*/ 2147483646 w 714"/>
                  <a:gd name="T1" fmla="*/ 2147483646 h 730"/>
                  <a:gd name="T2" fmla="*/ 2147483646 w 714"/>
                  <a:gd name="T3" fmla="*/ 2147483646 h 730"/>
                  <a:gd name="T4" fmla="*/ 2147483646 w 714"/>
                  <a:gd name="T5" fmla="*/ 2147483646 h 730"/>
                  <a:gd name="T6" fmla="*/ 2147483646 w 714"/>
                  <a:gd name="T7" fmla="*/ 2147483646 h 730"/>
                  <a:gd name="T8" fmla="*/ 2147483646 w 714"/>
                  <a:gd name="T9" fmla="*/ 2147483646 h 730"/>
                  <a:gd name="T10" fmla="*/ 2147483646 w 714"/>
                  <a:gd name="T11" fmla="*/ 2147483646 h 730"/>
                  <a:gd name="T12" fmla="*/ 2147483646 w 714"/>
                  <a:gd name="T13" fmla="*/ 2147483646 h 730"/>
                  <a:gd name="T14" fmla="*/ 2147483646 w 714"/>
                  <a:gd name="T15" fmla="*/ 2147483646 h 730"/>
                  <a:gd name="T16" fmla="*/ 2147483646 w 714"/>
                  <a:gd name="T17" fmla="*/ 2147483646 h 730"/>
                  <a:gd name="T18" fmla="*/ 2147483646 w 714"/>
                  <a:gd name="T19" fmla="*/ 2147483646 h 730"/>
                  <a:gd name="T20" fmla="*/ 2147483646 w 714"/>
                  <a:gd name="T21" fmla="*/ 2147483646 h 730"/>
                  <a:gd name="T22" fmla="*/ 2147483646 w 714"/>
                  <a:gd name="T23" fmla="*/ 2147483646 h 730"/>
                  <a:gd name="T24" fmla="*/ 2147483646 w 714"/>
                  <a:gd name="T25" fmla="*/ 2147483646 h 730"/>
                  <a:gd name="T26" fmla="*/ 2147483646 w 714"/>
                  <a:gd name="T27" fmla="*/ 2147483646 h 730"/>
                  <a:gd name="T28" fmla="*/ 2147483646 w 714"/>
                  <a:gd name="T29" fmla="*/ 2147483646 h 730"/>
                  <a:gd name="T30" fmla="*/ 2147483646 w 714"/>
                  <a:gd name="T31" fmla="*/ 2147483646 h 730"/>
                  <a:gd name="T32" fmla="*/ 2147483646 w 714"/>
                  <a:gd name="T33" fmla="*/ 2147483646 h 730"/>
                  <a:gd name="T34" fmla="*/ 2147483646 w 714"/>
                  <a:gd name="T35" fmla="*/ 0 h 730"/>
                  <a:gd name="T36" fmla="*/ 2147483646 w 714"/>
                  <a:gd name="T37" fmla="*/ 0 h 730"/>
                  <a:gd name="T38" fmla="*/ 2147483646 w 714"/>
                  <a:gd name="T39" fmla="*/ 2147483646 h 730"/>
                  <a:gd name="T40" fmla="*/ 2147483646 w 714"/>
                  <a:gd name="T41" fmla="*/ 2147483646 h 730"/>
                  <a:gd name="T42" fmla="*/ 2147483646 w 714"/>
                  <a:gd name="T43" fmla="*/ 2147483646 h 730"/>
                  <a:gd name="T44" fmla="*/ 2147483646 w 714"/>
                  <a:gd name="T45" fmla="*/ 2147483646 h 730"/>
                  <a:gd name="T46" fmla="*/ 2147483646 w 714"/>
                  <a:gd name="T47" fmla="*/ 2147483646 h 730"/>
                  <a:gd name="T48" fmla="*/ 0 w 714"/>
                  <a:gd name="T49" fmla="*/ 2147483646 h 730"/>
                  <a:gd name="T50" fmla="*/ 0 w 714"/>
                  <a:gd name="T51" fmla="*/ 2147483646 h 730"/>
                  <a:gd name="T52" fmla="*/ 2147483646 w 714"/>
                  <a:gd name="T53" fmla="*/ 2147483646 h 730"/>
                  <a:gd name="T54" fmla="*/ 2147483646 w 714"/>
                  <a:gd name="T55" fmla="*/ 2147483646 h 730"/>
                  <a:gd name="T56" fmla="*/ 2147483646 w 714"/>
                  <a:gd name="T57" fmla="*/ 2147483646 h 730"/>
                  <a:gd name="T58" fmla="*/ 2147483646 w 714"/>
                  <a:gd name="T59" fmla="*/ 2147483646 h 730"/>
                  <a:gd name="T60" fmla="*/ 2147483646 w 714"/>
                  <a:gd name="T61" fmla="*/ 2147483646 h 730"/>
                  <a:gd name="T62" fmla="*/ 2147483646 w 714"/>
                  <a:gd name="T63" fmla="*/ 2147483646 h 730"/>
                  <a:gd name="T64" fmla="*/ 2147483646 w 714"/>
                  <a:gd name="T65" fmla="*/ 2147483646 h 730"/>
                  <a:gd name="T66" fmla="*/ 2147483646 w 714"/>
                  <a:gd name="T67" fmla="*/ 2147483646 h 730"/>
                  <a:gd name="T68" fmla="*/ 2147483646 w 714"/>
                  <a:gd name="T69" fmla="*/ 2147483646 h 7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14" h="730">
                    <a:moveTo>
                      <a:pt x="582" y="729"/>
                    </a:moveTo>
                    <a:lnTo>
                      <a:pt x="582" y="522"/>
                    </a:lnTo>
                    <a:lnTo>
                      <a:pt x="713" y="522"/>
                    </a:lnTo>
                    <a:lnTo>
                      <a:pt x="713" y="504"/>
                    </a:lnTo>
                    <a:lnTo>
                      <a:pt x="677" y="504"/>
                    </a:lnTo>
                    <a:lnTo>
                      <a:pt x="651" y="472"/>
                    </a:lnTo>
                    <a:lnTo>
                      <a:pt x="668" y="439"/>
                    </a:lnTo>
                    <a:lnTo>
                      <a:pt x="642" y="423"/>
                    </a:lnTo>
                    <a:lnTo>
                      <a:pt x="660" y="405"/>
                    </a:lnTo>
                    <a:lnTo>
                      <a:pt x="677" y="398"/>
                    </a:lnTo>
                    <a:lnTo>
                      <a:pt x="694" y="372"/>
                    </a:lnTo>
                    <a:lnTo>
                      <a:pt x="660" y="306"/>
                    </a:lnTo>
                    <a:lnTo>
                      <a:pt x="668" y="281"/>
                    </a:lnTo>
                    <a:lnTo>
                      <a:pt x="651" y="273"/>
                    </a:lnTo>
                    <a:lnTo>
                      <a:pt x="589" y="149"/>
                    </a:lnTo>
                    <a:lnTo>
                      <a:pt x="608" y="108"/>
                    </a:lnTo>
                    <a:lnTo>
                      <a:pt x="582" y="25"/>
                    </a:lnTo>
                    <a:lnTo>
                      <a:pt x="589" y="0"/>
                    </a:lnTo>
                    <a:lnTo>
                      <a:pt x="467" y="0"/>
                    </a:lnTo>
                    <a:lnTo>
                      <a:pt x="449" y="41"/>
                    </a:lnTo>
                    <a:lnTo>
                      <a:pt x="458" y="90"/>
                    </a:lnTo>
                    <a:lnTo>
                      <a:pt x="370" y="223"/>
                    </a:lnTo>
                    <a:lnTo>
                      <a:pt x="53" y="223"/>
                    </a:lnTo>
                    <a:lnTo>
                      <a:pt x="53" y="414"/>
                    </a:lnTo>
                    <a:lnTo>
                      <a:pt x="0" y="414"/>
                    </a:lnTo>
                    <a:lnTo>
                      <a:pt x="0" y="480"/>
                    </a:lnTo>
                    <a:lnTo>
                      <a:pt x="26" y="480"/>
                    </a:lnTo>
                    <a:lnTo>
                      <a:pt x="70" y="513"/>
                    </a:lnTo>
                    <a:lnTo>
                      <a:pt x="105" y="547"/>
                    </a:lnTo>
                    <a:lnTo>
                      <a:pt x="124" y="547"/>
                    </a:lnTo>
                    <a:lnTo>
                      <a:pt x="141" y="555"/>
                    </a:lnTo>
                    <a:lnTo>
                      <a:pt x="150" y="547"/>
                    </a:lnTo>
                    <a:lnTo>
                      <a:pt x="229" y="630"/>
                    </a:lnTo>
                    <a:lnTo>
                      <a:pt x="317" y="729"/>
                    </a:lnTo>
                    <a:lnTo>
                      <a:pt x="582" y="7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3" name="Freeform 19">
                <a:extLst>
                  <a:ext uri="{FF2B5EF4-FFF2-40B4-BE49-F238E27FC236}">
                    <a16:creationId xmlns:a16="http://schemas.microsoft.com/office/drawing/2014/main" id="{063A9AB0-07E2-4510-95DE-BC750E264E79}"/>
                  </a:ext>
                </a:extLst>
              </p:cNvPr>
              <p:cNvSpPr>
                <a:spLocks/>
              </p:cNvSpPr>
              <p:nvPr/>
            </p:nvSpPr>
            <p:spPr bwMode="auto">
              <a:xfrm>
                <a:off x="1311275" y="4956175"/>
                <a:ext cx="1065213" cy="947738"/>
              </a:xfrm>
              <a:custGeom>
                <a:avLst/>
                <a:gdLst>
                  <a:gd name="T0" fmla="*/ 2147483646 w 701"/>
                  <a:gd name="T1" fmla="*/ 2147483646 h 623"/>
                  <a:gd name="T2" fmla="*/ 2147483646 w 701"/>
                  <a:gd name="T3" fmla="*/ 2147483646 h 623"/>
                  <a:gd name="T4" fmla="*/ 2147483646 w 701"/>
                  <a:gd name="T5" fmla="*/ 2147483646 h 623"/>
                  <a:gd name="T6" fmla="*/ 2147483646 w 701"/>
                  <a:gd name="T7" fmla="*/ 2147483646 h 623"/>
                  <a:gd name="T8" fmla="*/ 2147483646 w 701"/>
                  <a:gd name="T9" fmla="*/ 2147483646 h 623"/>
                  <a:gd name="T10" fmla="*/ 2147483646 w 701"/>
                  <a:gd name="T11" fmla="*/ 2147483646 h 623"/>
                  <a:gd name="T12" fmla="*/ 2147483646 w 701"/>
                  <a:gd name="T13" fmla="*/ 2147483646 h 623"/>
                  <a:gd name="T14" fmla="*/ 2147483646 w 701"/>
                  <a:gd name="T15" fmla="*/ 2147483646 h 623"/>
                  <a:gd name="T16" fmla="*/ 2147483646 w 701"/>
                  <a:gd name="T17" fmla="*/ 2147483646 h 623"/>
                  <a:gd name="T18" fmla="*/ 2147483646 w 701"/>
                  <a:gd name="T19" fmla="*/ 2147483646 h 623"/>
                  <a:gd name="T20" fmla="*/ 2147483646 w 701"/>
                  <a:gd name="T21" fmla="*/ 2147483646 h 623"/>
                  <a:gd name="T22" fmla="*/ 2147483646 w 701"/>
                  <a:gd name="T23" fmla="*/ 2147483646 h 623"/>
                  <a:gd name="T24" fmla="*/ 2147483646 w 701"/>
                  <a:gd name="T25" fmla="*/ 0 h 623"/>
                  <a:gd name="T26" fmla="*/ 2147483646 w 701"/>
                  <a:gd name="T27" fmla="*/ 0 h 623"/>
                  <a:gd name="T28" fmla="*/ 2147483646 w 701"/>
                  <a:gd name="T29" fmla="*/ 0 h 623"/>
                  <a:gd name="T30" fmla="*/ 2147483646 w 701"/>
                  <a:gd name="T31" fmla="*/ 0 h 623"/>
                  <a:gd name="T32" fmla="*/ 2147483646 w 701"/>
                  <a:gd name="T33" fmla="*/ 2147483646 h 623"/>
                  <a:gd name="T34" fmla="*/ 2147483646 w 701"/>
                  <a:gd name="T35" fmla="*/ 2147483646 h 623"/>
                  <a:gd name="T36" fmla="*/ 2147483646 w 701"/>
                  <a:gd name="T37" fmla="*/ 2147483646 h 623"/>
                  <a:gd name="T38" fmla="*/ 2147483646 w 701"/>
                  <a:gd name="T39" fmla="*/ 2147483646 h 623"/>
                  <a:gd name="T40" fmla="*/ 2147483646 w 701"/>
                  <a:gd name="T41" fmla="*/ 2147483646 h 623"/>
                  <a:gd name="T42" fmla="*/ 2147483646 w 701"/>
                  <a:gd name="T43" fmla="*/ 2147483646 h 623"/>
                  <a:gd name="T44" fmla="*/ 2147483646 w 701"/>
                  <a:gd name="T45" fmla="*/ 2147483646 h 623"/>
                  <a:gd name="T46" fmla="*/ 2147483646 w 701"/>
                  <a:gd name="T47" fmla="*/ 2147483646 h 623"/>
                  <a:gd name="T48" fmla="*/ 2147483646 w 701"/>
                  <a:gd name="T49" fmla="*/ 2147483646 h 623"/>
                  <a:gd name="T50" fmla="*/ 2147483646 w 701"/>
                  <a:gd name="T51" fmla="*/ 2147483646 h 623"/>
                  <a:gd name="T52" fmla="*/ 2147483646 w 701"/>
                  <a:gd name="T53" fmla="*/ 2147483646 h 623"/>
                  <a:gd name="T54" fmla="*/ 2147483646 w 701"/>
                  <a:gd name="T55" fmla="*/ 2147483646 h 623"/>
                  <a:gd name="T56" fmla="*/ 2147483646 w 701"/>
                  <a:gd name="T57" fmla="*/ 2147483646 h 623"/>
                  <a:gd name="T58" fmla="*/ 0 w 701"/>
                  <a:gd name="T59" fmla="*/ 2147483646 h 623"/>
                  <a:gd name="T60" fmla="*/ 0 w 701"/>
                  <a:gd name="T61" fmla="*/ 2147483646 h 623"/>
                  <a:gd name="T62" fmla="*/ 2147483646 w 701"/>
                  <a:gd name="T63" fmla="*/ 2147483646 h 623"/>
                  <a:gd name="T64" fmla="*/ 2147483646 w 701"/>
                  <a:gd name="T65" fmla="*/ 2147483646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1" h="623">
                    <a:moveTo>
                      <a:pt x="62" y="622"/>
                    </a:moveTo>
                    <a:lnTo>
                      <a:pt x="463" y="622"/>
                    </a:lnTo>
                    <a:lnTo>
                      <a:pt x="463" y="597"/>
                    </a:lnTo>
                    <a:lnTo>
                      <a:pt x="534" y="597"/>
                    </a:lnTo>
                    <a:lnTo>
                      <a:pt x="534" y="456"/>
                    </a:lnTo>
                    <a:lnTo>
                      <a:pt x="638" y="456"/>
                    </a:lnTo>
                    <a:lnTo>
                      <a:pt x="638" y="298"/>
                    </a:lnTo>
                    <a:lnTo>
                      <a:pt x="700" y="298"/>
                    </a:lnTo>
                    <a:lnTo>
                      <a:pt x="700" y="232"/>
                    </a:lnTo>
                    <a:lnTo>
                      <a:pt x="638" y="232"/>
                    </a:lnTo>
                    <a:lnTo>
                      <a:pt x="638" y="32"/>
                    </a:lnTo>
                    <a:lnTo>
                      <a:pt x="455" y="32"/>
                    </a:lnTo>
                    <a:lnTo>
                      <a:pt x="429" y="0"/>
                    </a:lnTo>
                    <a:lnTo>
                      <a:pt x="368" y="0"/>
                    </a:lnTo>
                    <a:lnTo>
                      <a:pt x="315" y="0"/>
                    </a:lnTo>
                    <a:lnTo>
                      <a:pt x="209" y="0"/>
                    </a:lnTo>
                    <a:lnTo>
                      <a:pt x="157" y="66"/>
                    </a:lnTo>
                    <a:lnTo>
                      <a:pt x="95" y="91"/>
                    </a:lnTo>
                    <a:lnTo>
                      <a:pt x="78" y="149"/>
                    </a:lnTo>
                    <a:lnTo>
                      <a:pt x="202" y="232"/>
                    </a:lnTo>
                    <a:lnTo>
                      <a:pt x="218" y="257"/>
                    </a:lnTo>
                    <a:lnTo>
                      <a:pt x="202" y="273"/>
                    </a:lnTo>
                    <a:lnTo>
                      <a:pt x="157" y="241"/>
                    </a:lnTo>
                    <a:lnTo>
                      <a:pt x="105" y="273"/>
                    </a:lnTo>
                    <a:lnTo>
                      <a:pt x="114" y="315"/>
                    </a:lnTo>
                    <a:lnTo>
                      <a:pt x="105" y="439"/>
                    </a:lnTo>
                    <a:lnTo>
                      <a:pt x="88" y="439"/>
                    </a:lnTo>
                    <a:lnTo>
                      <a:pt x="52" y="539"/>
                    </a:lnTo>
                    <a:lnTo>
                      <a:pt x="43" y="523"/>
                    </a:lnTo>
                    <a:lnTo>
                      <a:pt x="0" y="531"/>
                    </a:lnTo>
                    <a:lnTo>
                      <a:pt x="0" y="613"/>
                    </a:lnTo>
                    <a:lnTo>
                      <a:pt x="26" y="597"/>
                    </a:lnTo>
                    <a:lnTo>
                      <a:pt x="62" y="6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24" name="Freeform 20">
                <a:extLst>
                  <a:ext uri="{FF2B5EF4-FFF2-40B4-BE49-F238E27FC236}">
                    <a16:creationId xmlns:a16="http://schemas.microsoft.com/office/drawing/2014/main" id="{98AC7E91-EBCE-47E0-847C-386B3222C6F6}"/>
                  </a:ext>
                </a:extLst>
              </p:cNvPr>
              <p:cNvSpPr>
                <a:spLocks/>
              </p:cNvSpPr>
              <p:nvPr/>
            </p:nvSpPr>
            <p:spPr bwMode="auto">
              <a:xfrm>
                <a:off x="1200150" y="3781425"/>
                <a:ext cx="790575" cy="1176338"/>
              </a:xfrm>
              <a:custGeom>
                <a:avLst/>
                <a:gdLst>
                  <a:gd name="T0" fmla="*/ 2147483646 w 520"/>
                  <a:gd name="T1" fmla="*/ 2147483646 h 773"/>
                  <a:gd name="T2" fmla="*/ 2147483646 w 520"/>
                  <a:gd name="T3" fmla="*/ 2147483646 h 773"/>
                  <a:gd name="T4" fmla="*/ 2147483646 w 520"/>
                  <a:gd name="T5" fmla="*/ 2147483646 h 773"/>
                  <a:gd name="T6" fmla="*/ 2147483646 w 520"/>
                  <a:gd name="T7" fmla="*/ 2147483646 h 773"/>
                  <a:gd name="T8" fmla="*/ 2147483646 w 520"/>
                  <a:gd name="T9" fmla="*/ 2147483646 h 773"/>
                  <a:gd name="T10" fmla="*/ 2147483646 w 520"/>
                  <a:gd name="T11" fmla="*/ 2147483646 h 773"/>
                  <a:gd name="T12" fmla="*/ 2147483646 w 520"/>
                  <a:gd name="T13" fmla="*/ 2147483646 h 773"/>
                  <a:gd name="T14" fmla="*/ 2147483646 w 520"/>
                  <a:gd name="T15" fmla="*/ 2147483646 h 773"/>
                  <a:gd name="T16" fmla="*/ 2147483646 w 520"/>
                  <a:gd name="T17" fmla="*/ 2147483646 h 773"/>
                  <a:gd name="T18" fmla="*/ 2147483646 w 520"/>
                  <a:gd name="T19" fmla="*/ 2147483646 h 773"/>
                  <a:gd name="T20" fmla="*/ 2147483646 w 520"/>
                  <a:gd name="T21" fmla="*/ 2147483646 h 773"/>
                  <a:gd name="T22" fmla="*/ 2147483646 w 520"/>
                  <a:gd name="T23" fmla="*/ 2147483646 h 773"/>
                  <a:gd name="T24" fmla="*/ 2147483646 w 520"/>
                  <a:gd name="T25" fmla="*/ 2147483646 h 773"/>
                  <a:gd name="T26" fmla="*/ 2147483646 w 520"/>
                  <a:gd name="T27" fmla="*/ 2147483646 h 773"/>
                  <a:gd name="T28" fmla="*/ 2147483646 w 520"/>
                  <a:gd name="T29" fmla="*/ 2147483646 h 773"/>
                  <a:gd name="T30" fmla="*/ 2147483646 w 520"/>
                  <a:gd name="T31" fmla="*/ 2147483646 h 773"/>
                  <a:gd name="T32" fmla="*/ 2147483646 w 520"/>
                  <a:gd name="T33" fmla="*/ 2147483646 h 773"/>
                  <a:gd name="T34" fmla="*/ 2147483646 w 520"/>
                  <a:gd name="T35" fmla="*/ 2147483646 h 773"/>
                  <a:gd name="T36" fmla="*/ 2147483646 w 520"/>
                  <a:gd name="T37" fmla="*/ 2147483646 h 773"/>
                  <a:gd name="T38" fmla="*/ 2147483646 w 520"/>
                  <a:gd name="T39" fmla="*/ 2147483646 h 773"/>
                  <a:gd name="T40" fmla="*/ 2147483646 w 520"/>
                  <a:gd name="T41" fmla="*/ 2147483646 h 773"/>
                  <a:gd name="T42" fmla="*/ 2147483646 w 520"/>
                  <a:gd name="T43" fmla="*/ 2147483646 h 773"/>
                  <a:gd name="T44" fmla="*/ 2147483646 w 520"/>
                  <a:gd name="T45" fmla="*/ 2147483646 h 773"/>
                  <a:gd name="T46" fmla="*/ 2147483646 w 520"/>
                  <a:gd name="T47" fmla="*/ 0 h 773"/>
                  <a:gd name="T48" fmla="*/ 2147483646 w 520"/>
                  <a:gd name="T49" fmla="*/ 2147483646 h 773"/>
                  <a:gd name="T50" fmla="*/ 2147483646 w 520"/>
                  <a:gd name="T51" fmla="*/ 2147483646 h 773"/>
                  <a:gd name="T52" fmla="*/ 2147483646 w 520"/>
                  <a:gd name="T53" fmla="*/ 2147483646 h 773"/>
                  <a:gd name="T54" fmla="*/ 2147483646 w 520"/>
                  <a:gd name="T55" fmla="*/ 2147483646 h 773"/>
                  <a:gd name="T56" fmla="*/ 2147483646 w 520"/>
                  <a:gd name="T57" fmla="*/ 2147483646 h 773"/>
                  <a:gd name="T58" fmla="*/ 2147483646 w 520"/>
                  <a:gd name="T59" fmla="*/ 2147483646 h 773"/>
                  <a:gd name="T60" fmla="*/ 2147483646 w 520"/>
                  <a:gd name="T61" fmla="*/ 2147483646 h 773"/>
                  <a:gd name="T62" fmla="*/ 2147483646 w 520"/>
                  <a:gd name="T63" fmla="*/ 2147483646 h 773"/>
                  <a:gd name="T64" fmla="*/ 2147483646 w 520"/>
                  <a:gd name="T65" fmla="*/ 2147483646 h 773"/>
                  <a:gd name="T66" fmla="*/ 2147483646 w 520"/>
                  <a:gd name="T67" fmla="*/ 2147483646 h 773"/>
                  <a:gd name="T68" fmla="*/ 2147483646 w 520"/>
                  <a:gd name="T69" fmla="*/ 2147483646 h 773"/>
                  <a:gd name="T70" fmla="*/ 0 w 520"/>
                  <a:gd name="T71" fmla="*/ 2147483646 h 773"/>
                  <a:gd name="T72" fmla="*/ 2147483646 w 520"/>
                  <a:gd name="T73" fmla="*/ 2147483646 h 773"/>
                  <a:gd name="T74" fmla="*/ 2147483646 w 520"/>
                  <a:gd name="T75" fmla="*/ 2147483646 h 773"/>
                  <a:gd name="T76" fmla="*/ 2147483646 w 520"/>
                  <a:gd name="T77" fmla="*/ 2147483646 h 773"/>
                  <a:gd name="T78" fmla="*/ 2147483646 w 520"/>
                  <a:gd name="T79" fmla="*/ 2147483646 h 773"/>
                  <a:gd name="T80" fmla="*/ 2147483646 w 520"/>
                  <a:gd name="T81" fmla="*/ 2147483646 h 773"/>
                  <a:gd name="T82" fmla="*/ 2147483646 w 520"/>
                  <a:gd name="T83" fmla="*/ 2147483646 h 773"/>
                  <a:gd name="T84" fmla="*/ 2147483646 w 520"/>
                  <a:gd name="T85" fmla="*/ 2147483646 h 773"/>
                  <a:gd name="T86" fmla="*/ 2147483646 w 520"/>
                  <a:gd name="T87" fmla="*/ 2147483646 h 773"/>
                  <a:gd name="T88" fmla="*/ 2147483646 w 520"/>
                  <a:gd name="T89" fmla="*/ 2147483646 h 773"/>
                  <a:gd name="T90" fmla="*/ 2147483646 w 520"/>
                  <a:gd name="T91" fmla="*/ 2147483646 h 773"/>
                  <a:gd name="T92" fmla="*/ 2147483646 w 520"/>
                  <a:gd name="T93" fmla="*/ 2147483646 h 773"/>
                  <a:gd name="T94" fmla="*/ 2147483646 w 520"/>
                  <a:gd name="T95" fmla="*/ 2147483646 h 773"/>
                  <a:gd name="T96" fmla="*/ 2147483646 w 520"/>
                  <a:gd name="T97" fmla="*/ 2147483646 h 773"/>
                  <a:gd name="T98" fmla="*/ 2147483646 w 520"/>
                  <a:gd name="T99" fmla="*/ 2147483646 h 773"/>
                  <a:gd name="T100" fmla="*/ 2147483646 w 520"/>
                  <a:gd name="T101" fmla="*/ 2147483646 h 773"/>
                  <a:gd name="T102" fmla="*/ 2147483646 w 520"/>
                  <a:gd name="T103" fmla="*/ 2147483646 h 773"/>
                  <a:gd name="T104" fmla="*/ 2147483646 w 520"/>
                  <a:gd name="T105" fmla="*/ 2147483646 h 773"/>
                  <a:gd name="T106" fmla="*/ 2147483646 w 520"/>
                  <a:gd name="T107" fmla="*/ 2147483646 h 773"/>
                  <a:gd name="T108" fmla="*/ 2147483646 w 520"/>
                  <a:gd name="T109" fmla="*/ 2147483646 h 773"/>
                  <a:gd name="T110" fmla="*/ 2147483646 w 520"/>
                  <a:gd name="T111" fmla="*/ 2147483646 h 773"/>
                  <a:gd name="T112" fmla="*/ 2147483646 w 520"/>
                  <a:gd name="T113" fmla="*/ 2147483646 h 7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20" h="773">
                    <a:moveTo>
                      <a:pt x="388" y="772"/>
                    </a:moveTo>
                    <a:lnTo>
                      <a:pt x="440" y="772"/>
                    </a:lnTo>
                    <a:lnTo>
                      <a:pt x="431" y="714"/>
                    </a:lnTo>
                    <a:lnTo>
                      <a:pt x="483" y="664"/>
                    </a:lnTo>
                    <a:lnTo>
                      <a:pt x="483" y="655"/>
                    </a:lnTo>
                    <a:lnTo>
                      <a:pt x="422" y="655"/>
                    </a:lnTo>
                    <a:lnTo>
                      <a:pt x="422" y="614"/>
                    </a:lnTo>
                    <a:lnTo>
                      <a:pt x="457" y="614"/>
                    </a:lnTo>
                    <a:lnTo>
                      <a:pt x="431" y="581"/>
                    </a:lnTo>
                    <a:lnTo>
                      <a:pt x="414" y="540"/>
                    </a:lnTo>
                    <a:lnTo>
                      <a:pt x="388" y="540"/>
                    </a:lnTo>
                    <a:lnTo>
                      <a:pt x="414" y="498"/>
                    </a:lnTo>
                    <a:lnTo>
                      <a:pt x="395" y="473"/>
                    </a:lnTo>
                    <a:lnTo>
                      <a:pt x="361" y="482"/>
                    </a:lnTo>
                    <a:lnTo>
                      <a:pt x="378" y="423"/>
                    </a:lnTo>
                    <a:lnTo>
                      <a:pt x="378" y="390"/>
                    </a:lnTo>
                    <a:lnTo>
                      <a:pt x="388" y="356"/>
                    </a:lnTo>
                    <a:lnTo>
                      <a:pt x="405" y="331"/>
                    </a:lnTo>
                    <a:lnTo>
                      <a:pt x="474" y="274"/>
                    </a:lnTo>
                    <a:lnTo>
                      <a:pt x="519" y="174"/>
                    </a:lnTo>
                    <a:lnTo>
                      <a:pt x="405" y="174"/>
                    </a:lnTo>
                    <a:lnTo>
                      <a:pt x="405" y="83"/>
                    </a:lnTo>
                    <a:lnTo>
                      <a:pt x="395" y="83"/>
                    </a:lnTo>
                    <a:lnTo>
                      <a:pt x="395" y="0"/>
                    </a:lnTo>
                    <a:lnTo>
                      <a:pt x="273" y="50"/>
                    </a:lnTo>
                    <a:lnTo>
                      <a:pt x="264" y="58"/>
                    </a:lnTo>
                    <a:lnTo>
                      <a:pt x="255" y="74"/>
                    </a:lnTo>
                    <a:lnTo>
                      <a:pt x="238" y="92"/>
                    </a:lnTo>
                    <a:lnTo>
                      <a:pt x="176" y="117"/>
                    </a:lnTo>
                    <a:lnTo>
                      <a:pt x="176" y="149"/>
                    </a:lnTo>
                    <a:lnTo>
                      <a:pt x="133" y="124"/>
                    </a:lnTo>
                    <a:lnTo>
                      <a:pt x="105" y="142"/>
                    </a:lnTo>
                    <a:lnTo>
                      <a:pt x="45" y="158"/>
                    </a:lnTo>
                    <a:lnTo>
                      <a:pt x="26" y="198"/>
                    </a:lnTo>
                    <a:lnTo>
                      <a:pt x="45" y="241"/>
                    </a:lnTo>
                    <a:lnTo>
                      <a:pt x="0" y="274"/>
                    </a:lnTo>
                    <a:lnTo>
                      <a:pt x="26" y="324"/>
                    </a:lnTo>
                    <a:lnTo>
                      <a:pt x="88" y="414"/>
                    </a:lnTo>
                    <a:lnTo>
                      <a:pt x="141" y="414"/>
                    </a:lnTo>
                    <a:lnTo>
                      <a:pt x="141" y="448"/>
                    </a:lnTo>
                    <a:lnTo>
                      <a:pt x="114" y="439"/>
                    </a:lnTo>
                    <a:lnTo>
                      <a:pt x="114" y="498"/>
                    </a:lnTo>
                    <a:lnTo>
                      <a:pt x="124" y="514"/>
                    </a:lnTo>
                    <a:lnTo>
                      <a:pt x="79" y="540"/>
                    </a:lnTo>
                    <a:lnTo>
                      <a:pt x="97" y="565"/>
                    </a:lnTo>
                    <a:lnTo>
                      <a:pt x="150" y="547"/>
                    </a:lnTo>
                    <a:lnTo>
                      <a:pt x="141" y="606"/>
                    </a:lnTo>
                    <a:lnTo>
                      <a:pt x="133" y="646"/>
                    </a:lnTo>
                    <a:lnTo>
                      <a:pt x="150" y="673"/>
                    </a:lnTo>
                    <a:lnTo>
                      <a:pt x="193" y="664"/>
                    </a:lnTo>
                    <a:lnTo>
                      <a:pt x="247" y="646"/>
                    </a:lnTo>
                    <a:lnTo>
                      <a:pt x="352" y="630"/>
                    </a:lnTo>
                    <a:lnTo>
                      <a:pt x="369" y="655"/>
                    </a:lnTo>
                    <a:lnTo>
                      <a:pt x="326" y="655"/>
                    </a:lnTo>
                    <a:lnTo>
                      <a:pt x="343" y="705"/>
                    </a:lnTo>
                    <a:lnTo>
                      <a:pt x="378" y="730"/>
                    </a:lnTo>
                    <a:lnTo>
                      <a:pt x="388" y="772"/>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5" name="Freeform 21">
                <a:extLst>
                  <a:ext uri="{FF2B5EF4-FFF2-40B4-BE49-F238E27FC236}">
                    <a16:creationId xmlns:a16="http://schemas.microsoft.com/office/drawing/2014/main" id="{7F7B64FA-90ED-41C0-8469-34C933BB37D7}"/>
                  </a:ext>
                </a:extLst>
              </p:cNvPr>
              <p:cNvSpPr>
                <a:spLocks/>
              </p:cNvSpPr>
              <p:nvPr/>
            </p:nvSpPr>
            <p:spPr bwMode="auto">
              <a:xfrm>
                <a:off x="825500" y="4084638"/>
                <a:ext cx="963613" cy="1227137"/>
              </a:xfrm>
              <a:custGeom>
                <a:avLst/>
                <a:gdLst>
                  <a:gd name="T0" fmla="*/ 0 w 633"/>
                  <a:gd name="T1" fmla="*/ 2147483646 h 807"/>
                  <a:gd name="T2" fmla="*/ 2147483646 w 633"/>
                  <a:gd name="T3" fmla="*/ 2147483646 h 807"/>
                  <a:gd name="T4" fmla="*/ 2147483646 w 633"/>
                  <a:gd name="T5" fmla="*/ 2147483646 h 807"/>
                  <a:gd name="T6" fmla="*/ 2147483646 w 633"/>
                  <a:gd name="T7" fmla="*/ 2147483646 h 807"/>
                  <a:gd name="T8" fmla="*/ 2147483646 w 633"/>
                  <a:gd name="T9" fmla="*/ 2147483646 h 807"/>
                  <a:gd name="T10" fmla="*/ 2147483646 w 633"/>
                  <a:gd name="T11" fmla="*/ 2147483646 h 807"/>
                  <a:gd name="T12" fmla="*/ 2147483646 w 633"/>
                  <a:gd name="T13" fmla="*/ 2147483646 h 807"/>
                  <a:gd name="T14" fmla="*/ 2147483646 w 633"/>
                  <a:gd name="T15" fmla="*/ 2147483646 h 807"/>
                  <a:gd name="T16" fmla="*/ 2147483646 w 633"/>
                  <a:gd name="T17" fmla="*/ 2147483646 h 807"/>
                  <a:gd name="T18" fmla="*/ 2147483646 w 633"/>
                  <a:gd name="T19" fmla="*/ 2147483646 h 807"/>
                  <a:gd name="T20" fmla="*/ 2147483646 w 633"/>
                  <a:gd name="T21" fmla="*/ 2147483646 h 807"/>
                  <a:gd name="T22" fmla="*/ 2147483646 w 633"/>
                  <a:gd name="T23" fmla="*/ 2147483646 h 807"/>
                  <a:gd name="T24" fmla="*/ 2147483646 w 633"/>
                  <a:gd name="T25" fmla="*/ 2147483646 h 807"/>
                  <a:gd name="T26" fmla="*/ 2147483646 w 633"/>
                  <a:gd name="T27" fmla="*/ 2147483646 h 807"/>
                  <a:gd name="T28" fmla="*/ 2147483646 w 633"/>
                  <a:gd name="T29" fmla="*/ 2147483646 h 807"/>
                  <a:gd name="T30" fmla="*/ 2147483646 w 633"/>
                  <a:gd name="T31" fmla="*/ 2147483646 h 807"/>
                  <a:gd name="T32" fmla="*/ 2147483646 w 633"/>
                  <a:gd name="T33" fmla="*/ 2147483646 h 807"/>
                  <a:gd name="T34" fmla="*/ 2147483646 w 633"/>
                  <a:gd name="T35" fmla="*/ 2147483646 h 807"/>
                  <a:gd name="T36" fmla="*/ 2147483646 w 633"/>
                  <a:gd name="T37" fmla="*/ 2147483646 h 807"/>
                  <a:gd name="T38" fmla="*/ 2147483646 w 633"/>
                  <a:gd name="T39" fmla="*/ 2147483646 h 807"/>
                  <a:gd name="T40" fmla="*/ 2147483646 w 633"/>
                  <a:gd name="T41" fmla="*/ 2147483646 h 807"/>
                  <a:gd name="T42" fmla="*/ 2147483646 w 633"/>
                  <a:gd name="T43" fmla="*/ 2147483646 h 807"/>
                  <a:gd name="T44" fmla="*/ 2147483646 w 633"/>
                  <a:gd name="T45" fmla="*/ 2147483646 h 807"/>
                  <a:gd name="T46" fmla="*/ 2147483646 w 633"/>
                  <a:gd name="T47" fmla="*/ 2147483646 h 807"/>
                  <a:gd name="T48" fmla="*/ 2147483646 w 633"/>
                  <a:gd name="T49" fmla="*/ 2147483646 h 807"/>
                  <a:gd name="T50" fmla="*/ 2147483646 w 633"/>
                  <a:gd name="T51" fmla="*/ 2147483646 h 807"/>
                  <a:gd name="T52" fmla="*/ 2147483646 w 633"/>
                  <a:gd name="T53" fmla="*/ 2147483646 h 807"/>
                  <a:gd name="T54" fmla="*/ 2147483646 w 633"/>
                  <a:gd name="T55" fmla="*/ 2147483646 h 807"/>
                  <a:gd name="T56" fmla="*/ 2147483646 w 633"/>
                  <a:gd name="T57" fmla="*/ 2147483646 h 807"/>
                  <a:gd name="T58" fmla="*/ 2147483646 w 633"/>
                  <a:gd name="T59" fmla="*/ 0 h 807"/>
                  <a:gd name="T60" fmla="*/ 2147483646 w 633"/>
                  <a:gd name="T61" fmla="*/ 0 h 807"/>
                  <a:gd name="T62" fmla="*/ 0 w 633"/>
                  <a:gd name="T63" fmla="*/ 2147483646 h 8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33" h="807">
                    <a:moveTo>
                      <a:pt x="0" y="806"/>
                    </a:moveTo>
                    <a:lnTo>
                      <a:pt x="518" y="806"/>
                    </a:lnTo>
                    <a:lnTo>
                      <a:pt x="395" y="723"/>
                    </a:lnTo>
                    <a:lnTo>
                      <a:pt x="412" y="664"/>
                    </a:lnTo>
                    <a:lnTo>
                      <a:pt x="473" y="640"/>
                    </a:lnTo>
                    <a:lnTo>
                      <a:pt x="526" y="574"/>
                    </a:lnTo>
                    <a:lnTo>
                      <a:pt x="632" y="574"/>
                    </a:lnTo>
                    <a:lnTo>
                      <a:pt x="623" y="531"/>
                    </a:lnTo>
                    <a:lnTo>
                      <a:pt x="587" y="507"/>
                    </a:lnTo>
                    <a:lnTo>
                      <a:pt x="570" y="457"/>
                    </a:lnTo>
                    <a:lnTo>
                      <a:pt x="614" y="457"/>
                    </a:lnTo>
                    <a:lnTo>
                      <a:pt x="597" y="432"/>
                    </a:lnTo>
                    <a:lnTo>
                      <a:pt x="492" y="448"/>
                    </a:lnTo>
                    <a:lnTo>
                      <a:pt x="438" y="466"/>
                    </a:lnTo>
                    <a:lnTo>
                      <a:pt x="395" y="475"/>
                    </a:lnTo>
                    <a:lnTo>
                      <a:pt x="378" y="448"/>
                    </a:lnTo>
                    <a:lnTo>
                      <a:pt x="385" y="407"/>
                    </a:lnTo>
                    <a:lnTo>
                      <a:pt x="395" y="349"/>
                    </a:lnTo>
                    <a:lnTo>
                      <a:pt x="342" y="366"/>
                    </a:lnTo>
                    <a:lnTo>
                      <a:pt x="324" y="342"/>
                    </a:lnTo>
                    <a:lnTo>
                      <a:pt x="368" y="315"/>
                    </a:lnTo>
                    <a:lnTo>
                      <a:pt x="359" y="299"/>
                    </a:lnTo>
                    <a:lnTo>
                      <a:pt x="359" y="241"/>
                    </a:lnTo>
                    <a:lnTo>
                      <a:pt x="385" y="250"/>
                    </a:lnTo>
                    <a:lnTo>
                      <a:pt x="385" y="216"/>
                    </a:lnTo>
                    <a:lnTo>
                      <a:pt x="333" y="216"/>
                    </a:lnTo>
                    <a:lnTo>
                      <a:pt x="271" y="126"/>
                    </a:lnTo>
                    <a:lnTo>
                      <a:pt x="245" y="76"/>
                    </a:lnTo>
                    <a:lnTo>
                      <a:pt x="290" y="42"/>
                    </a:lnTo>
                    <a:lnTo>
                      <a:pt x="271" y="0"/>
                    </a:lnTo>
                    <a:lnTo>
                      <a:pt x="96" y="0"/>
                    </a:lnTo>
                    <a:lnTo>
                      <a:pt x="0" y="806"/>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6" name="Freeform 22">
                <a:extLst>
                  <a:ext uri="{FF2B5EF4-FFF2-40B4-BE49-F238E27FC236}">
                    <a16:creationId xmlns:a16="http://schemas.microsoft.com/office/drawing/2014/main" id="{069C76D7-34C8-4218-820A-16C41066E912}"/>
                  </a:ext>
                </a:extLst>
              </p:cNvPr>
              <p:cNvSpPr>
                <a:spLocks/>
              </p:cNvSpPr>
              <p:nvPr/>
            </p:nvSpPr>
            <p:spPr bwMode="auto">
              <a:xfrm>
                <a:off x="2282825" y="4286250"/>
                <a:ext cx="803275" cy="1025525"/>
              </a:xfrm>
              <a:custGeom>
                <a:avLst/>
                <a:gdLst>
                  <a:gd name="T0" fmla="*/ 2147483646 w 528"/>
                  <a:gd name="T1" fmla="*/ 2147483646 h 674"/>
                  <a:gd name="T2" fmla="*/ 2147483646 w 528"/>
                  <a:gd name="T3" fmla="*/ 2147483646 h 674"/>
                  <a:gd name="T4" fmla="*/ 2147483646 w 528"/>
                  <a:gd name="T5" fmla="*/ 2147483646 h 674"/>
                  <a:gd name="T6" fmla="*/ 2147483646 w 528"/>
                  <a:gd name="T7" fmla="*/ 0 h 674"/>
                  <a:gd name="T8" fmla="*/ 2147483646 w 528"/>
                  <a:gd name="T9" fmla="*/ 0 h 674"/>
                  <a:gd name="T10" fmla="*/ 2147483646 w 528"/>
                  <a:gd name="T11" fmla="*/ 2147483646 h 674"/>
                  <a:gd name="T12" fmla="*/ 2147483646 w 528"/>
                  <a:gd name="T13" fmla="*/ 2147483646 h 674"/>
                  <a:gd name="T14" fmla="*/ 2147483646 w 528"/>
                  <a:gd name="T15" fmla="*/ 2147483646 h 674"/>
                  <a:gd name="T16" fmla="*/ 0 w 528"/>
                  <a:gd name="T17" fmla="*/ 2147483646 h 674"/>
                  <a:gd name="T18" fmla="*/ 0 w 528"/>
                  <a:gd name="T19" fmla="*/ 2147483646 h 674"/>
                  <a:gd name="T20" fmla="*/ 0 w 528"/>
                  <a:gd name="T21" fmla="*/ 2147483646 h 674"/>
                  <a:gd name="T22" fmla="*/ 2147483646 w 528"/>
                  <a:gd name="T23" fmla="*/ 2147483646 h 674"/>
                  <a:gd name="T24" fmla="*/ 2147483646 w 528"/>
                  <a:gd name="T25" fmla="*/ 2147483646 h 674"/>
                  <a:gd name="T26" fmla="*/ 2147483646 w 528"/>
                  <a:gd name="T27" fmla="*/ 2147483646 h 674"/>
                  <a:gd name="T28" fmla="*/ 2147483646 w 528"/>
                  <a:gd name="T29" fmla="*/ 2147483646 h 674"/>
                  <a:gd name="T30" fmla="*/ 2147483646 w 528"/>
                  <a:gd name="T31" fmla="*/ 2147483646 h 674"/>
                  <a:gd name="T32" fmla="*/ 2147483646 w 528"/>
                  <a:gd name="T33" fmla="*/ 2147483646 h 674"/>
                  <a:gd name="T34" fmla="*/ 2147483646 w 528"/>
                  <a:gd name="T35" fmla="*/ 2147483646 h 6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28" h="674">
                    <a:moveTo>
                      <a:pt x="527" y="258"/>
                    </a:moveTo>
                    <a:lnTo>
                      <a:pt x="527" y="58"/>
                    </a:lnTo>
                    <a:lnTo>
                      <a:pt x="219" y="58"/>
                    </a:lnTo>
                    <a:lnTo>
                      <a:pt x="219" y="0"/>
                    </a:lnTo>
                    <a:lnTo>
                      <a:pt x="114" y="0"/>
                    </a:lnTo>
                    <a:lnTo>
                      <a:pt x="114" y="58"/>
                    </a:lnTo>
                    <a:lnTo>
                      <a:pt x="52" y="58"/>
                    </a:lnTo>
                    <a:lnTo>
                      <a:pt x="52" y="258"/>
                    </a:lnTo>
                    <a:lnTo>
                      <a:pt x="0" y="258"/>
                    </a:lnTo>
                    <a:lnTo>
                      <a:pt x="0" y="473"/>
                    </a:lnTo>
                    <a:lnTo>
                      <a:pt x="0" y="673"/>
                    </a:lnTo>
                    <a:lnTo>
                      <a:pt x="62" y="673"/>
                    </a:lnTo>
                    <a:lnTo>
                      <a:pt x="114" y="673"/>
                    </a:lnTo>
                    <a:lnTo>
                      <a:pt x="114" y="482"/>
                    </a:lnTo>
                    <a:lnTo>
                      <a:pt x="430" y="482"/>
                    </a:lnTo>
                    <a:lnTo>
                      <a:pt x="518" y="349"/>
                    </a:lnTo>
                    <a:lnTo>
                      <a:pt x="509" y="299"/>
                    </a:lnTo>
                    <a:lnTo>
                      <a:pt x="527" y="258"/>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27" name="Freeform 23">
                <a:extLst>
                  <a:ext uri="{FF2B5EF4-FFF2-40B4-BE49-F238E27FC236}">
                    <a16:creationId xmlns:a16="http://schemas.microsoft.com/office/drawing/2014/main" id="{F30F266F-A94D-44D3-B79B-AF9AA4A65036}"/>
                  </a:ext>
                </a:extLst>
              </p:cNvPr>
              <p:cNvSpPr>
                <a:spLocks/>
              </p:cNvSpPr>
              <p:nvPr/>
            </p:nvSpPr>
            <p:spPr bwMode="auto">
              <a:xfrm>
                <a:off x="2457450" y="3619500"/>
                <a:ext cx="873125" cy="758825"/>
              </a:xfrm>
              <a:custGeom>
                <a:avLst/>
                <a:gdLst>
                  <a:gd name="T0" fmla="*/ 2147483646 w 573"/>
                  <a:gd name="T1" fmla="*/ 2147483646 h 499"/>
                  <a:gd name="T2" fmla="*/ 2147483646 w 573"/>
                  <a:gd name="T3" fmla="*/ 2147483646 h 499"/>
                  <a:gd name="T4" fmla="*/ 2147483646 w 573"/>
                  <a:gd name="T5" fmla="*/ 2147483646 h 499"/>
                  <a:gd name="T6" fmla="*/ 2147483646 w 573"/>
                  <a:gd name="T7" fmla="*/ 2147483646 h 499"/>
                  <a:gd name="T8" fmla="*/ 2147483646 w 573"/>
                  <a:gd name="T9" fmla="*/ 2147483646 h 499"/>
                  <a:gd name="T10" fmla="*/ 2147483646 w 573"/>
                  <a:gd name="T11" fmla="*/ 2147483646 h 499"/>
                  <a:gd name="T12" fmla="*/ 2147483646 w 573"/>
                  <a:gd name="T13" fmla="*/ 2147483646 h 499"/>
                  <a:gd name="T14" fmla="*/ 2147483646 w 573"/>
                  <a:gd name="T15" fmla="*/ 2147483646 h 499"/>
                  <a:gd name="T16" fmla="*/ 2147483646 w 573"/>
                  <a:gd name="T17" fmla="*/ 2147483646 h 499"/>
                  <a:gd name="T18" fmla="*/ 2147483646 w 573"/>
                  <a:gd name="T19" fmla="*/ 2147483646 h 499"/>
                  <a:gd name="T20" fmla="*/ 2147483646 w 573"/>
                  <a:gd name="T21" fmla="*/ 0 h 499"/>
                  <a:gd name="T22" fmla="*/ 2147483646 w 573"/>
                  <a:gd name="T23" fmla="*/ 0 h 499"/>
                  <a:gd name="T24" fmla="*/ 2147483646 w 573"/>
                  <a:gd name="T25" fmla="*/ 2147483646 h 499"/>
                  <a:gd name="T26" fmla="*/ 2147483646 w 573"/>
                  <a:gd name="T27" fmla="*/ 2147483646 h 499"/>
                  <a:gd name="T28" fmla="*/ 2147483646 w 573"/>
                  <a:gd name="T29" fmla="*/ 2147483646 h 499"/>
                  <a:gd name="T30" fmla="*/ 2147483646 w 573"/>
                  <a:gd name="T31" fmla="*/ 2147483646 h 499"/>
                  <a:gd name="T32" fmla="*/ 2147483646 w 573"/>
                  <a:gd name="T33" fmla="*/ 2147483646 h 499"/>
                  <a:gd name="T34" fmla="*/ 2147483646 w 573"/>
                  <a:gd name="T35" fmla="*/ 2147483646 h 499"/>
                  <a:gd name="T36" fmla="*/ 2147483646 w 573"/>
                  <a:gd name="T37" fmla="*/ 2147483646 h 499"/>
                  <a:gd name="T38" fmla="*/ 0 w 573"/>
                  <a:gd name="T39" fmla="*/ 2147483646 h 499"/>
                  <a:gd name="T40" fmla="*/ 0 w 573"/>
                  <a:gd name="T41" fmla="*/ 2147483646 h 499"/>
                  <a:gd name="T42" fmla="*/ 2147483646 w 573"/>
                  <a:gd name="T43" fmla="*/ 2147483646 h 499"/>
                  <a:gd name="T44" fmla="*/ 2147483646 w 573"/>
                  <a:gd name="T45" fmla="*/ 2147483646 h 499"/>
                  <a:gd name="T46" fmla="*/ 2147483646 w 573"/>
                  <a:gd name="T47" fmla="*/ 2147483646 h 4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3" h="499">
                    <a:moveTo>
                      <a:pt x="414" y="498"/>
                    </a:moveTo>
                    <a:lnTo>
                      <a:pt x="572" y="498"/>
                    </a:lnTo>
                    <a:lnTo>
                      <a:pt x="572" y="250"/>
                    </a:lnTo>
                    <a:lnTo>
                      <a:pt x="536" y="232"/>
                    </a:lnTo>
                    <a:lnTo>
                      <a:pt x="510" y="207"/>
                    </a:lnTo>
                    <a:lnTo>
                      <a:pt x="493" y="175"/>
                    </a:lnTo>
                    <a:lnTo>
                      <a:pt x="467" y="175"/>
                    </a:lnTo>
                    <a:lnTo>
                      <a:pt x="467" y="108"/>
                    </a:lnTo>
                    <a:lnTo>
                      <a:pt x="441" y="99"/>
                    </a:lnTo>
                    <a:lnTo>
                      <a:pt x="422" y="92"/>
                    </a:lnTo>
                    <a:lnTo>
                      <a:pt x="422" y="0"/>
                    </a:lnTo>
                    <a:lnTo>
                      <a:pt x="379" y="0"/>
                    </a:lnTo>
                    <a:lnTo>
                      <a:pt x="352" y="18"/>
                    </a:lnTo>
                    <a:lnTo>
                      <a:pt x="317" y="18"/>
                    </a:lnTo>
                    <a:lnTo>
                      <a:pt x="246" y="67"/>
                    </a:lnTo>
                    <a:lnTo>
                      <a:pt x="246" y="133"/>
                    </a:lnTo>
                    <a:lnTo>
                      <a:pt x="159" y="133"/>
                    </a:lnTo>
                    <a:lnTo>
                      <a:pt x="105" y="175"/>
                    </a:lnTo>
                    <a:lnTo>
                      <a:pt x="105" y="282"/>
                    </a:lnTo>
                    <a:lnTo>
                      <a:pt x="0" y="282"/>
                    </a:lnTo>
                    <a:lnTo>
                      <a:pt x="0" y="440"/>
                    </a:lnTo>
                    <a:lnTo>
                      <a:pt x="105" y="440"/>
                    </a:lnTo>
                    <a:lnTo>
                      <a:pt x="105" y="498"/>
                    </a:lnTo>
                    <a:lnTo>
                      <a:pt x="414" y="498"/>
                    </a:lnTo>
                  </a:path>
                </a:pathLst>
              </a:custGeom>
              <a:solidFill>
                <a:srgbClr val="FFCCFF"/>
              </a:solidFill>
              <a:ln w="12700" cap="rnd" cmpd="sng">
                <a:solidFill>
                  <a:srgbClr val="000000"/>
                </a:solidFill>
                <a:prstDash val="solid"/>
                <a:round/>
                <a:headEnd type="none" w="med" len="med"/>
                <a:tailEnd type="none" w="med" len="med"/>
              </a:ln>
            </p:spPr>
            <p:txBody>
              <a:bodyPr/>
              <a:lstStyle/>
              <a:p>
                <a:endParaRPr lang="en-US" sz="1350" dirty="0"/>
              </a:p>
            </p:txBody>
          </p:sp>
          <p:sp>
            <p:nvSpPr>
              <p:cNvPr id="4128" name="Freeform 24">
                <a:extLst>
                  <a:ext uri="{FF2B5EF4-FFF2-40B4-BE49-F238E27FC236}">
                    <a16:creationId xmlns:a16="http://schemas.microsoft.com/office/drawing/2014/main" id="{E7CCA61B-20C7-48FB-A2BC-A0F9609CE02E}"/>
                  </a:ext>
                </a:extLst>
              </p:cNvPr>
              <p:cNvSpPr>
                <a:spLocks/>
              </p:cNvSpPr>
              <p:nvPr/>
            </p:nvSpPr>
            <p:spPr bwMode="auto">
              <a:xfrm>
                <a:off x="3084513" y="3935413"/>
                <a:ext cx="993775" cy="746125"/>
              </a:xfrm>
              <a:custGeom>
                <a:avLst/>
                <a:gdLst>
                  <a:gd name="T0" fmla="*/ 0 w 652"/>
                  <a:gd name="T1" fmla="*/ 2147483646 h 490"/>
                  <a:gd name="T2" fmla="*/ 2147483646 w 652"/>
                  <a:gd name="T3" fmla="*/ 2147483646 h 490"/>
                  <a:gd name="T4" fmla="*/ 2147483646 w 652"/>
                  <a:gd name="T5" fmla="*/ 2147483646 h 490"/>
                  <a:gd name="T6" fmla="*/ 2147483646 w 652"/>
                  <a:gd name="T7" fmla="*/ 2147483646 h 490"/>
                  <a:gd name="T8" fmla="*/ 2147483646 w 652"/>
                  <a:gd name="T9" fmla="*/ 2147483646 h 490"/>
                  <a:gd name="T10" fmla="*/ 2147483646 w 652"/>
                  <a:gd name="T11" fmla="*/ 2147483646 h 490"/>
                  <a:gd name="T12" fmla="*/ 2147483646 w 652"/>
                  <a:gd name="T13" fmla="*/ 2147483646 h 490"/>
                  <a:gd name="T14" fmla="*/ 2147483646 w 652"/>
                  <a:gd name="T15" fmla="*/ 2147483646 h 490"/>
                  <a:gd name="T16" fmla="*/ 2147483646 w 652"/>
                  <a:gd name="T17" fmla="*/ 2147483646 h 490"/>
                  <a:gd name="T18" fmla="*/ 2147483646 w 652"/>
                  <a:gd name="T19" fmla="*/ 2147483646 h 490"/>
                  <a:gd name="T20" fmla="*/ 2147483646 w 652"/>
                  <a:gd name="T21" fmla="*/ 2147483646 h 490"/>
                  <a:gd name="T22" fmla="*/ 2147483646 w 652"/>
                  <a:gd name="T23" fmla="*/ 2147483646 h 490"/>
                  <a:gd name="T24" fmla="*/ 2147483646 w 652"/>
                  <a:gd name="T25" fmla="*/ 2147483646 h 490"/>
                  <a:gd name="T26" fmla="*/ 2147483646 w 652"/>
                  <a:gd name="T27" fmla="*/ 2147483646 h 490"/>
                  <a:gd name="T28" fmla="*/ 2147483646 w 652"/>
                  <a:gd name="T29" fmla="*/ 0 h 490"/>
                  <a:gd name="T30" fmla="*/ 2147483646 w 652"/>
                  <a:gd name="T31" fmla="*/ 0 h 490"/>
                  <a:gd name="T32" fmla="*/ 2147483646 w 652"/>
                  <a:gd name="T33" fmla="*/ 2147483646 h 490"/>
                  <a:gd name="T34" fmla="*/ 2147483646 w 652"/>
                  <a:gd name="T35" fmla="*/ 2147483646 h 490"/>
                  <a:gd name="T36" fmla="*/ 0 w 652"/>
                  <a:gd name="T37" fmla="*/ 2147483646 h 490"/>
                  <a:gd name="T38" fmla="*/ 0 w 652"/>
                  <a:gd name="T39" fmla="*/ 2147483646 h 4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490">
                    <a:moveTo>
                      <a:pt x="0" y="489"/>
                    </a:moveTo>
                    <a:lnTo>
                      <a:pt x="122" y="489"/>
                    </a:lnTo>
                    <a:lnTo>
                      <a:pt x="334" y="489"/>
                    </a:lnTo>
                    <a:lnTo>
                      <a:pt x="334" y="440"/>
                    </a:lnTo>
                    <a:lnTo>
                      <a:pt x="651" y="440"/>
                    </a:lnTo>
                    <a:lnTo>
                      <a:pt x="651" y="381"/>
                    </a:lnTo>
                    <a:lnTo>
                      <a:pt x="651" y="339"/>
                    </a:lnTo>
                    <a:lnTo>
                      <a:pt x="597" y="298"/>
                    </a:lnTo>
                    <a:lnTo>
                      <a:pt x="632" y="249"/>
                    </a:lnTo>
                    <a:lnTo>
                      <a:pt x="589" y="224"/>
                    </a:lnTo>
                    <a:lnTo>
                      <a:pt x="544" y="157"/>
                    </a:lnTo>
                    <a:lnTo>
                      <a:pt x="544" y="108"/>
                    </a:lnTo>
                    <a:lnTo>
                      <a:pt x="527" y="83"/>
                    </a:lnTo>
                    <a:lnTo>
                      <a:pt x="430" y="9"/>
                    </a:lnTo>
                    <a:lnTo>
                      <a:pt x="439" y="0"/>
                    </a:lnTo>
                    <a:lnTo>
                      <a:pt x="158" y="0"/>
                    </a:lnTo>
                    <a:lnTo>
                      <a:pt x="158" y="42"/>
                    </a:lnTo>
                    <a:lnTo>
                      <a:pt x="158" y="290"/>
                    </a:lnTo>
                    <a:lnTo>
                      <a:pt x="0" y="290"/>
                    </a:lnTo>
                    <a:lnTo>
                      <a:pt x="0" y="489"/>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29" name="Freeform 25">
                <a:extLst>
                  <a:ext uri="{FF2B5EF4-FFF2-40B4-BE49-F238E27FC236}">
                    <a16:creationId xmlns:a16="http://schemas.microsoft.com/office/drawing/2014/main" id="{AAA657D3-BDC1-42C5-9045-6AC3395CCDA0}"/>
                  </a:ext>
                </a:extLst>
              </p:cNvPr>
              <p:cNvSpPr>
                <a:spLocks/>
              </p:cNvSpPr>
              <p:nvPr/>
            </p:nvSpPr>
            <p:spPr bwMode="auto">
              <a:xfrm>
                <a:off x="4075113" y="4514850"/>
                <a:ext cx="898525" cy="633413"/>
              </a:xfrm>
              <a:custGeom>
                <a:avLst/>
                <a:gdLst>
                  <a:gd name="T0" fmla="*/ 2147483646 w 589"/>
                  <a:gd name="T1" fmla="*/ 2147483646 h 417"/>
                  <a:gd name="T2" fmla="*/ 2147483646 w 589"/>
                  <a:gd name="T3" fmla="*/ 2147483646 h 417"/>
                  <a:gd name="T4" fmla="*/ 2147483646 w 589"/>
                  <a:gd name="T5" fmla="*/ 2147483646 h 417"/>
                  <a:gd name="T6" fmla="*/ 2147483646 w 589"/>
                  <a:gd name="T7" fmla="*/ 2147483646 h 417"/>
                  <a:gd name="T8" fmla="*/ 2147483646 w 589"/>
                  <a:gd name="T9" fmla="*/ 2147483646 h 417"/>
                  <a:gd name="T10" fmla="*/ 2147483646 w 589"/>
                  <a:gd name="T11" fmla="*/ 0 h 417"/>
                  <a:gd name="T12" fmla="*/ 2147483646 w 589"/>
                  <a:gd name="T13" fmla="*/ 0 h 417"/>
                  <a:gd name="T14" fmla="*/ 0 w 589"/>
                  <a:gd name="T15" fmla="*/ 0 h 417"/>
                  <a:gd name="T16" fmla="*/ 0 w 589"/>
                  <a:gd name="T17" fmla="*/ 2147483646 h 417"/>
                  <a:gd name="T18" fmla="*/ 0 w 589"/>
                  <a:gd name="T19" fmla="*/ 2147483646 h 417"/>
                  <a:gd name="T20" fmla="*/ 2147483646 w 589"/>
                  <a:gd name="T21" fmla="*/ 2147483646 h 417"/>
                  <a:gd name="T22" fmla="*/ 2147483646 w 589"/>
                  <a:gd name="T23" fmla="*/ 2147483646 h 417"/>
                  <a:gd name="T24" fmla="*/ 2147483646 w 589"/>
                  <a:gd name="T25" fmla="*/ 2147483646 h 417"/>
                  <a:gd name="T26" fmla="*/ 2147483646 w 589"/>
                  <a:gd name="T27" fmla="*/ 2147483646 h 417"/>
                  <a:gd name="T28" fmla="*/ 2147483646 w 589"/>
                  <a:gd name="T29" fmla="*/ 2147483646 h 417"/>
                  <a:gd name="T30" fmla="*/ 2147483646 w 589"/>
                  <a:gd name="T31" fmla="*/ 2147483646 h 417"/>
                  <a:gd name="T32" fmla="*/ 2147483646 w 589"/>
                  <a:gd name="T33" fmla="*/ 2147483646 h 417"/>
                  <a:gd name="T34" fmla="*/ 2147483646 w 589"/>
                  <a:gd name="T35" fmla="*/ 2147483646 h 417"/>
                  <a:gd name="T36" fmla="*/ 2147483646 w 589"/>
                  <a:gd name="T37" fmla="*/ 2147483646 h 417"/>
                  <a:gd name="T38" fmla="*/ 2147483646 w 589"/>
                  <a:gd name="T39" fmla="*/ 2147483646 h 417"/>
                  <a:gd name="T40" fmla="*/ 2147483646 w 589"/>
                  <a:gd name="T41" fmla="*/ 2147483646 h 417"/>
                  <a:gd name="T42" fmla="*/ 2147483646 w 589"/>
                  <a:gd name="T43" fmla="*/ 2147483646 h 417"/>
                  <a:gd name="T44" fmla="*/ 2147483646 w 589"/>
                  <a:gd name="T45" fmla="*/ 2147483646 h 417"/>
                  <a:gd name="T46" fmla="*/ 2147483646 w 589"/>
                  <a:gd name="T47" fmla="*/ 2147483646 h 4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9" h="417">
                    <a:moveTo>
                      <a:pt x="429" y="407"/>
                    </a:moveTo>
                    <a:lnTo>
                      <a:pt x="491" y="375"/>
                    </a:lnTo>
                    <a:lnTo>
                      <a:pt x="562" y="375"/>
                    </a:lnTo>
                    <a:lnTo>
                      <a:pt x="588" y="341"/>
                    </a:lnTo>
                    <a:lnTo>
                      <a:pt x="553" y="316"/>
                    </a:lnTo>
                    <a:lnTo>
                      <a:pt x="553" y="0"/>
                    </a:lnTo>
                    <a:lnTo>
                      <a:pt x="421" y="0"/>
                    </a:lnTo>
                    <a:lnTo>
                      <a:pt x="0" y="0"/>
                    </a:lnTo>
                    <a:lnTo>
                      <a:pt x="0" y="59"/>
                    </a:lnTo>
                    <a:lnTo>
                      <a:pt x="0" y="416"/>
                    </a:lnTo>
                    <a:lnTo>
                      <a:pt x="69" y="391"/>
                    </a:lnTo>
                    <a:lnTo>
                      <a:pt x="114" y="400"/>
                    </a:lnTo>
                    <a:lnTo>
                      <a:pt x="105" y="382"/>
                    </a:lnTo>
                    <a:lnTo>
                      <a:pt x="105" y="350"/>
                    </a:lnTo>
                    <a:lnTo>
                      <a:pt x="114" y="316"/>
                    </a:lnTo>
                    <a:lnTo>
                      <a:pt x="131" y="324"/>
                    </a:lnTo>
                    <a:lnTo>
                      <a:pt x="157" y="308"/>
                    </a:lnTo>
                    <a:lnTo>
                      <a:pt x="210" y="341"/>
                    </a:lnTo>
                    <a:lnTo>
                      <a:pt x="255" y="375"/>
                    </a:lnTo>
                    <a:lnTo>
                      <a:pt x="281" y="375"/>
                    </a:lnTo>
                    <a:lnTo>
                      <a:pt x="315" y="391"/>
                    </a:lnTo>
                    <a:lnTo>
                      <a:pt x="350" y="407"/>
                    </a:lnTo>
                    <a:lnTo>
                      <a:pt x="386" y="416"/>
                    </a:lnTo>
                    <a:lnTo>
                      <a:pt x="429" y="40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0" name="Freeform 26">
                <a:extLst>
                  <a:ext uri="{FF2B5EF4-FFF2-40B4-BE49-F238E27FC236}">
                    <a16:creationId xmlns:a16="http://schemas.microsoft.com/office/drawing/2014/main" id="{E9646584-64A3-4F91-B9EC-115FBA863166}"/>
                  </a:ext>
                </a:extLst>
              </p:cNvPr>
              <p:cNvSpPr>
                <a:spLocks/>
              </p:cNvSpPr>
              <p:nvPr/>
            </p:nvSpPr>
            <p:spPr bwMode="auto">
              <a:xfrm>
                <a:off x="3887788" y="3887788"/>
                <a:ext cx="830262" cy="628650"/>
              </a:xfrm>
              <a:custGeom>
                <a:avLst/>
                <a:gdLst>
                  <a:gd name="T0" fmla="*/ 2147483646 w 545"/>
                  <a:gd name="T1" fmla="*/ 2147483646 h 412"/>
                  <a:gd name="T2" fmla="*/ 2147483646 w 545"/>
                  <a:gd name="T3" fmla="*/ 2147483646 h 412"/>
                  <a:gd name="T4" fmla="*/ 2147483646 w 545"/>
                  <a:gd name="T5" fmla="*/ 0 h 412"/>
                  <a:gd name="T6" fmla="*/ 2147483646 w 545"/>
                  <a:gd name="T7" fmla="*/ 0 h 412"/>
                  <a:gd name="T8" fmla="*/ 2147483646 w 545"/>
                  <a:gd name="T9" fmla="*/ 0 h 412"/>
                  <a:gd name="T10" fmla="*/ 2147483646 w 545"/>
                  <a:gd name="T11" fmla="*/ 2147483646 h 412"/>
                  <a:gd name="T12" fmla="*/ 2147483646 w 545"/>
                  <a:gd name="T13" fmla="*/ 2147483646 h 412"/>
                  <a:gd name="T14" fmla="*/ 0 w 545"/>
                  <a:gd name="T15" fmla="*/ 2147483646 h 412"/>
                  <a:gd name="T16" fmla="*/ 2147483646 w 545"/>
                  <a:gd name="T17" fmla="*/ 2147483646 h 412"/>
                  <a:gd name="T18" fmla="*/ 2147483646 w 545"/>
                  <a:gd name="T19" fmla="*/ 2147483646 h 412"/>
                  <a:gd name="T20" fmla="*/ 2147483646 w 545"/>
                  <a:gd name="T21" fmla="*/ 2147483646 h 412"/>
                  <a:gd name="T22" fmla="*/ 2147483646 w 545"/>
                  <a:gd name="T23" fmla="*/ 2147483646 h 412"/>
                  <a:gd name="T24" fmla="*/ 2147483646 w 545"/>
                  <a:gd name="T25" fmla="*/ 2147483646 h 412"/>
                  <a:gd name="T26" fmla="*/ 2147483646 w 545"/>
                  <a:gd name="T27" fmla="*/ 2147483646 h 412"/>
                  <a:gd name="T28" fmla="*/ 2147483646 w 545"/>
                  <a:gd name="T29" fmla="*/ 2147483646 h 412"/>
                  <a:gd name="T30" fmla="*/ 2147483646 w 545"/>
                  <a:gd name="T31" fmla="*/ 2147483646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412">
                    <a:moveTo>
                      <a:pt x="544" y="411"/>
                    </a:moveTo>
                    <a:lnTo>
                      <a:pt x="544" y="25"/>
                    </a:lnTo>
                    <a:lnTo>
                      <a:pt x="544" y="0"/>
                    </a:lnTo>
                    <a:lnTo>
                      <a:pt x="385" y="0"/>
                    </a:lnTo>
                    <a:lnTo>
                      <a:pt x="52" y="0"/>
                    </a:lnTo>
                    <a:lnTo>
                      <a:pt x="9" y="41"/>
                    </a:lnTo>
                    <a:lnTo>
                      <a:pt x="9" y="98"/>
                    </a:lnTo>
                    <a:lnTo>
                      <a:pt x="0" y="114"/>
                    </a:lnTo>
                    <a:lnTo>
                      <a:pt x="17" y="139"/>
                    </a:lnTo>
                    <a:lnTo>
                      <a:pt x="17" y="188"/>
                    </a:lnTo>
                    <a:lnTo>
                      <a:pt x="62" y="255"/>
                    </a:lnTo>
                    <a:lnTo>
                      <a:pt x="105" y="279"/>
                    </a:lnTo>
                    <a:lnTo>
                      <a:pt x="69" y="329"/>
                    </a:lnTo>
                    <a:lnTo>
                      <a:pt x="123" y="369"/>
                    </a:lnTo>
                    <a:lnTo>
                      <a:pt x="123" y="411"/>
                    </a:lnTo>
                    <a:lnTo>
                      <a:pt x="544" y="411"/>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1" name="Freeform 27">
                <a:extLst>
                  <a:ext uri="{FF2B5EF4-FFF2-40B4-BE49-F238E27FC236}">
                    <a16:creationId xmlns:a16="http://schemas.microsoft.com/office/drawing/2014/main" id="{8444B662-6F37-4834-824B-BA4C3BEF9C69}"/>
                  </a:ext>
                </a:extLst>
              </p:cNvPr>
              <p:cNvSpPr>
                <a:spLocks/>
              </p:cNvSpPr>
              <p:nvPr/>
            </p:nvSpPr>
            <p:spPr bwMode="auto">
              <a:xfrm>
                <a:off x="5399088" y="3871913"/>
                <a:ext cx="803275" cy="684212"/>
              </a:xfrm>
              <a:custGeom>
                <a:avLst/>
                <a:gdLst>
                  <a:gd name="T0" fmla="*/ 2147483646 w 527"/>
                  <a:gd name="T1" fmla="*/ 2147483646 h 449"/>
                  <a:gd name="T2" fmla="*/ 2147483646 w 527"/>
                  <a:gd name="T3" fmla="*/ 2147483646 h 449"/>
                  <a:gd name="T4" fmla="*/ 2147483646 w 527"/>
                  <a:gd name="T5" fmla="*/ 2147483646 h 449"/>
                  <a:gd name="T6" fmla="*/ 2147483646 w 527"/>
                  <a:gd name="T7" fmla="*/ 2147483646 h 449"/>
                  <a:gd name="T8" fmla="*/ 2147483646 w 527"/>
                  <a:gd name="T9" fmla="*/ 2147483646 h 449"/>
                  <a:gd name="T10" fmla="*/ 2147483646 w 527"/>
                  <a:gd name="T11" fmla="*/ 2147483646 h 449"/>
                  <a:gd name="T12" fmla="*/ 2147483646 w 527"/>
                  <a:gd name="T13" fmla="*/ 2147483646 h 449"/>
                  <a:gd name="T14" fmla="*/ 2147483646 w 527"/>
                  <a:gd name="T15" fmla="*/ 0 h 449"/>
                  <a:gd name="T16" fmla="*/ 0 w 527"/>
                  <a:gd name="T17" fmla="*/ 0 h 449"/>
                  <a:gd name="T18" fmla="*/ 0 w 527"/>
                  <a:gd name="T19" fmla="*/ 2147483646 h 449"/>
                  <a:gd name="T20" fmla="*/ 2147483646 w 527"/>
                  <a:gd name="T21" fmla="*/ 2147483646 h 449"/>
                  <a:gd name="T22" fmla="*/ 2147483646 w 527"/>
                  <a:gd name="T23" fmla="*/ 2147483646 h 449"/>
                  <a:gd name="T24" fmla="*/ 2147483646 w 527"/>
                  <a:gd name="T25" fmla="*/ 2147483646 h 449"/>
                  <a:gd name="T26" fmla="*/ 2147483646 w 527"/>
                  <a:gd name="T27" fmla="*/ 2147483646 h 449"/>
                  <a:gd name="T28" fmla="*/ 2147483646 w 527"/>
                  <a:gd name="T29" fmla="*/ 2147483646 h 449"/>
                  <a:gd name="T30" fmla="*/ 2147483646 w 527"/>
                  <a:gd name="T31" fmla="*/ 2147483646 h 449"/>
                  <a:gd name="T32" fmla="*/ 2147483646 w 527"/>
                  <a:gd name="T33" fmla="*/ 2147483646 h 449"/>
                  <a:gd name="T34" fmla="*/ 2147483646 w 527"/>
                  <a:gd name="T35" fmla="*/ 2147483646 h 449"/>
                  <a:gd name="T36" fmla="*/ 2147483646 w 527"/>
                  <a:gd name="T37" fmla="*/ 2147483646 h 449"/>
                  <a:gd name="T38" fmla="*/ 2147483646 w 527"/>
                  <a:gd name="T39" fmla="*/ 2147483646 h 4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7" h="449">
                    <a:moveTo>
                      <a:pt x="509" y="423"/>
                    </a:moveTo>
                    <a:lnTo>
                      <a:pt x="526" y="406"/>
                    </a:lnTo>
                    <a:lnTo>
                      <a:pt x="466" y="340"/>
                    </a:lnTo>
                    <a:lnTo>
                      <a:pt x="466" y="306"/>
                    </a:lnTo>
                    <a:lnTo>
                      <a:pt x="438" y="306"/>
                    </a:lnTo>
                    <a:lnTo>
                      <a:pt x="438" y="282"/>
                    </a:lnTo>
                    <a:lnTo>
                      <a:pt x="430" y="248"/>
                    </a:lnTo>
                    <a:lnTo>
                      <a:pt x="378" y="0"/>
                    </a:lnTo>
                    <a:lnTo>
                      <a:pt x="0" y="0"/>
                    </a:lnTo>
                    <a:lnTo>
                      <a:pt x="0" y="439"/>
                    </a:lnTo>
                    <a:lnTo>
                      <a:pt x="97" y="439"/>
                    </a:lnTo>
                    <a:lnTo>
                      <a:pt x="97" y="430"/>
                    </a:lnTo>
                    <a:lnTo>
                      <a:pt x="123" y="430"/>
                    </a:lnTo>
                    <a:lnTo>
                      <a:pt x="123" y="439"/>
                    </a:lnTo>
                    <a:lnTo>
                      <a:pt x="176" y="439"/>
                    </a:lnTo>
                    <a:lnTo>
                      <a:pt x="176" y="414"/>
                    </a:lnTo>
                    <a:lnTo>
                      <a:pt x="219" y="448"/>
                    </a:lnTo>
                    <a:lnTo>
                      <a:pt x="352" y="448"/>
                    </a:lnTo>
                    <a:lnTo>
                      <a:pt x="352" y="423"/>
                    </a:lnTo>
                    <a:lnTo>
                      <a:pt x="509" y="4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2" name="Freeform 28">
                <a:extLst>
                  <a:ext uri="{FF2B5EF4-FFF2-40B4-BE49-F238E27FC236}">
                    <a16:creationId xmlns:a16="http://schemas.microsoft.com/office/drawing/2014/main" id="{05039F59-A874-44DC-B406-D0F1030D45C4}"/>
                  </a:ext>
                </a:extLst>
              </p:cNvPr>
              <p:cNvSpPr>
                <a:spLocks/>
              </p:cNvSpPr>
              <p:nvPr/>
            </p:nvSpPr>
            <p:spPr bwMode="auto">
              <a:xfrm>
                <a:off x="4724400" y="3876675"/>
                <a:ext cx="684213" cy="1123950"/>
              </a:xfrm>
              <a:custGeom>
                <a:avLst/>
                <a:gdLst>
                  <a:gd name="T0" fmla="*/ 2147483646 w 450"/>
                  <a:gd name="T1" fmla="*/ 2147483646 h 738"/>
                  <a:gd name="T2" fmla="*/ 2147483646 w 450"/>
                  <a:gd name="T3" fmla="*/ 2147483646 h 738"/>
                  <a:gd name="T4" fmla="*/ 2147483646 w 450"/>
                  <a:gd name="T5" fmla="*/ 2147483646 h 738"/>
                  <a:gd name="T6" fmla="*/ 2147483646 w 450"/>
                  <a:gd name="T7" fmla="*/ 2147483646 h 738"/>
                  <a:gd name="T8" fmla="*/ 2147483646 w 450"/>
                  <a:gd name="T9" fmla="*/ 2147483646 h 738"/>
                  <a:gd name="T10" fmla="*/ 2147483646 w 450"/>
                  <a:gd name="T11" fmla="*/ 2147483646 h 738"/>
                  <a:gd name="T12" fmla="*/ 2147483646 w 450"/>
                  <a:gd name="T13" fmla="*/ 2147483646 h 738"/>
                  <a:gd name="T14" fmla="*/ 2147483646 w 450"/>
                  <a:gd name="T15" fmla="*/ 2147483646 h 738"/>
                  <a:gd name="T16" fmla="*/ 2147483646 w 450"/>
                  <a:gd name="T17" fmla="*/ 2147483646 h 738"/>
                  <a:gd name="T18" fmla="*/ 2147483646 w 450"/>
                  <a:gd name="T19" fmla="*/ 2147483646 h 738"/>
                  <a:gd name="T20" fmla="*/ 2147483646 w 450"/>
                  <a:gd name="T21" fmla="*/ 2147483646 h 738"/>
                  <a:gd name="T22" fmla="*/ 2147483646 w 450"/>
                  <a:gd name="T23" fmla="*/ 2147483646 h 738"/>
                  <a:gd name="T24" fmla="*/ 2147483646 w 450"/>
                  <a:gd name="T25" fmla="*/ 2147483646 h 738"/>
                  <a:gd name="T26" fmla="*/ 2147483646 w 450"/>
                  <a:gd name="T27" fmla="*/ 0 h 738"/>
                  <a:gd name="T28" fmla="*/ 2147483646 w 450"/>
                  <a:gd name="T29" fmla="*/ 0 h 738"/>
                  <a:gd name="T30" fmla="*/ 2147483646 w 450"/>
                  <a:gd name="T31" fmla="*/ 0 h 738"/>
                  <a:gd name="T32" fmla="*/ 2147483646 w 450"/>
                  <a:gd name="T33" fmla="*/ 2147483646 h 738"/>
                  <a:gd name="T34" fmla="*/ 0 w 450"/>
                  <a:gd name="T35" fmla="*/ 2147483646 h 738"/>
                  <a:gd name="T36" fmla="*/ 0 w 450"/>
                  <a:gd name="T37" fmla="*/ 2147483646 h 738"/>
                  <a:gd name="T38" fmla="*/ 2147483646 w 450"/>
                  <a:gd name="T39" fmla="*/ 2147483646 h 738"/>
                  <a:gd name="T40" fmla="*/ 2147483646 w 450"/>
                  <a:gd name="T41" fmla="*/ 2147483646 h 7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0" h="738">
                    <a:moveTo>
                      <a:pt x="132" y="737"/>
                    </a:moveTo>
                    <a:lnTo>
                      <a:pt x="237" y="737"/>
                    </a:lnTo>
                    <a:lnTo>
                      <a:pt x="237" y="629"/>
                    </a:lnTo>
                    <a:lnTo>
                      <a:pt x="334" y="629"/>
                    </a:lnTo>
                    <a:lnTo>
                      <a:pt x="334" y="613"/>
                    </a:lnTo>
                    <a:lnTo>
                      <a:pt x="361" y="613"/>
                    </a:lnTo>
                    <a:lnTo>
                      <a:pt x="361" y="481"/>
                    </a:lnTo>
                    <a:lnTo>
                      <a:pt x="378" y="481"/>
                    </a:lnTo>
                    <a:lnTo>
                      <a:pt x="378" y="463"/>
                    </a:lnTo>
                    <a:lnTo>
                      <a:pt x="396" y="454"/>
                    </a:lnTo>
                    <a:lnTo>
                      <a:pt x="396" y="463"/>
                    </a:lnTo>
                    <a:lnTo>
                      <a:pt x="432" y="463"/>
                    </a:lnTo>
                    <a:lnTo>
                      <a:pt x="449" y="438"/>
                    </a:lnTo>
                    <a:lnTo>
                      <a:pt x="449" y="0"/>
                    </a:lnTo>
                    <a:lnTo>
                      <a:pt x="387" y="0"/>
                    </a:lnTo>
                    <a:lnTo>
                      <a:pt x="43" y="0"/>
                    </a:lnTo>
                    <a:lnTo>
                      <a:pt x="43" y="34"/>
                    </a:lnTo>
                    <a:lnTo>
                      <a:pt x="0" y="34"/>
                    </a:lnTo>
                    <a:lnTo>
                      <a:pt x="0" y="422"/>
                    </a:lnTo>
                    <a:lnTo>
                      <a:pt x="132" y="422"/>
                    </a:lnTo>
                    <a:lnTo>
                      <a:pt x="132" y="7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33" name="Freeform 29">
                <a:extLst>
                  <a:ext uri="{FF2B5EF4-FFF2-40B4-BE49-F238E27FC236}">
                    <a16:creationId xmlns:a16="http://schemas.microsoft.com/office/drawing/2014/main" id="{9D2747F2-7EF6-43C4-B808-336780D7AB3D}"/>
                  </a:ext>
                </a:extLst>
              </p:cNvPr>
              <p:cNvSpPr>
                <a:spLocks/>
              </p:cNvSpPr>
              <p:nvPr/>
            </p:nvSpPr>
            <p:spPr bwMode="auto">
              <a:xfrm>
                <a:off x="4476750" y="3167063"/>
                <a:ext cx="828675" cy="755650"/>
              </a:xfrm>
              <a:custGeom>
                <a:avLst/>
                <a:gdLst>
                  <a:gd name="T0" fmla="*/ 2147483646 w 544"/>
                  <a:gd name="T1" fmla="*/ 2147483646 h 498"/>
                  <a:gd name="T2" fmla="*/ 2147483646 w 544"/>
                  <a:gd name="T3" fmla="*/ 2147483646 h 498"/>
                  <a:gd name="T4" fmla="*/ 2147483646 w 544"/>
                  <a:gd name="T5" fmla="*/ 2147483646 h 498"/>
                  <a:gd name="T6" fmla="*/ 2147483646 w 544"/>
                  <a:gd name="T7" fmla="*/ 2147483646 h 498"/>
                  <a:gd name="T8" fmla="*/ 2147483646 w 544"/>
                  <a:gd name="T9" fmla="*/ 0 h 498"/>
                  <a:gd name="T10" fmla="*/ 2147483646 w 544"/>
                  <a:gd name="T11" fmla="*/ 0 h 498"/>
                  <a:gd name="T12" fmla="*/ 2147483646 w 544"/>
                  <a:gd name="T13" fmla="*/ 2147483646 h 498"/>
                  <a:gd name="T14" fmla="*/ 2147483646 w 544"/>
                  <a:gd name="T15" fmla="*/ 2147483646 h 498"/>
                  <a:gd name="T16" fmla="*/ 2147483646 w 544"/>
                  <a:gd name="T17" fmla="*/ 2147483646 h 498"/>
                  <a:gd name="T18" fmla="*/ 2147483646 w 544"/>
                  <a:gd name="T19" fmla="*/ 2147483646 h 498"/>
                  <a:gd name="T20" fmla="*/ 2147483646 w 544"/>
                  <a:gd name="T21" fmla="*/ 2147483646 h 498"/>
                  <a:gd name="T22" fmla="*/ 2147483646 w 544"/>
                  <a:gd name="T23" fmla="*/ 2147483646 h 498"/>
                  <a:gd name="T24" fmla="*/ 2147483646 w 544"/>
                  <a:gd name="T25" fmla="*/ 2147483646 h 498"/>
                  <a:gd name="T26" fmla="*/ 2147483646 w 544"/>
                  <a:gd name="T27" fmla="*/ 2147483646 h 498"/>
                  <a:gd name="T28" fmla="*/ 2147483646 w 544"/>
                  <a:gd name="T29" fmla="*/ 2147483646 h 498"/>
                  <a:gd name="T30" fmla="*/ 2147483646 w 544"/>
                  <a:gd name="T31" fmla="*/ 2147483646 h 498"/>
                  <a:gd name="T32" fmla="*/ 2147483646 w 544"/>
                  <a:gd name="T33" fmla="*/ 2147483646 h 498"/>
                  <a:gd name="T34" fmla="*/ 2147483646 w 544"/>
                  <a:gd name="T35" fmla="*/ 2147483646 h 498"/>
                  <a:gd name="T36" fmla="*/ 2147483646 w 544"/>
                  <a:gd name="T37" fmla="*/ 2147483646 h 498"/>
                  <a:gd name="T38" fmla="*/ 0 w 544"/>
                  <a:gd name="T39" fmla="*/ 2147483646 h 498"/>
                  <a:gd name="T40" fmla="*/ 0 w 544"/>
                  <a:gd name="T41" fmla="*/ 2147483646 h 498"/>
                  <a:gd name="T42" fmla="*/ 2147483646 w 544"/>
                  <a:gd name="T43" fmla="*/ 2147483646 h 498"/>
                  <a:gd name="T44" fmla="*/ 2147483646 w 544"/>
                  <a:gd name="T45" fmla="*/ 214748364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 h="498">
                    <a:moveTo>
                      <a:pt x="158" y="497"/>
                    </a:moveTo>
                    <a:lnTo>
                      <a:pt x="202" y="497"/>
                    </a:lnTo>
                    <a:lnTo>
                      <a:pt x="202" y="464"/>
                    </a:lnTo>
                    <a:lnTo>
                      <a:pt x="543" y="464"/>
                    </a:lnTo>
                    <a:lnTo>
                      <a:pt x="543" y="0"/>
                    </a:lnTo>
                    <a:lnTo>
                      <a:pt x="420" y="0"/>
                    </a:lnTo>
                    <a:lnTo>
                      <a:pt x="360" y="33"/>
                    </a:lnTo>
                    <a:lnTo>
                      <a:pt x="325" y="33"/>
                    </a:lnTo>
                    <a:lnTo>
                      <a:pt x="325" y="9"/>
                    </a:lnTo>
                    <a:lnTo>
                      <a:pt x="272" y="9"/>
                    </a:lnTo>
                    <a:lnTo>
                      <a:pt x="272" y="42"/>
                    </a:lnTo>
                    <a:lnTo>
                      <a:pt x="254" y="42"/>
                    </a:lnTo>
                    <a:lnTo>
                      <a:pt x="254" y="108"/>
                    </a:lnTo>
                    <a:lnTo>
                      <a:pt x="246" y="125"/>
                    </a:lnTo>
                    <a:lnTo>
                      <a:pt x="228" y="141"/>
                    </a:lnTo>
                    <a:lnTo>
                      <a:pt x="194" y="141"/>
                    </a:lnTo>
                    <a:lnTo>
                      <a:pt x="194" y="240"/>
                    </a:lnTo>
                    <a:lnTo>
                      <a:pt x="35" y="240"/>
                    </a:lnTo>
                    <a:lnTo>
                      <a:pt x="35" y="356"/>
                    </a:lnTo>
                    <a:lnTo>
                      <a:pt x="0" y="356"/>
                    </a:lnTo>
                    <a:lnTo>
                      <a:pt x="0" y="472"/>
                    </a:lnTo>
                    <a:lnTo>
                      <a:pt x="158" y="472"/>
                    </a:lnTo>
                    <a:lnTo>
                      <a:pt x="158" y="49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4" name="Freeform 30">
                <a:extLst>
                  <a:ext uri="{FF2B5EF4-FFF2-40B4-BE49-F238E27FC236}">
                    <a16:creationId xmlns:a16="http://schemas.microsoft.com/office/drawing/2014/main" id="{B7A7754F-8A26-4835-A938-CA134B8E94A2}"/>
                  </a:ext>
                </a:extLst>
              </p:cNvPr>
              <p:cNvSpPr>
                <a:spLocks/>
              </p:cNvSpPr>
              <p:nvPr/>
            </p:nvSpPr>
            <p:spPr bwMode="auto">
              <a:xfrm>
                <a:off x="5303838" y="3167063"/>
                <a:ext cx="673100" cy="708025"/>
              </a:xfrm>
              <a:custGeom>
                <a:avLst/>
                <a:gdLst>
                  <a:gd name="T0" fmla="*/ 2147483646 w 442"/>
                  <a:gd name="T1" fmla="*/ 2147483646 h 466"/>
                  <a:gd name="T2" fmla="*/ 2147483646 w 442"/>
                  <a:gd name="T3" fmla="*/ 2147483646 h 466"/>
                  <a:gd name="T4" fmla="*/ 2147483646 w 442"/>
                  <a:gd name="T5" fmla="*/ 0 h 466"/>
                  <a:gd name="T6" fmla="*/ 0 w 442"/>
                  <a:gd name="T7" fmla="*/ 0 h 466"/>
                  <a:gd name="T8" fmla="*/ 0 w 442"/>
                  <a:gd name="T9" fmla="*/ 2147483646 h 466"/>
                  <a:gd name="T10" fmla="*/ 2147483646 w 442"/>
                  <a:gd name="T11" fmla="*/ 2147483646 h 4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2" h="466">
                    <a:moveTo>
                      <a:pt x="62" y="465"/>
                    </a:moveTo>
                    <a:lnTo>
                      <a:pt x="441" y="465"/>
                    </a:lnTo>
                    <a:lnTo>
                      <a:pt x="361" y="0"/>
                    </a:lnTo>
                    <a:lnTo>
                      <a:pt x="0" y="0"/>
                    </a:lnTo>
                    <a:lnTo>
                      <a:pt x="0" y="465"/>
                    </a:lnTo>
                    <a:lnTo>
                      <a:pt x="62" y="465"/>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5" name="Freeform 31">
                <a:extLst>
                  <a:ext uri="{FF2B5EF4-FFF2-40B4-BE49-F238E27FC236}">
                    <a16:creationId xmlns:a16="http://schemas.microsoft.com/office/drawing/2014/main" id="{85658E90-95A3-4F46-A10E-D9F18899CA18}"/>
                  </a:ext>
                </a:extLst>
              </p:cNvPr>
              <p:cNvSpPr>
                <a:spLocks/>
              </p:cNvSpPr>
              <p:nvPr/>
            </p:nvSpPr>
            <p:spPr bwMode="auto">
              <a:xfrm>
                <a:off x="3943350" y="2789238"/>
                <a:ext cx="1123950" cy="1100137"/>
              </a:xfrm>
              <a:custGeom>
                <a:avLst/>
                <a:gdLst>
                  <a:gd name="T0" fmla="*/ 2147483646 w 737"/>
                  <a:gd name="T1" fmla="*/ 2147483646 h 724"/>
                  <a:gd name="T2" fmla="*/ 2147483646 w 737"/>
                  <a:gd name="T3" fmla="*/ 2147483646 h 724"/>
                  <a:gd name="T4" fmla="*/ 2147483646 w 737"/>
                  <a:gd name="T5" fmla="*/ 2147483646 h 724"/>
                  <a:gd name="T6" fmla="*/ 2147483646 w 737"/>
                  <a:gd name="T7" fmla="*/ 2147483646 h 724"/>
                  <a:gd name="T8" fmla="*/ 2147483646 w 737"/>
                  <a:gd name="T9" fmla="*/ 2147483646 h 724"/>
                  <a:gd name="T10" fmla="*/ 2147483646 w 737"/>
                  <a:gd name="T11" fmla="*/ 2147483646 h 724"/>
                  <a:gd name="T12" fmla="*/ 2147483646 w 737"/>
                  <a:gd name="T13" fmla="*/ 2147483646 h 724"/>
                  <a:gd name="T14" fmla="*/ 2147483646 w 737"/>
                  <a:gd name="T15" fmla="*/ 2147483646 h 724"/>
                  <a:gd name="T16" fmla="*/ 2147483646 w 737"/>
                  <a:gd name="T17" fmla="*/ 2147483646 h 724"/>
                  <a:gd name="T18" fmla="*/ 2147483646 w 737"/>
                  <a:gd name="T19" fmla="*/ 2147483646 h 724"/>
                  <a:gd name="T20" fmla="*/ 2147483646 w 737"/>
                  <a:gd name="T21" fmla="*/ 2147483646 h 724"/>
                  <a:gd name="T22" fmla="*/ 2147483646 w 737"/>
                  <a:gd name="T23" fmla="*/ 2147483646 h 724"/>
                  <a:gd name="T24" fmla="*/ 2147483646 w 737"/>
                  <a:gd name="T25" fmla="*/ 2147483646 h 724"/>
                  <a:gd name="T26" fmla="*/ 2147483646 w 737"/>
                  <a:gd name="T27" fmla="*/ 2147483646 h 724"/>
                  <a:gd name="T28" fmla="*/ 2147483646 w 737"/>
                  <a:gd name="T29" fmla="*/ 2147483646 h 724"/>
                  <a:gd name="T30" fmla="*/ 2147483646 w 737"/>
                  <a:gd name="T31" fmla="*/ 2147483646 h 724"/>
                  <a:gd name="T32" fmla="*/ 2147483646 w 737"/>
                  <a:gd name="T33" fmla="*/ 2147483646 h 724"/>
                  <a:gd name="T34" fmla="*/ 2147483646 w 737"/>
                  <a:gd name="T35" fmla="*/ 2147483646 h 724"/>
                  <a:gd name="T36" fmla="*/ 2147483646 w 737"/>
                  <a:gd name="T37" fmla="*/ 2147483646 h 724"/>
                  <a:gd name="T38" fmla="*/ 2147483646 w 737"/>
                  <a:gd name="T39" fmla="*/ 0 h 724"/>
                  <a:gd name="T40" fmla="*/ 2147483646 w 737"/>
                  <a:gd name="T41" fmla="*/ 2147483646 h 724"/>
                  <a:gd name="T42" fmla="*/ 2147483646 w 737"/>
                  <a:gd name="T43" fmla="*/ 2147483646 h 724"/>
                  <a:gd name="T44" fmla="*/ 2147483646 w 737"/>
                  <a:gd name="T45" fmla="*/ 2147483646 h 724"/>
                  <a:gd name="T46" fmla="*/ 2147483646 w 737"/>
                  <a:gd name="T47" fmla="*/ 2147483646 h 724"/>
                  <a:gd name="T48" fmla="*/ 2147483646 w 737"/>
                  <a:gd name="T49" fmla="*/ 2147483646 h 724"/>
                  <a:gd name="T50" fmla="*/ 2147483646 w 737"/>
                  <a:gd name="T51" fmla="*/ 2147483646 h 724"/>
                  <a:gd name="T52" fmla="*/ 2147483646 w 737"/>
                  <a:gd name="T53" fmla="*/ 2147483646 h 724"/>
                  <a:gd name="T54" fmla="*/ 2147483646 w 737"/>
                  <a:gd name="T55" fmla="*/ 2147483646 h 724"/>
                  <a:gd name="T56" fmla="*/ 2147483646 w 737"/>
                  <a:gd name="T57" fmla="*/ 2147483646 h 724"/>
                  <a:gd name="T58" fmla="*/ 2147483646 w 737"/>
                  <a:gd name="T59" fmla="*/ 2147483646 h 724"/>
                  <a:gd name="T60" fmla="*/ 2147483646 w 737"/>
                  <a:gd name="T61" fmla="*/ 2147483646 h 724"/>
                  <a:gd name="T62" fmla="*/ 2147483646 w 737"/>
                  <a:gd name="T63" fmla="*/ 2147483646 h 724"/>
                  <a:gd name="T64" fmla="*/ 2147483646 w 737"/>
                  <a:gd name="T65" fmla="*/ 2147483646 h 724"/>
                  <a:gd name="T66" fmla="*/ 2147483646 w 737"/>
                  <a:gd name="T67" fmla="*/ 2147483646 h 724"/>
                  <a:gd name="T68" fmla="*/ 2147483646 w 737"/>
                  <a:gd name="T69" fmla="*/ 2147483646 h 724"/>
                  <a:gd name="T70" fmla="*/ 2147483646 w 737"/>
                  <a:gd name="T71" fmla="*/ 2147483646 h 724"/>
                  <a:gd name="T72" fmla="*/ 2147483646 w 737"/>
                  <a:gd name="T73" fmla="*/ 2147483646 h 724"/>
                  <a:gd name="T74" fmla="*/ 2147483646 w 737"/>
                  <a:gd name="T75" fmla="*/ 2147483646 h 724"/>
                  <a:gd name="T76" fmla="*/ 0 w 737"/>
                  <a:gd name="T77" fmla="*/ 2147483646 h 724"/>
                  <a:gd name="T78" fmla="*/ 2147483646 w 737"/>
                  <a:gd name="T79" fmla="*/ 2147483646 h 724"/>
                  <a:gd name="T80" fmla="*/ 2147483646 w 737"/>
                  <a:gd name="T81" fmla="*/ 2147483646 h 7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7" h="724">
                    <a:moveTo>
                      <a:pt x="17" y="723"/>
                    </a:moveTo>
                    <a:lnTo>
                      <a:pt x="350" y="723"/>
                    </a:lnTo>
                    <a:lnTo>
                      <a:pt x="350" y="606"/>
                    </a:lnTo>
                    <a:lnTo>
                      <a:pt x="385" y="606"/>
                    </a:lnTo>
                    <a:lnTo>
                      <a:pt x="385" y="489"/>
                    </a:lnTo>
                    <a:lnTo>
                      <a:pt x="544" y="489"/>
                    </a:lnTo>
                    <a:lnTo>
                      <a:pt x="544" y="390"/>
                    </a:lnTo>
                    <a:lnTo>
                      <a:pt x="577" y="390"/>
                    </a:lnTo>
                    <a:lnTo>
                      <a:pt x="596" y="374"/>
                    </a:lnTo>
                    <a:lnTo>
                      <a:pt x="604" y="356"/>
                    </a:lnTo>
                    <a:lnTo>
                      <a:pt x="604" y="291"/>
                    </a:lnTo>
                    <a:lnTo>
                      <a:pt x="622" y="291"/>
                    </a:lnTo>
                    <a:lnTo>
                      <a:pt x="622" y="257"/>
                    </a:lnTo>
                    <a:lnTo>
                      <a:pt x="674" y="257"/>
                    </a:lnTo>
                    <a:lnTo>
                      <a:pt x="736" y="191"/>
                    </a:lnTo>
                    <a:lnTo>
                      <a:pt x="736" y="149"/>
                    </a:lnTo>
                    <a:lnTo>
                      <a:pt x="525" y="149"/>
                    </a:lnTo>
                    <a:lnTo>
                      <a:pt x="456" y="34"/>
                    </a:lnTo>
                    <a:lnTo>
                      <a:pt x="376" y="34"/>
                    </a:lnTo>
                    <a:lnTo>
                      <a:pt x="333" y="0"/>
                    </a:lnTo>
                    <a:lnTo>
                      <a:pt x="306" y="25"/>
                    </a:lnTo>
                    <a:lnTo>
                      <a:pt x="350" y="74"/>
                    </a:lnTo>
                    <a:lnTo>
                      <a:pt x="297" y="142"/>
                    </a:lnTo>
                    <a:lnTo>
                      <a:pt x="316" y="174"/>
                    </a:lnTo>
                    <a:lnTo>
                      <a:pt x="271" y="241"/>
                    </a:lnTo>
                    <a:lnTo>
                      <a:pt x="236" y="223"/>
                    </a:lnTo>
                    <a:lnTo>
                      <a:pt x="219" y="248"/>
                    </a:lnTo>
                    <a:lnTo>
                      <a:pt x="183" y="315"/>
                    </a:lnTo>
                    <a:lnTo>
                      <a:pt x="131" y="374"/>
                    </a:lnTo>
                    <a:lnTo>
                      <a:pt x="157" y="424"/>
                    </a:lnTo>
                    <a:lnTo>
                      <a:pt x="148" y="440"/>
                    </a:lnTo>
                    <a:lnTo>
                      <a:pt x="148" y="498"/>
                    </a:lnTo>
                    <a:lnTo>
                      <a:pt x="122" y="523"/>
                    </a:lnTo>
                    <a:lnTo>
                      <a:pt x="79" y="507"/>
                    </a:lnTo>
                    <a:lnTo>
                      <a:pt x="69" y="514"/>
                    </a:lnTo>
                    <a:lnTo>
                      <a:pt x="88" y="539"/>
                    </a:lnTo>
                    <a:lnTo>
                      <a:pt x="52" y="548"/>
                    </a:lnTo>
                    <a:lnTo>
                      <a:pt x="34" y="590"/>
                    </a:lnTo>
                    <a:lnTo>
                      <a:pt x="0" y="631"/>
                    </a:lnTo>
                    <a:lnTo>
                      <a:pt x="34" y="697"/>
                    </a:lnTo>
                    <a:lnTo>
                      <a:pt x="17" y="723"/>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6" name="Freeform 32">
                <a:extLst>
                  <a:ext uri="{FF2B5EF4-FFF2-40B4-BE49-F238E27FC236}">
                    <a16:creationId xmlns:a16="http://schemas.microsoft.com/office/drawing/2014/main" id="{8E0FE4A5-4281-4BB0-B678-7A366C7E15FB}"/>
                  </a:ext>
                </a:extLst>
              </p:cNvPr>
              <p:cNvSpPr>
                <a:spLocks/>
              </p:cNvSpPr>
              <p:nvPr/>
            </p:nvSpPr>
            <p:spPr bwMode="auto">
              <a:xfrm>
                <a:off x="3098800" y="3092450"/>
                <a:ext cx="1084263" cy="969963"/>
              </a:xfrm>
              <a:custGeom>
                <a:avLst/>
                <a:gdLst>
                  <a:gd name="T0" fmla="*/ 2147483646 w 713"/>
                  <a:gd name="T1" fmla="*/ 2147483646 h 638"/>
                  <a:gd name="T2" fmla="*/ 2147483646 w 713"/>
                  <a:gd name="T3" fmla="*/ 2147483646 h 638"/>
                  <a:gd name="T4" fmla="*/ 2147483646 w 713"/>
                  <a:gd name="T5" fmla="*/ 2147483646 h 638"/>
                  <a:gd name="T6" fmla="*/ 2147483646 w 713"/>
                  <a:gd name="T7" fmla="*/ 2147483646 h 638"/>
                  <a:gd name="T8" fmla="*/ 2147483646 w 713"/>
                  <a:gd name="T9" fmla="*/ 2147483646 h 638"/>
                  <a:gd name="T10" fmla="*/ 2147483646 w 713"/>
                  <a:gd name="T11" fmla="*/ 2147483646 h 638"/>
                  <a:gd name="T12" fmla="*/ 2147483646 w 713"/>
                  <a:gd name="T13" fmla="*/ 2147483646 h 638"/>
                  <a:gd name="T14" fmla="*/ 2147483646 w 713"/>
                  <a:gd name="T15" fmla="*/ 2147483646 h 638"/>
                  <a:gd name="T16" fmla="*/ 2147483646 w 713"/>
                  <a:gd name="T17" fmla="*/ 2147483646 h 638"/>
                  <a:gd name="T18" fmla="*/ 2147483646 w 713"/>
                  <a:gd name="T19" fmla="*/ 2147483646 h 638"/>
                  <a:gd name="T20" fmla="*/ 2147483646 w 713"/>
                  <a:gd name="T21" fmla="*/ 2147483646 h 638"/>
                  <a:gd name="T22" fmla="*/ 2147483646 w 713"/>
                  <a:gd name="T23" fmla="*/ 2147483646 h 638"/>
                  <a:gd name="T24" fmla="*/ 2147483646 w 713"/>
                  <a:gd name="T25" fmla="*/ 2147483646 h 638"/>
                  <a:gd name="T26" fmla="*/ 2147483646 w 713"/>
                  <a:gd name="T27" fmla="*/ 2147483646 h 638"/>
                  <a:gd name="T28" fmla="*/ 2147483646 w 713"/>
                  <a:gd name="T29" fmla="*/ 2147483646 h 638"/>
                  <a:gd name="T30" fmla="*/ 2147483646 w 713"/>
                  <a:gd name="T31" fmla="*/ 0 h 638"/>
                  <a:gd name="T32" fmla="*/ 2147483646 w 713"/>
                  <a:gd name="T33" fmla="*/ 0 h 638"/>
                  <a:gd name="T34" fmla="*/ 2147483646 w 713"/>
                  <a:gd name="T35" fmla="*/ 2147483646 h 638"/>
                  <a:gd name="T36" fmla="*/ 2147483646 w 713"/>
                  <a:gd name="T37" fmla="*/ 2147483646 h 638"/>
                  <a:gd name="T38" fmla="*/ 2147483646 w 713"/>
                  <a:gd name="T39" fmla="*/ 2147483646 h 638"/>
                  <a:gd name="T40" fmla="*/ 2147483646 w 713"/>
                  <a:gd name="T41" fmla="*/ 2147483646 h 638"/>
                  <a:gd name="T42" fmla="*/ 2147483646 w 713"/>
                  <a:gd name="T43" fmla="*/ 2147483646 h 638"/>
                  <a:gd name="T44" fmla="*/ 2147483646 w 713"/>
                  <a:gd name="T45" fmla="*/ 2147483646 h 638"/>
                  <a:gd name="T46" fmla="*/ 2147483646 w 713"/>
                  <a:gd name="T47" fmla="*/ 2147483646 h 638"/>
                  <a:gd name="T48" fmla="*/ 0 w 713"/>
                  <a:gd name="T49" fmla="*/ 2147483646 h 638"/>
                  <a:gd name="T50" fmla="*/ 0 w 713"/>
                  <a:gd name="T51" fmla="*/ 2147483646 h 638"/>
                  <a:gd name="T52" fmla="*/ 2147483646 w 713"/>
                  <a:gd name="T53" fmla="*/ 2147483646 h 638"/>
                  <a:gd name="T54" fmla="*/ 2147483646 w 713"/>
                  <a:gd name="T55" fmla="*/ 2147483646 h 638"/>
                  <a:gd name="T56" fmla="*/ 2147483646 w 713"/>
                  <a:gd name="T57" fmla="*/ 2147483646 h 638"/>
                  <a:gd name="T58" fmla="*/ 2147483646 w 713"/>
                  <a:gd name="T59" fmla="*/ 2147483646 h 638"/>
                  <a:gd name="T60" fmla="*/ 2147483646 w 713"/>
                  <a:gd name="T61" fmla="*/ 2147483646 h 638"/>
                  <a:gd name="T62" fmla="*/ 2147483646 w 713"/>
                  <a:gd name="T63" fmla="*/ 2147483646 h 638"/>
                  <a:gd name="T64" fmla="*/ 2147483646 w 713"/>
                  <a:gd name="T65" fmla="*/ 2147483646 h 638"/>
                  <a:gd name="T66" fmla="*/ 2147483646 w 713"/>
                  <a:gd name="T67" fmla="*/ 2147483646 h 638"/>
                  <a:gd name="T68" fmla="*/ 2147483646 w 713"/>
                  <a:gd name="T69" fmla="*/ 2147483646 h 638"/>
                  <a:gd name="T70" fmla="*/ 2147483646 w 713"/>
                  <a:gd name="T71" fmla="*/ 2147483646 h 638"/>
                  <a:gd name="T72" fmla="*/ 2147483646 w 713"/>
                  <a:gd name="T73" fmla="*/ 2147483646 h 638"/>
                  <a:gd name="T74" fmla="*/ 2147483646 w 713"/>
                  <a:gd name="T75" fmla="*/ 2147483646 h 638"/>
                  <a:gd name="T76" fmla="*/ 2147483646 w 713"/>
                  <a:gd name="T77" fmla="*/ 2147483646 h 638"/>
                  <a:gd name="T78" fmla="*/ 2147483646 w 713"/>
                  <a:gd name="T79" fmla="*/ 2147483646 h 6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13" h="638">
                    <a:moveTo>
                      <a:pt x="571" y="522"/>
                    </a:moveTo>
                    <a:lnTo>
                      <a:pt x="588" y="496"/>
                    </a:lnTo>
                    <a:lnTo>
                      <a:pt x="554" y="430"/>
                    </a:lnTo>
                    <a:lnTo>
                      <a:pt x="588" y="390"/>
                    </a:lnTo>
                    <a:lnTo>
                      <a:pt x="607" y="348"/>
                    </a:lnTo>
                    <a:lnTo>
                      <a:pt x="642" y="339"/>
                    </a:lnTo>
                    <a:lnTo>
                      <a:pt x="624" y="314"/>
                    </a:lnTo>
                    <a:lnTo>
                      <a:pt x="633" y="307"/>
                    </a:lnTo>
                    <a:lnTo>
                      <a:pt x="676" y="323"/>
                    </a:lnTo>
                    <a:lnTo>
                      <a:pt x="703" y="298"/>
                    </a:lnTo>
                    <a:lnTo>
                      <a:pt x="703" y="240"/>
                    </a:lnTo>
                    <a:lnTo>
                      <a:pt x="712" y="224"/>
                    </a:lnTo>
                    <a:lnTo>
                      <a:pt x="686" y="175"/>
                    </a:lnTo>
                    <a:lnTo>
                      <a:pt x="686" y="49"/>
                    </a:lnTo>
                    <a:lnTo>
                      <a:pt x="571" y="49"/>
                    </a:lnTo>
                    <a:lnTo>
                      <a:pt x="571" y="0"/>
                    </a:lnTo>
                    <a:lnTo>
                      <a:pt x="536" y="0"/>
                    </a:lnTo>
                    <a:lnTo>
                      <a:pt x="448" y="67"/>
                    </a:lnTo>
                    <a:lnTo>
                      <a:pt x="448" y="100"/>
                    </a:lnTo>
                    <a:lnTo>
                      <a:pt x="388" y="100"/>
                    </a:lnTo>
                    <a:lnTo>
                      <a:pt x="150" y="257"/>
                    </a:lnTo>
                    <a:lnTo>
                      <a:pt x="141" y="282"/>
                    </a:lnTo>
                    <a:lnTo>
                      <a:pt x="124" y="282"/>
                    </a:lnTo>
                    <a:lnTo>
                      <a:pt x="53" y="348"/>
                    </a:lnTo>
                    <a:lnTo>
                      <a:pt x="0" y="348"/>
                    </a:lnTo>
                    <a:lnTo>
                      <a:pt x="0" y="439"/>
                    </a:lnTo>
                    <a:lnTo>
                      <a:pt x="19" y="446"/>
                    </a:lnTo>
                    <a:lnTo>
                      <a:pt x="45" y="455"/>
                    </a:lnTo>
                    <a:lnTo>
                      <a:pt x="45" y="522"/>
                    </a:lnTo>
                    <a:lnTo>
                      <a:pt x="71" y="522"/>
                    </a:lnTo>
                    <a:lnTo>
                      <a:pt x="88" y="554"/>
                    </a:lnTo>
                    <a:lnTo>
                      <a:pt x="114" y="579"/>
                    </a:lnTo>
                    <a:lnTo>
                      <a:pt x="150" y="596"/>
                    </a:lnTo>
                    <a:lnTo>
                      <a:pt x="150" y="554"/>
                    </a:lnTo>
                    <a:lnTo>
                      <a:pt x="431" y="554"/>
                    </a:lnTo>
                    <a:lnTo>
                      <a:pt x="422" y="563"/>
                    </a:lnTo>
                    <a:lnTo>
                      <a:pt x="519" y="637"/>
                    </a:lnTo>
                    <a:lnTo>
                      <a:pt x="528" y="621"/>
                    </a:lnTo>
                    <a:lnTo>
                      <a:pt x="528" y="563"/>
                    </a:lnTo>
                    <a:lnTo>
                      <a:pt x="571" y="522"/>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37" name="Freeform 33">
                <a:extLst>
                  <a:ext uri="{FF2B5EF4-FFF2-40B4-BE49-F238E27FC236}">
                    <a16:creationId xmlns:a16="http://schemas.microsoft.com/office/drawing/2014/main" id="{37B2CB44-FC99-41F8-A89B-DB9069431D68}"/>
                  </a:ext>
                </a:extLst>
              </p:cNvPr>
              <p:cNvSpPr>
                <a:spLocks/>
              </p:cNvSpPr>
              <p:nvPr/>
            </p:nvSpPr>
            <p:spPr bwMode="auto">
              <a:xfrm>
                <a:off x="4972050" y="2309813"/>
                <a:ext cx="882650" cy="909637"/>
              </a:xfrm>
              <a:custGeom>
                <a:avLst/>
                <a:gdLst>
                  <a:gd name="T0" fmla="*/ 2147483646 w 580"/>
                  <a:gd name="T1" fmla="*/ 2147483646 h 598"/>
                  <a:gd name="T2" fmla="*/ 0 w 580"/>
                  <a:gd name="T3" fmla="*/ 2147483646 h 598"/>
                  <a:gd name="T4" fmla="*/ 0 w 580"/>
                  <a:gd name="T5" fmla="*/ 2147483646 h 598"/>
                  <a:gd name="T6" fmla="*/ 2147483646 w 580"/>
                  <a:gd name="T7" fmla="*/ 2147483646 h 598"/>
                  <a:gd name="T8" fmla="*/ 2147483646 w 580"/>
                  <a:gd name="T9" fmla="*/ 2147483646 h 598"/>
                  <a:gd name="T10" fmla="*/ 2147483646 w 580"/>
                  <a:gd name="T11" fmla="*/ 2147483646 h 598"/>
                  <a:gd name="T12" fmla="*/ 2147483646 w 580"/>
                  <a:gd name="T13" fmla="*/ 2147483646 h 598"/>
                  <a:gd name="T14" fmla="*/ 2147483646 w 580"/>
                  <a:gd name="T15" fmla="*/ 0 h 598"/>
                  <a:gd name="T16" fmla="*/ 2147483646 w 580"/>
                  <a:gd name="T17" fmla="*/ 0 h 598"/>
                  <a:gd name="T18" fmla="*/ 2147483646 w 580"/>
                  <a:gd name="T19" fmla="*/ 2147483646 h 598"/>
                  <a:gd name="T20" fmla="*/ 2147483646 w 580"/>
                  <a:gd name="T21" fmla="*/ 2147483646 h 598"/>
                  <a:gd name="T22" fmla="*/ 2147483646 w 580"/>
                  <a:gd name="T23" fmla="*/ 2147483646 h 598"/>
                  <a:gd name="T24" fmla="*/ 2147483646 w 580"/>
                  <a:gd name="T25" fmla="*/ 2147483646 h 598"/>
                  <a:gd name="T26" fmla="*/ 2147483646 w 580"/>
                  <a:gd name="T27" fmla="*/ 2147483646 h 598"/>
                  <a:gd name="T28" fmla="*/ 2147483646 w 580"/>
                  <a:gd name="T29" fmla="*/ 2147483646 h 598"/>
                  <a:gd name="T30" fmla="*/ 2147483646 w 580"/>
                  <a:gd name="T31" fmla="*/ 2147483646 h 598"/>
                  <a:gd name="T32" fmla="*/ 2147483646 w 580"/>
                  <a:gd name="T33" fmla="*/ 2147483646 h 598"/>
                  <a:gd name="T34" fmla="*/ 2147483646 w 580"/>
                  <a:gd name="T35" fmla="*/ 2147483646 h 598"/>
                  <a:gd name="T36" fmla="*/ 2147483646 w 580"/>
                  <a:gd name="T37" fmla="*/ 2147483646 h 598"/>
                  <a:gd name="T38" fmla="*/ 2147483646 w 580"/>
                  <a:gd name="T39" fmla="*/ 2147483646 h 598"/>
                  <a:gd name="T40" fmla="*/ 2147483646 w 580"/>
                  <a:gd name="T41" fmla="*/ 2147483646 h 598"/>
                  <a:gd name="T42" fmla="*/ 2147483646 w 580"/>
                  <a:gd name="T43" fmla="*/ 2147483646 h 598"/>
                  <a:gd name="T44" fmla="*/ 2147483646 w 580"/>
                  <a:gd name="T45" fmla="*/ 2147483646 h 598"/>
                  <a:gd name="T46" fmla="*/ 2147483646 w 580"/>
                  <a:gd name="T47" fmla="*/ 2147483646 h 598"/>
                  <a:gd name="T48" fmla="*/ 2147483646 w 580"/>
                  <a:gd name="T49" fmla="*/ 2147483646 h 598"/>
                  <a:gd name="T50" fmla="*/ 2147483646 w 580"/>
                  <a:gd name="T51" fmla="*/ 2147483646 h 598"/>
                  <a:gd name="T52" fmla="*/ 2147483646 w 580"/>
                  <a:gd name="T53" fmla="*/ 2147483646 h 598"/>
                  <a:gd name="T54" fmla="*/ 2147483646 w 580"/>
                  <a:gd name="T55" fmla="*/ 2147483646 h 598"/>
                  <a:gd name="T56" fmla="*/ 2147483646 w 580"/>
                  <a:gd name="T57" fmla="*/ 2147483646 h 598"/>
                  <a:gd name="T58" fmla="*/ 2147483646 w 580"/>
                  <a:gd name="T59" fmla="*/ 2147483646 h 598"/>
                  <a:gd name="T60" fmla="*/ 2147483646 w 580"/>
                  <a:gd name="T61" fmla="*/ 2147483646 h 598"/>
                  <a:gd name="T62" fmla="*/ 2147483646 w 580"/>
                  <a:gd name="T63" fmla="*/ 2147483646 h 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0" h="598">
                    <a:moveTo>
                      <a:pt x="62" y="507"/>
                    </a:moveTo>
                    <a:lnTo>
                      <a:pt x="0" y="572"/>
                    </a:lnTo>
                    <a:lnTo>
                      <a:pt x="0" y="597"/>
                    </a:lnTo>
                    <a:lnTo>
                      <a:pt x="36" y="597"/>
                    </a:lnTo>
                    <a:lnTo>
                      <a:pt x="96" y="563"/>
                    </a:lnTo>
                    <a:lnTo>
                      <a:pt x="219" y="563"/>
                    </a:lnTo>
                    <a:lnTo>
                      <a:pt x="579" y="563"/>
                    </a:lnTo>
                    <a:lnTo>
                      <a:pt x="474" y="0"/>
                    </a:lnTo>
                    <a:lnTo>
                      <a:pt x="457" y="0"/>
                    </a:lnTo>
                    <a:lnTo>
                      <a:pt x="412" y="9"/>
                    </a:lnTo>
                    <a:lnTo>
                      <a:pt x="360" y="9"/>
                    </a:lnTo>
                    <a:lnTo>
                      <a:pt x="360" y="25"/>
                    </a:lnTo>
                    <a:lnTo>
                      <a:pt x="343" y="25"/>
                    </a:lnTo>
                    <a:lnTo>
                      <a:pt x="343" y="90"/>
                    </a:lnTo>
                    <a:lnTo>
                      <a:pt x="281" y="90"/>
                    </a:lnTo>
                    <a:lnTo>
                      <a:pt x="281" y="108"/>
                    </a:lnTo>
                    <a:lnTo>
                      <a:pt x="229" y="108"/>
                    </a:lnTo>
                    <a:lnTo>
                      <a:pt x="229" y="142"/>
                    </a:lnTo>
                    <a:lnTo>
                      <a:pt x="281" y="142"/>
                    </a:lnTo>
                    <a:lnTo>
                      <a:pt x="290" y="133"/>
                    </a:lnTo>
                    <a:lnTo>
                      <a:pt x="290" y="191"/>
                    </a:lnTo>
                    <a:lnTo>
                      <a:pt x="281" y="191"/>
                    </a:lnTo>
                    <a:lnTo>
                      <a:pt x="281" y="207"/>
                    </a:lnTo>
                    <a:lnTo>
                      <a:pt x="255" y="207"/>
                    </a:lnTo>
                    <a:lnTo>
                      <a:pt x="255" y="223"/>
                    </a:lnTo>
                    <a:lnTo>
                      <a:pt x="238" y="223"/>
                    </a:lnTo>
                    <a:lnTo>
                      <a:pt x="238" y="374"/>
                    </a:lnTo>
                    <a:lnTo>
                      <a:pt x="202" y="390"/>
                    </a:lnTo>
                    <a:lnTo>
                      <a:pt x="202" y="398"/>
                    </a:lnTo>
                    <a:lnTo>
                      <a:pt x="124" y="432"/>
                    </a:lnTo>
                    <a:lnTo>
                      <a:pt x="124" y="507"/>
                    </a:lnTo>
                    <a:lnTo>
                      <a:pt x="62" y="507"/>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8" name="Freeform 34">
                <a:extLst>
                  <a:ext uri="{FF2B5EF4-FFF2-40B4-BE49-F238E27FC236}">
                    <a16:creationId xmlns:a16="http://schemas.microsoft.com/office/drawing/2014/main" id="{80EEDA4A-B134-43C1-812C-4B5F87CE1D0F}"/>
                  </a:ext>
                </a:extLst>
              </p:cNvPr>
              <p:cNvSpPr>
                <a:spLocks/>
              </p:cNvSpPr>
              <p:nvPr/>
            </p:nvSpPr>
            <p:spPr bwMode="auto">
              <a:xfrm>
                <a:off x="4506913" y="2320925"/>
                <a:ext cx="985837" cy="760413"/>
              </a:xfrm>
              <a:custGeom>
                <a:avLst/>
                <a:gdLst>
                  <a:gd name="T0" fmla="*/ 2147483646 w 647"/>
                  <a:gd name="T1" fmla="*/ 2147483646 h 499"/>
                  <a:gd name="T2" fmla="*/ 2147483646 w 647"/>
                  <a:gd name="T3" fmla="*/ 2147483646 h 499"/>
                  <a:gd name="T4" fmla="*/ 2147483646 w 647"/>
                  <a:gd name="T5" fmla="*/ 2147483646 h 499"/>
                  <a:gd name="T6" fmla="*/ 2147483646 w 647"/>
                  <a:gd name="T7" fmla="*/ 2147483646 h 499"/>
                  <a:gd name="T8" fmla="*/ 2147483646 w 647"/>
                  <a:gd name="T9" fmla="*/ 2147483646 h 499"/>
                  <a:gd name="T10" fmla="*/ 2147483646 w 647"/>
                  <a:gd name="T11" fmla="*/ 2147483646 h 499"/>
                  <a:gd name="T12" fmla="*/ 2147483646 w 647"/>
                  <a:gd name="T13" fmla="*/ 2147483646 h 499"/>
                  <a:gd name="T14" fmla="*/ 2147483646 w 647"/>
                  <a:gd name="T15" fmla="*/ 2147483646 h 499"/>
                  <a:gd name="T16" fmla="*/ 2147483646 w 647"/>
                  <a:gd name="T17" fmla="*/ 2147483646 h 499"/>
                  <a:gd name="T18" fmla="*/ 2147483646 w 647"/>
                  <a:gd name="T19" fmla="*/ 2147483646 h 499"/>
                  <a:gd name="T20" fmla="*/ 2147483646 w 647"/>
                  <a:gd name="T21" fmla="*/ 2147483646 h 499"/>
                  <a:gd name="T22" fmla="*/ 2147483646 w 647"/>
                  <a:gd name="T23" fmla="*/ 2147483646 h 499"/>
                  <a:gd name="T24" fmla="*/ 2147483646 w 647"/>
                  <a:gd name="T25" fmla="*/ 2147483646 h 499"/>
                  <a:gd name="T26" fmla="*/ 2147483646 w 647"/>
                  <a:gd name="T27" fmla="*/ 2147483646 h 499"/>
                  <a:gd name="T28" fmla="*/ 2147483646 w 647"/>
                  <a:gd name="T29" fmla="*/ 2147483646 h 499"/>
                  <a:gd name="T30" fmla="*/ 2147483646 w 647"/>
                  <a:gd name="T31" fmla="*/ 2147483646 h 499"/>
                  <a:gd name="T32" fmla="*/ 2147483646 w 647"/>
                  <a:gd name="T33" fmla="*/ 2147483646 h 499"/>
                  <a:gd name="T34" fmla="*/ 2147483646 w 647"/>
                  <a:gd name="T35" fmla="*/ 2147483646 h 499"/>
                  <a:gd name="T36" fmla="*/ 2147483646 w 647"/>
                  <a:gd name="T37" fmla="*/ 2147483646 h 499"/>
                  <a:gd name="T38" fmla="*/ 2147483646 w 647"/>
                  <a:gd name="T39" fmla="*/ 2147483646 h 499"/>
                  <a:gd name="T40" fmla="*/ 2147483646 w 647"/>
                  <a:gd name="T41" fmla="*/ 2147483646 h 499"/>
                  <a:gd name="T42" fmla="*/ 2147483646 w 647"/>
                  <a:gd name="T43" fmla="*/ 2147483646 h 499"/>
                  <a:gd name="T44" fmla="*/ 2147483646 w 647"/>
                  <a:gd name="T45" fmla="*/ 2147483646 h 499"/>
                  <a:gd name="T46" fmla="*/ 2147483646 w 647"/>
                  <a:gd name="T47" fmla="*/ 2147483646 h 499"/>
                  <a:gd name="T48" fmla="*/ 2147483646 w 647"/>
                  <a:gd name="T49" fmla="*/ 0 h 499"/>
                  <a:gd name="T50" fmla="*/ 2147483646 w 647"/>
                  <a:gd name="T51" fmla="*/ 2147483646 h 499"/>
                  <a:gd name="T52" fmla="*/ 2147483646 w 647"/>
                  <a:gd name="T53" fmla="*/ 2147483646 h 499"/>
                  <a:gd name="T54" fmla="*/ 2147483646 w 647"/>
                  <a:gd name="T55" fmla="*/ 2147483646 h 499"/>
                  <a:gd name="T56" fmla="*/ 2147483646 w 647"/>
                  <a:gd name="T57" fmla="*/ 2147483646 h 499"/>
                  <a:gd name="T58" fmla="*/ 2147483646 w 647"/>
                  <a:gd name="T59" fmla="*/ 2147483646 h 499"/>
                  <a:gd name="T60" fmla="*/ 2147483646 w 647"/>
                  <a:gd name="T61" fmla="*/ 2147483646 h 499"/>
                  <a:gd name="T62" fmla="*/ 2147483646 w 647"/>
                  <a:gd name="T63" fmla="*/ 2147483646 h 499"/>
                  <a:gd name="T64" fmla="*/ 2147483646 w 647"/>
                  <a:gd name="T65" fmla="*/ 2147483646 h 499"/>
                  <a:gd name="T66" fmla="*/ 2147483646 w 647"/>
                  <a:gd name="T67" fmla="*/ 2147483646 h 499"/>
                  <a:gd name="T68" fmla="*/ 0 w 647"/>
                  <a:gd name="T69" fmla="*/ 2147483646 h 499"/>
                  <a:gd name="T70" fmla="*/ 2147483646 w 647"/>
                  <a:gd name="T71" fmla="*/ 2147483646 h 4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7" h="499">
                    <a:moveTo>
                      <a:pt x="8" y="340"/>
                    </a:moveTo>
                    <a:lnTo>
                      <a:pt x="87" y="340"/>
                    </a:lnTo>
                    <a:lnTo>
                      <a:pt x="157" y="456"/>
                    </a:lnTo>
                    <a:lnTo>
                      <a:pt x="367" y="456"/>
                    </a:lnTo>
                    <a:lnTo>
                      <a:pt x="367" y="498"/>
                    </a:lnTo>
                    <a:lnTo>
                      <a:pt x="428" y="498"/>
                    </a:lnTo>
                    <a:lnTo>
                      <a:pt x="428" y="424"/>
                    </a:lnTo>
                    <a:lnTo>
                      <a:pt x="506" y="390"/>
                    </a:lnTo>
                    <a:lnTo>
                      <a:pt x="506" y="381"/>
                    </a:lnTo>
                    <a:lnTo>
                      <a:pt x="542" y="365"/>
                    </a:lnTo>
                    <a:lnTo>
                      <a:pt x="542" y="215"/>
                    </a:lnTo>
                    <a:lnTo>
                      <a:pt x="559" y="215"/>
                    </a:lnTo>
                    <a:lnTo>
                      <a:pt x="559" y="199"/>
                    </a:lnTo>
                    <a:lnTo>
                      <a:pt x="585" y="199"/>
                    </a:lnTo>
                    <a:lnTo>
                      <a:pt x="585" y="183"/>
                    </a:lnTo>
                    <a:lnTo>
                      <a:pt x="594" y="183"/>
                    </a:lnTo>
                    <a:lnTo>
                      <a:pt x="594" y="124"/>
                    </a:lnTo>
                    <a:lnTo>
                      <a:pt x="585" y="133"/>
                    </a:lnTo>
                    <a:lnTo>
                      <a:pt x="532" y="133"/>
                    </a:lnTo>
                    <a:lnTo>
                      <a:pt x="532" y="99"/>
                    </a:lnTo>
                    <a:lnTo>
                      <a:pt x="585" y="99"/>
                    </a:lnTo>
                    <a:lnTo>
                      <a:pt x="585" y="82"/>
                    </a:lnTo>
                    <a:lnTo>
                      <a:pt x="646" y="82"/>
                    </a:lnTo>
                    <a:lnTo>
                      <a:pt x="646" y="16"/>
                    </a:lnTo>
                    <a:lnTo>
                      <a:pt x="436" y="0"/>
                    </a:lnTo>
                    <a:lnTo>
                      <a:pt x="428" y="41"/>
                    </a:lnTo>
                    <a:lnTo>
                      <a:pt x="348" y="16"/>
                    </a:lnTo>
                    <a:lnTo>
                      <a:pt x="270" y="16"/>
                    </a:lnTo>
                    <a:lnTo>
                      <a:pt x="270" y="66"/>
                    </a:lnTo>
                    <a:lnTo>
                      <a:pt x="218" y="66"/>
                    </a:lnTo>
                    <a:lnTo>
                      <a:pt x="201" y="50"/>
                    </a:lnTo>
                    <a:lnTo>
                      <a:pt x="147" y="115"/>
                    </a:lnTo>
                    <a:lnTo>
                      <a:pt x="104" y="149"/>
                    </a:lnTo>
                    <a:lnTo>
                      <a:pt x="104" y="223"/>
                    </a:lnTo>
                    <a:lnTo>
                      <a:pt x="0" y="307"/>
                    </a:lnTo>
                    <a:lnTo>
                      <a:pt x="8" y="340"/>
                    </a:lnTo>
                  </a:path>
                </a:pathLst>
              </a:custGeom>
              <a:solidFill>
                <a:srgbClr val="CCCC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39" name="Freeform 35">
                <a:extLst>
                  <a:ext uri="{FF2B5EF4-FFF2-40B4-BE49-F238E27FC236}">
                    <a16:creationId xmlns:a16="http://schemas.microsoft.com/office/drawing/2014/main" id="{5586F3E5-F086-45F3-9DCF-8A17E3107EE2}"/>
                  </a:ext>
                </a:extLst>
              </p:cNvPr>
              <p:cNvSpPr>
                <a:spLocks/>
              </p:cNvSpPr>
              <p:nvPr/>
            </p:nvSpPr>
            <p:spPr bwMode="auto">
              <a:xfrm>
                <a:off x="3740150" y="2271713"/>
                <a:ext cx="927100" cy="1084262"/>
              </a:xfrm>
              <a:custGeom>
                <a:avLst/>
                <a:gdLst>
                  <a:gd name="T0" fmla="*/ 2147483646 w 609"/>
                  <a:gd name="T1" fmla="*/ 2147483646 h 713"/>
                  <a:gd name="T2" fmla="*/ 2147483646 w 609"/>
                  <a:gd name="T3" fmla="*/ 2147483646 h 713"/>
                  <a:gd name="T4" fmla="*/ 2147483646 w 609"/>
                  <a:gd name="T5" fmla="*/ 2147483646 h 713"/>
                  <a:gd name="T6" fmla="*/ 2147483646 w 609"/>
                  <a:gd name="T7" fmla="*/ 2147483646 h 713"/>
                  <a:gd name="T8" fmla="*/ 2147483646 w 609"/>
                  <a:gd name="T9" fmla="*/ 2147483646 h 713"/>
                  <a:gd name="T10" fmla="*/ 2147483646 w 609"/>
                  <a:gd name="T11" fmla="*/ 2147483646 h 713"/>
                  <a:gd name="T12" fmla="*/ 2147483646 w 609"/>
                  <a:gd name="T13" fmla="*/ 2147483646 h 713"/>
                  <a:gd name="T14" fmla="*/ 2147483646 w 609"/>
                  <a:gd name="T15" fmla="*/ 2147483646 h 713"/>
                  <a:gd name="T16" fmla="*/ 2147483646 w 609"/>
                  <a:gd name="T17" fmla="*/ 2147483646 h 713"/>
                  <a:gd name="T18" fmla="*/ 2147483646 w 609"/>
                  <a:gd name="T19" fmla="*/ 2147483646 h 713"/>
                  <a:gd name="T20" fmla="*/ 2147483646 w 609"/>
                  <a:gd name="T21" fmla="*/ 2147483646 h 713"/>
                  <a:gd name="T22" fmla="*/ 2147483646 w 609"/>
                  <a:gd name="T23" fmla="*/ 2147483646 h 713"/>
                  <a:gd name="T24" fmla="*/ 2147483646 w 609"/>
                  <a:gd name="T25" fmla="*/ 2147483646 h 713"/>
                  <a:gd name="T26" fmla="*/ 2147483646 w 609"/>
                  <a:gd name="T27" fmla="*/ 2147483646 h 713"/>
                  <a:gd name="T28" fmla="*/ 2147483646 w 609"/>
                  <a:gd name="T29" fmla="*/ 2147483646 h 713"/>
                  <a:gd name="T30" fmla="*/ 2147483646 w 609"/>
                  <a:gd name="T31" fmla="*/ 2147483646 h 713"/>
                  <a:gd name="T32" fmla="*/ 2147483646 w 609"/>
                  <a:gd name="T33" fmla="*/ 2147483646 h 713"/>
                  <a:gd name="T34" fmla="*/ 2147483646 w 609"/>
                  <a:gd name="T35" fmla="*/ 2147483646 h 713"/>
                  <a:gd name="T36" fmla="*/ 2147483646 w 609"/>
                  <a:gd name="T37" fmla="*/ 2147483646 h 713"/>
                  <a:gd name="T38" fmla="*/ 2147483646 w 609"/>
                  <a:gd name="T39" fmla="*/ 2147483646 h 713"/>
                  <a:gd name="T40" fmla="*/ 2147483646 w 609"/>
                  <a:gd name="T41" fmla="*/ 2147483646 h 713"/>
                  <a:gd name="T42" fmla="*/ 2147483646 w 609"/>
                  <a:gd name="T43" fmla="*/ 2147483646 h 713"/>
                  <a:gd name="T44" fmla="*/ 2147483646 w 609"/>
                  <a:gd name="T45" fmla="*/ 0 h 713"/>
                  <a:gd name="T46" fmla="*/ 2147483646 w 609"/>
                  <a:gd name="T47" fmla="*/ 2147483646 h 713"/>
                  <a:gd name="T48" fmla="*/ 2147483646 w 609"/>
                  <a:gd name="T49" fmla="*/ 2147483646 h 713"/>
                  <a:gd name="T50" fmla="*/ 2147483646 w 609"/>
                  <a:gd name="T51" fmla="*/ 2147483646 h 713"/>
                  <a:gd name="T52" fmla="*/ 2147483646 w 609"/>
                  <a:gd name="T53" fmla="*/ 2147483646 h 713"/>
                  <a:gd name="T54" fmla="*/ 2147483646 w 609"/>
                  <a:gd name="T55" fmla="*/ 2147483646 h 713"/>
                  <a:gd name="T56" fmla="*/ 2147483646 w 609"/>
                  <a:gd name="T57" fmla="*/ 2147483646 h 713"/>
                  <a:gd name="T58" fmla="*/ 2147483646 w 609"/>
                  <a:gd name="T59" fmla="*/ 2147483646 h 713"/>
                  <a:gd name="T60" fmla="*/ 2147483646 w 609"/>
                  <a:gd name="T61" fmla="*/ 2147483646 h 713"/>
                  <a:gd name="T62" fmla="*/ 2147483646 w 609"/>
                  <a:gd name="T63" fmla="*/ 2147483646 h 713"/>
                  <a:gd name="T64" fmla="*/ 2147483646 w 609"/>
                  <a:gd name="T65" fmla="*/ 2147483646 h 713"/>
                  <a:gd name="T66" fmla="*/ 2147483646 w 609"/>
                  <a:gd name="T67" fmla="*/ 2147483646 h 713"/>
                  <a:gd name="T68" fmla="*/ 0 w 609"/>
                  <a:gd name="T69" fmla="*/ 2147483646 h 713"/>
                  <a:gd name="T70" fmla="*/ 0 w 609"/>
                  <a:gd name="T71" fmla="*/ 2147483646 h 713"/>
                  <a:gd name="T72" fmla="*/ 2147483646 w 609"/>
                  <a:gd name="T73" fmla="*/ 2147483646 h 713"/>
                  <a:gd name="T74" fmla="*/ 2147483646 w 609"/>
                  <a:gd name="T75" fmla="*/ 2147483646 h 713"/>
                  <a:gd name="T76" fmla="*/ 2147483646 w 609"/>
                  <a:gd name="T77" fmla="*/ 2147483646 h 713"/>
                  <a:gd name="T78" fmla="*/ 2147483646 w 609"/>
                  <a:gd name="T79" fmla="*/ 2147483646 h 713"/>
                  <a:gd name="T80" fmla="*/ 2147483646 w 609"/>
                  <a:gd name="T81" fmla="*/ 2147483646 h 713"/>
                  <a:gd name="T82" fmla="*/ 2147483646 w 609"/>
                  <a:gd name="T83" fmla="*/ 2147483646 h 713"/>
                  <a:gd name="T84" fmla="*/ 2147483646 w 609"/>
                  <a:gd name="T85" fmla="*/ 2147483646 h 713"/>
                  <a:gd name="T86" fmla="*/ 2147483646 w 609"/>
                  <a:gd name="T87" fmla="*/ 2147483646 h 713"/>
                  <a:gd name="T88" fmla="*/ 2147483646 w 609"/>
                  <a:gd name="T89" fmla="*/ 2147483646 h 713"/>
                  <a:gd name="T90" fmla="*/ 2147483646 w 609"/>
                  <a:gd name="T91" fmla="*/ 2147483646 h 7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9" h="713">
                    <a:moveTo>
                      <a:pt x="114" y="537"/>
                    </a:moveTo>
                    <a:lnTo>
                      <a:pt x="150" y="537"/>
                    </a:lnTo>
                    <a:lnTo>
                      <a:pt x="150" y="587"/>
                    </a:lnTo>
                    <a:lnTo>
                      <a:pt x="265" y="587"/>
                    </a:lnTo>
                    <a:lnTo>
                      <a:pt x="265" y="712"/>
                    </a:lnTo>
                    <a:lnTo>
                      <a:pt x="317" y="654"/>
                    </a:lnTo>
                    <a:lnTo>
                      <a:pt x="353" y="587"/>
                    </a:lnTo>
                    <a:lnTo>
                      <a:pt x="370" y="562"/>
                    </a:lnTo>
                    <a:lnTo>
                      <a:pt x="405" y="580"/>
                    </a:lnTo>
                    <a:lnTo>
                      <a:pt x="450" y="513"/>
                    </a:lnTo>
                    <a:lnTo>
                      <a:pt x="432" y="480"/>
                    </a:lnTo>
                    <a:lnTo>
                      <a:pt x="484" y="414"/>
                    </a:lnTo>
                    <a:lnTo>
                      <a:pt x="441" y="364"/>
                    </a:lnTo>
                    <a:lnTo>
                      <a:pt x="467" y="339"/>
                    </a:lnTo>
                    <a:lnTo>
                      <a:pt x="511" y="373"/>
                    </a:lnTo>
                    <a:lnTo>
                      <a:pt x="503" y="339"/>
                    </a:lnTo>
                    <a:lnTo>
                      <a:pt x="608" y="256"/>
                    </a:lnTo>
                    <a:lnTo>
                      <a:pt x="582" y="198"/>
                    </a:lnTo>
                    <a:lnTo>
                      <a:pt x="582" y="166"/>
                    </a:lnTo>
                    <a:lnTo>
                      <a:pt x="555" y="149"/>
                    </a:lnTo>
                    <a:lnTo>
                      <a:pt x="476" y="33"/>
                    </a:lnTo>
                    <a:lnTo>
                      <a:pt x="476" y="25"/>
                    </a:lnTo>
                    <a:lnTo>
                      <a:pt x="424" y="0"/>
                    </a:lnTo>
                    <a:lnTo>
                      <a:pt x="370" y="25"/>
                    </a:lnTo>
                    <a:lnTo>
                      <a:pt x="343" y="25"/>
                    </a:lnTo>
                    <a:lnTo>
                      <a:pt x="309" y="66"/>
                    </a:lnTo>
                    <a:lnTo>
                      <a:pt x="300" y="66"/>
                    </a:lnTo>
                    <a:lnTo>
                      <a:pt x="291" y="108"/>
                    </a:lnTo>
                    <a:lnTo>
                      <a:pt x="274" y="141"/>
                    </a:lnTo>
                    <a:lnTo>
                      <a:pt x="248" y="182"/>
                    </a:lnTo>
                    <a:lnTo>
                      <a:pt x="212" y="207"/>
                    </a:lnTo>
                    <a:lnTo>
                      <a:pt x="167" y="223"/>
                    </a:lnTo>
                    <a:lnTo>
                      <a:pt x="124" y="232"/>
                    </a:lnTo>
                    <a:lnTo>
                      <a:pt x="80" y="232"/>
                    </a:lnTo>
                    <a:lnTo>
                      <a:pt x="0" y="232"/>
                    </a:lnTo>
                    <a:lnTo>
                      <a:pt x="0" y="265"/>
                    </a:lnTo>
                    <a:lnTo>
                      <a:pt x="71" y="265"/>
                    </a:lnTo>
                    <a:lnTo>
                      <a:pt x="71" y="298"/>
                    </a:lnTo>
                    <a:lnTo>
                      <a:pt x="107" y="323"/>
                    </a:lnTo>
                    <a:lnTo>
                      <a:pt x="107" y="414"/>
                    </a:lnTo>
                    <a:lnTo>
                      <a:pt x="88" y="414"/>
                    </a:lnTo>
                    <a:lnTo>
                      <a:pt x="88" y="438"/>
                    </a:lnTo>
                    <a:lnTo>
                      <a:pt x="71" y="456"/>
                    </a:lnTo>
                    <a:lnTo>
                      <a:pt x="71" y="505"/>
                    </a:lnTo>
                    <a:lnTo>
                      <a:pt x="114" y="521"/>
                    </a:lnTo>
                    <a:lnTo>
                      <a:pt x="114" y="537"/>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40" name="Freeform 36">
                <a:extLst>
                  <a:ext uri="{FF2B5EF4-FFF2-40B4-BE49-F238E27FC236}">
                    <a16:creationId xmlns:a16="http://schemas.microsoft.com/office/drawing/2014/main" id="{0289D357-A155-4C94-AB0F-F6D979F407D1}"/>
                  </a:ext>
                </a:extLst>
              </p:cNvPr>
              <p:cNvSpPr>
                <a:spLocks/>
              </p:cNvSpPr>
              <p:nvPr/>
            </p:nvSpPr>
            <p:spPr bwMode="auto">
              <a:xfrm>
                <a:off x="2606675" y="2547938"/>
                <a:ext cx="1309688" cy="1073150"/>
              </a:xfrm>
              <a:custGeom>
                <a:avLst/>
                <a:gdLst>
                  <a:gd name="T0" fmla="*/ 2147483646 w 860"/>
                  <a:gd name="T1" fmla="*/ 2147483646 h 705"/>
                  <a:gd name="T2" fmla="*/ 2147483646 w 860"/>
                  <a:gd name="T3" fmla="*/ 2147483646 h 705"/>
                  <a:gd name="T4" fmla="*/ 2147483646 w 860"/>
                  <a:gd name="T5" fmla="*/ 2147483646 h 705"/>
                  <a:gd name="T6" fmla="*/ 2147483646 w 860"/>
                  <a:gd name="T7" fmla="*/ 2147483646 h 705"/>
                  <a:gd name="T8" fmla="*/ 2147483646 w 860"/>
                  <a:gd name="T9" fmla="*/ 2147483646 h 705"/>
                  <a:gd name="T10" fmla="*/ 2147483646 w 860"/>
                  <a:gd name="T11" fmla="*/ 2147483646 h 705"/>
                  <a:gd name="T12" fmla="*/ 2147483646 w 860"/>
                  <a:gd name="T13" fmla="*/ 2147483646 h 705"/>
                  <a:gd name="T14" fmla="*/ 2147483646 w 860"/>
                  <a:gd name="T15" fmla="*/ 2147483646 h 705"/>
                  <a:gd name="T16" fmla="*/ 2147483646 w 860"/>
                  <a:gd name="T17" fmla="*/ 2147483646 h 705"/>
                  <a:gd name="T18" fmla="*/ 2147483646 w 860"/>
                  <a:gd name="T19" fmla="*/ 2147483646 h 705"/>
                  <a:gd name="T20" fmla="*/ 2147483646 w 860"/>
                  <a:gd name="T21" fmla="*/ 2147483646 h 705"/>
                  <a:gd name="T22" fmla="*/ 2147483646 w 860"/>
                  <a:gd name="T23" fmla="*/ 2147483646 h 705"/>
                  <a:gd name="T24" fmla="*/ 2147483646 w 860"/>
                  <a:gd name="T25" fmla="*/ 2147483646 h 705"/>
                  <a:gd name="T26" fmla="*/ 2147483646 w 860"/>
                  <a:gd name="T27" fmla="*/ 2147483646 h 705"/>
                  <a:gd name="T28" fmla="*/ 2147483646 w 860"/>
                  <a:gd name="T29" fmla="*/ 2147483646 h 705"/>
                  <a:gd name="T30" fmla="*/ 2147483646 w 860"/>
                  <a:gd name="T31" fmla="*/ 2147483646 h 705"/>
                  <a:gd name="T32" fmla="*/ 2147483646 w 860"/>
                  <a:gd name="T33" fmla="*/ 2147483646 h 705"/>
                  <a:gd name="T34" fmla="*/ 2147483646 w 860"/>
                  <a:gd name="T35" fmla="*/ 2147483646 h 705"/>
                  <a:gd name="T36" fmla="*/ 2147483646 w 860"/>
                  <a:gd name="T37" fmla="*/ 2147483646 h 705"/>
                  <a:gd name="T38" fmla="*/ 2147483646 w 860"/>
                  <a:gd name="T39" fmla="*/ 2147483646 h 705"/>
                  <a:gd name="T40" fmla="*/ 2147483646 w 860"/>
                  <a:gd name="T41" fmla="*/ 0 h 705"/>
                  <a:gd name="T42" fmla="*/ 2147483646 w 860"/>
                  <a:gd name="T43" fmla="*/ 0 h 705"/>
                  <a:gd name="T44" fmla="*/ 2147483646 w 860"/>
                  <a:gd name="T45" fmla="*/ 2147483646 h 705"/>
                  <a:gd name="T46" fmla="*/ 2147483646 w 860"/>
                  <a:gd name="T47" fmla="*/ 2147483646 h 705"/>
                  <a:gd name="T48" fmla="*/ 2147483646 w 860"/>
                  <a:gd name="T49" fmla="*/ 2147483646 h 705"/>
                  <a:gd name="T50" fmla="*/ 2147483646 w 860"/>
                  <a:gd name="T51" fmla="*/ 2147483646 h 705"/>
                  <a:gd name="T52" fmla="*/ 2147483646 w 860"/>
                  <a:gd name="T53" fmla="*/ 2147483646 h 705"/>
                  <a:gd name="T54" fmla="*/ 2147483646 w 860"/>
                  <a:gd name="T55" fmla="*/ 2147483646 h 705"/>
                  <a:gd name="T56" fmla="*/ 2147483646 w 860"/>
                  <a:gd name="T57" fmla="*/ 2147483646 h 705"/>
                  <a:gd name="T58" fmla="*/ 2147483646 w 860"/>
                  <a:gd name="T59" fmla="*/ 2147483646 h 705"/>
                  <a:gd name="T60" fmla="*/ 2147483646 w 860"/>
                  <a:gd name="T61" fmla="*/ 2147483646 h 705"/>
                  <a:gd name="T62" fmla="*/ 2147483646 w 860"/>
                  <a:gd name="T63" fmla="*/ 2147483646 h 705"/>
                  <a:gd name="T64" fmla="*/ 2147483646 w 860"/>
                  <a:gd name="T65" fmla="*/ 2147483646 h 705"/>
                  <a:gd name="T66" fmla="*/ 2147483646 w 860"/>
                  <a:gd name="T67" fmla="*/ 2147483646 h 705"/>
                  <a:gd name="T68" fmla="*/ 0 w 860"/>
                  <a:gd name="T69" fmla="*/ 2147483646 h 705"/>
                  <a:gd name="T70" fmla="*/ 2147483646 w 860"/>
                  <a:gd name="T71" fmla="*/ 2147483646 h 705"/>
                  <a:gd name="T72" fmla="*/ 2147483646 w 860"/>
                  <a:gd name="T73" fmla="*/ 2147483646 h 705"/>
                  <a:gd name="T74" fmla="*/ 2147483646 w 860"/>
                  <a:gd name="T75" fmla="*/ 2147483646 h 705"/>
                  <a:gd name="T76" fmla="*/ 2147483646 w 860"/>
                  <a:gd name="T77" fmla="*/ 2147483646 h 705"/>
                  <a:gd name="T78" fmla="*/ 2147483646 w 860"/>
                  <a:gd name="T79" fmla="*/ 2147483646 h 705"/>
                  <a:gd name="T80" fmla="*/ 2147483646 w 860"/>
                  <a:gd name="T81" fmla="*/ 2147483646 h 705"/>
                  <a:gd name="T82" fmla="*/ 2147483646 w 860"/>
                  <a:gd name="T83" fmla="*/ 2147483646 h 705"/>
                  <a:gd name="T84" fmla="*/ 2147483646 w 860"/>
                  <a:gd name="T85" fmla="*/ 2147483646 h 705"/>
                  <a:gd name="T86" fmla="*/ 2147483646 w 860"/>
                  <a:gd name="T87" fmla="*/ 2147483646 h 7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60" h="705">
                    <a:moveTo>
                      <a:pt x="324" y="704"/>
                    </a:moveTo>
                    <a:lnTo>
                      <a:pt x="376" y="704"/>
                    </a:lnTo>
                    <a:lnTo>
                      <a:pt x="447" y="638"/>
                    </a:lnTo>
                    <a:lnTo>
                      <a:pt x="464" y="638"/>
                    </a:lnTo>
                    <a:lnTo>
                      <a:pt x="473" y="614"/>
                    </a:lnTo>
                    <a:lnTo>
                      <a:pt x="711" y="456"/>
                    </a:lnTo>
                    <a:lnTo>
                      <a:pt x="771" y="456"/>
                    </a:lnTo>
                    <a:lnTo>
                      <a:pt x="771" y="423"/>
                    </a:lnTo>
                    <a:lnTo>
                      <a:pt x="859" y="356"/>
                    </a:lnTo>
                    <a:lnTo>
                      <a:pt x="859" y="340"/>
                    </a:lnTo>
                    <a:lnTo>
                      <a:pt x="816" y="324"/>
                    </a:lnTo>
                    <a:lnTo>
                      <a:pt x="816" y="274"/>
                    </a:lnTo>
                    <a:lnTo>
                      <a:pt x="833" y="257"/>
                    </a:lnTo>
                    <a:lnTo>
                      <a:pt x="833" y="232"/>
                    </a:lnTo>
                    <a:lnTo>
                      <a:pt x="851" y="232"/>
                    </a:lnTo>
                    <a:lnTo>
                      <a:pt x="851" y="141"/>
                    </a:lnTo>
                    <a:lnTo>
                      <a:pt x="816" y="117"/>
                    </a:lnTo>
                    <a:lnTo>
                      <a:pt x="816" y="83"/>
                    </a:lnTo>
                    <a:lnTo>
                      <a:pt x="745" y="83"/>
                    </a:lnTo>
                    <a:lnTo>
                      <a:pt x="702" y="74"/>
                    </a:lnTo>
                    <a:lnTo>
                      <a:pt x="605" y="0"/>
                    </a:lnTo>
                    <a:lnTo>
                      <a:pt x="500" y="0"/>
                    </a:lnTo>
                    <a:lnTo>
                      <a:pt x="395" y="58"/>
                    </a:lnTo>
                    <a:lnTo>
                      <a:pt x="333" y="99"/>
                    </a:lnTo>
                    <a:lnTo>
                      <a:pt x="298" y="157"/>
                    </a:lnTo>
                    <a:lnTo>
                      <a:pt x="298" y="198"/>
                    </a:lnTo>
                    <a:lnTo>
                      <a:pt x="288" y="223"/>
                    </a:lnTo>
                    <a:lnTo>
                      <a:pt x="254" y="223"/>
                    </a:lnTo>
                    <a:lnTo>
                      <a:pt x="245" y="248"/>
                    </a:lnTo>
                    <a:lnTo>
                      <a:pt x="157" y="281"/>
                    </a:lnTo>
                    <a:lnTo>
                      <a:pt x="157" y="324"/>
                    </a:lnTo>
                    <a:lnTo>
                      <a:pt x="52" y="389"/>
                    </a:lnTo>
                    <a:lnTo>
                      <a:pt x="52" y="405"/>
                    </a:lnTo>
                    <a:lnTo>
                      <a:pt x="8" y="423"/>
                    </a:lnTo>
                    <a:lnTo>
                      <a:pt x="0" y="439"/>
                    </a:lnTo>
                    <a:lnTo>
                      <a:pt x="8" y="456"/>
                    </a:lnTo>
                    <a:lnTo>
                      <a:pt x="96" y="513"/>
                    </a:lnTo>
                    <a:lnTo>
                      <a:pt x="105" y="547"/>
                    </a:lnTo>
                    <a:lnTo>
                      <a:pt x="193" y="638"/>
                    </a:lnTo>
                    <a:lnTo>
                      <a:pt x="210" y="638"/>
                    </a:lnTo>
                    <a:lnTo>
                      <a:pt x="245" y="638"/>
                    </a:lnTo>
                    <a:lnTo>
                      <a:pt x="281" y="646"/>
                    </a:lnTo>
                    <a:lnTo>
                      <a:pt x="281" y="704"/>
                    </a:lnTo>
                    <a:lnTo>
                      <a:pt x="324" y="704"/>
                    </a:lnTo>
                  </a:path>
                </a:pathLst>
              </a:custGeom>
              <a:solidFill>
                <a:srgbClr val="ACFFAC"/>
              </a:solidFill>
              <a:ln w="12700" cap="rnd" cmpd="sng">
                <a:solidFill>
                  <a:srgbClr val="000000"/>
                </a:solidFill>
                <a:prstDash val="solid"/>
                <a:round/>
                <a:headEnd type="none" w="med" len="med"/>
                <a:tailEnd type="none" w="med" len="med"/>
              </a:ln>
            </p:spPr>
            <p:txBody>
              <a:bodyPr/>
              <a:lstStyle/>
              <a:p>
                <a:endParaRPr lang="en-US" sz="1350" dirty="0"/>
              </a:p>
            </p:txBody>
          </p:sp>
          <p:sp>
            <p:nvSpPr>
              <p:cNvPr id="4141" name="Freeform 37">
                <a:extLst>
                  <a:ext uri="{FF2B5EF4-FFF2-40B4-BE49-F238E27FC236}">
                    <a16:creationId xmlns:a16="http://schemas.microsoft.com/office/drawing/2014/main" id="{88F059C4-D31A-4B6B-99DA-A7896ACBDB82}"/>
                  </a:ext>
                </a:extLst>
              </p:cNvPr>
              <p:cNvSpPr>
                <a:spLocks/>
              </p:cNvSpPr>
              <p:nvPr/>
            </p:nvSpPr>
            <p:spPr bwMode="auto">
              <a:xfrm>
                <a:off x="2136775" y="2257425"/>
                <a:ext cx="1074738" cy="884238"/>
              </a:xfrm>
              <a:custGeom>
                <a:avLst/>
                <a:gdLst>
                  <a:gd name="T0" fmla="*/ 2147483646 w 706"/>
                  <a:gd name="T1" fmla="*/ 2147483646 h 582"/>
                  <a:gd name="T2" fmla="*/ 2147483646 w 706"/>
                  <a:gd name="T3" fmla="*/ 2147483646 h 582"/>
                  <a:gd name="T4" fmla="*/ 2147483646 w 706"/>
                  <a:gd name="T5" fmla="*/ 2147483646 h 582"/>
                  <a:gd name="T6" fmla="*/ 2147483646 w 706"/>
                  <a:gd name="T7" fmla="*/ 2147483646 h 582"/>
                  <a:gd name="T8" fmla="*/ 2147483646 w 706"/>
                  <a:gd name="T9" fmla="*/ 2147483646 h 582"/>
                  <a:gd name="T10" fmla="*/ 2147483646 w 706"/>
                  <a:gd name="T11" fmla="*/ 2147483646 h 582"/>
                  <a:gd name="T12" fmla="*/ 2147483646 w 706"/>
                  <a:gd name="T13" fmla="*/ 2147483646 h 582"/>
                  <a:gd name="T14" fmla="*/ 2147483646 w 706"/>
                  <a:gd name="T15" fmla="*/ 2147483646 h 582"/>
                  <a:gd name="T16" fmla="*/ 2147483646 w 706"/>
                  <a:gd name="T17" fmla="*/ 2147483646 h 582"/>
                  <a:gd name="T18" fmla="*/ 2147483646 w 706"/>
                  <a:gd name="T19" fmla="*/ 2147483646 h 582"/>
                  <a:gd name="T20" fmla="*/ 2147483646 w 706"/>
                  <a:gd name="T21" fmla="*/ 2147483646 h 582"/>
                  <a:gd name="T22" fmla="*/ 2147483646 w 706"/>
                  <a:gd name="T23" fmla="*/ 2147483646 h 582"/>
                  <a:gd name="T24" fmla="*/ 2147483646 w 706"/>
                  <a:gd name="T25" fmla="*/ 2147483646 h 582"/>
                  <a:gd name="T26" fmla="*/ 2147483646 w 706"/>
                  <a:gd name="T27" fmla="*/ 2147483646 h 582"/>
                  <a:gd name="T28" fmla="*/ 2147483646 w 706"/>
                  <a:gd name="T29" fmla="*/ 2147483646 h 582"/>
                  <a:gd name="T30" fmla="*/ 2147483646 w 706"/>
                  <a:gd name="T31" fmla="*/ 2147483646 h 582"/>
                  <a:gd name="T32" fmla="*/ 2147483646 w 706"/>
                  <a:gd name="T33" fmla="*/ 2147483646 h 582"/>
                  <a:gd name="T34" fmla="*/ 2147483646 w 706"/>
                  <a:gd name="T35" fmla="*/ 2147483646 h 582"/>
                  <a:gd name="T36" fmla="*/ 2147483646 w 706"/>
                  <a:gd name="T37" fmla="*/ 0 h 582"/>
                  <a:gd name="T38" fmla="*/ 0 w 706"/>
                  <a:gd name="T39" fmla="*/ 0 h 582"/>
                  <a:gd name="T40" fmla="*/ 0 w 706"/>
                  <a:gd name="T41" fmla="*/ 2147483646 h 582"/>
                  <a:gd name="T42" fmla="*/ 0 w 706"/>
                  <a:gd name="T43" fmla="*/ 2147483646 h 582"/>
                  <a:gd name="T44" fmla="*/ 2147483646 w 706"/>
                  <a:gd name="T45" fmla="*/ 2147483646 h 582"/>
                  <a:gd name="T46" fmla="*/ 2147483646 w 706"/>
                  <a:gd name="T47" fmla="*/ 2147483646 h 582"/>
                  <a:gd name="T48" fmla="*/ 2147483646 w 706"/>
                  <a:gd name="T49" fmla="*/ 2147483646 h 582"/>
                  <a:gd name="T50" fmla="*/ 2147483646 w 706"/>
                  <a:gd name="T51" fmla="*/ 2147483646 h 582"/>
                  <a:gd name="T52" fmla="*/ 2147483646 w 706"/>
                  <a:gd name="T53" fmla="*/ 2147483646 h 582"/>
                  <a:gd name="T54" fmla="*/ 2147483646 w 706"/>
                  <a:gd name="T55" fmla="*/ 2147483646 h 582"/>
                  <a:gd name="T56" fmla="*/ 2147483646 w 706"/>
                  <a:gd name="T57" fmla="*/ 2147483646 h 5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6" h="582">
                    <a:moveTo>
                      <a:pt x="361" y="581"/>
                    </a:moveTo>
                    <a:lnTo>
                      <a:pt x="466" y="515"/>
                    </a:lnTo>
                    <a:lnTo>
                      <a:pt x="466" y="473"/>
                    </a:lnTo>
                    <a:lnTo>
                      <a:pt x="555" y="439"/>
                    </a:lnTo>
                    <a:lnTo>
                      <a:pt x="564" y="415"/>
                    </a:lnTo>
                    <a:lnTo>
                      <a:pt x="598" y="415"/>
                    </a:lnTo>
                    <a:lnTo>
                      <a:pt x="607" y="390"/>
                    </a:lnTo>
                    <a:lnTo>
                      <a:pt x="607" y="349"/>
                    </a:lnTo>
                    <a:lnTo>
                      <a:pt x="643" y="291"/>
                    </a:lnTo>
                    <a:lnTo>
                      <a:pt x="705" y="250"/>
                    </a:lnTo>
                    <a:lnTo>
                      <a:pt x="705" y="191"/>
                    </a:lnTo>
                    <a:lnTo>
                      <a:pt x="696" y="158"/>
                    </a:lnTo>
                    <a:lnTo>
                      <a:pt x="660" y="158"/>
                    </a:lnTo>
                    <a:lnTo>
                      <a:pt x="652" y="124"/>
                    </a:lnTo>
                    <a:lnTo>
                      <a:pt x="564" y="124"/>
                    </a:lnTo>
                    <a:lnTo>
                      <a:pt x="564" y="83"/>
                    </a:lnTo>
                    <a:lnTo>
                      <a:pt x="545" y="67"/>
                    </a:lnTo>
                    <a:lnTo>
                      <a:pt x="538" y="50"/>
                    </a:lnTo>
                    <a:lnTo>
                      <a:pt x="476" y="0"/>
                    </a:lnTo>
                    <a:lnTo>
                      <a:pt x="0" y="0"/>
                    </a:lnTo>
                    <a:lnTo>
                      <a:pt x="0" y="83"/>
                    </a:lnTo>
                    <a:lnTo>
                      <a:pt x="0" y="142"/>
                    </a:lnTo>
                    <a:lnTo>
                      <a:pt x="105" y="142"/>
                    </a:lnTo>
                    <a:lnTo>
                      <a:pt x="105" y="365"/>
                    </a:lnTo>
                    <a:lnTo>
                      <a:pt x="220" y="365"/>
                    </a:lnTo>
                    <a:lnTo>
                      <a:pt x="220" y="466"/>
                    </a:lnTo>
                    <a:lnTo>
                      <a:pt x="316" y="490"/>
                    </a:lnTo>
                    <a:lnTo>
                      <a:pt x="316" y="581"/>
                    </a:lnTo>
                    <a:lnTo>
                      <a:pt x="361" y="581"/>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2" name="Freeform 38">
                <a:extLst>
                  <a:ext uri="{FF2B5EF4-FFF2-40B4-BE49-F238E27FC236}">
                    <a16:creationId xmlns:a16="http://schemas.microsoft.com/office/drawing/2014/main" id="{81398217-9EB5-4567-8825-1E5A6EC884C3}"/>
                  </a:ext>
                </a:extLst>
              </p:cNvPr>
              <p:cNvSpPr>
                <a:spLocks/>
              </p:cNvSpPr>
              <p:nvPr/>
            </p:nvSpPr>
            <p:spPr bwMode="auto">
              <a:xfrm>
                <a:off x="1641475" y="2384425"/>
                <a:ext cx="831850" cy="719138"/>
              </a:xfrm>
              <a:custGeom>
                <a:avLst/>
                <a:gdLst>
                  <a:gd name="T0" fmla="*/ 2147483646 w 546"/>
                  <a:gd name="T1" fmla="*/ 2147483646 h 473"/>
                  <a:gd name="T2" fmla="*/ 2147483646 w 546"/>
                  <a:gd name="T3" fmla="*/ 2147483646 h 473"/>
                  <a:gd name="T4" fmla="*/ 2147483646 w 546"/>
                  <a:gd name="T5" fmla="*/ 2147483646 h 473"/>
                  <a:gd name="T6" fmla="*/ 2147483646 w 546"/>
                  <a:gd name="T7" fmla="*/ 2147483646 h 473"/>
                  <a:gd name="T8" fmla="*/ 2147483646 w 546"/>
                  <a:gd name="T9" fmla="*/ 2147483646 h 473"/>
                  <a:gd name="T10" fmla="*/ 2147483646 w 546"/>
                  <a:gd name="T11" fmla="*/ 0 h 473"/>
                  <a:gd name="T12" fmla="*/ 0 w 546"/>
                  <a:gd name="T13" fmla="*/ 0 h 473"/>
                  <a:gd name="T14" fmla="*/ 0 w 546"/>
                  <a:gd name="T15" fmla="*/ 2147483646 h 473"/>
                  <a:gd name="T16" fmla="*/ 2147483646 w 546"/>
                  <a:gd name="T17" fmla="*/ 2147483646 h 473"/>
                  <a:gd name="T18" fmla="*/ 2147483646 w 546"/>
                  <a:gd name="T19" fmla="*/ 2147483646 h 473"/>
                  <a:gd name="T20" fmla="*/ 2147483646 w 546"/>
                  <a:gd name="T21" fmla="*/ 2147483646 h 473"/>
                  <a:gd name="T22" fmla="*/ 2147483646 w 546"/>
                  <a:gd name="T23" fmla="*/ 2147483646 h 473"/>
                  <a:gd name="T24" fmla="*/ 2147483646 w 546"/>
                  <a:gd name="T25" fmla="*/ 2147483646 h 473"/>
                  <a:gd name="T26" fmla="*/ 2147483646 w 546"/>
                  <a:gd name="T27" fmla="*/ 2147483646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6" h="473">
                    <a:moveTo>
                      <a:pt x="545" y="382"/>
                    </a:moveTo>
                    <a:lnTo>
                      <a:pt x="545" y="281"/>
                    </a:lnTo>
                    <a:lnTo>
                      <a:pt x="431" y="281"/>
                    </a:lnTo>
                    <a:lnTo>
                      <a:pt x="431" y="58"/>
                    </a:lnTo>
                    <a:lnTo>
                      <a:pt x="326" y="58"/>
                    </a:lnTo>
                    <a:lnTo>
                      <a:pt x="326" y="0"/>
                    </a:lnTo>
                    <a:lnTo>
                      <a:pt x="0" y="0"/>
                    </a:lnTo>
                    <a:lnTo>
                      <a:pt x="0" y="472"/>
                    </a:lnTo>
                    <a:lnTo>
                      <a:pt x="105" y="472"/>
                    </a:lnTo>
                    <a:lnTo>
                      <a:pt x="281" y="472"/>
                    </a:lnTo>
                    <a:lnTo>
                      <a:pt x="281" y="422"/>
                    </a:lnTo>
                    <a:lnTo>
                      <a:pt x="326" y="422"/>
                    </a:lnTo>
                    <a:lnTo>
                      <a:pt x="326" y="382"/>
                    </a:lnTo>
                    <a:lnTo>
                      <a:pt x="545" y="382"/>
                    </a:lnTo>
                  </a:path>
                </a:pathLst>
              </a:custGeom>
              <a:solidFill>
                <a:srgbClr val="FFCCFF">
                  <a:alpha val="70195"/>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43" name="Freeform 39">
                <a:extLst>
                  <a:ext uri="{FF2B5EF4-FFF2-40B4-BE49-F238E27FC236}">
                    <a16:creationId xmlns:a16="http://schemas.microsoft.com/office/drawing/2014/main" id="{9DC84951-18F9-491E-9C0E-5FDE3C4B7454}"/>
                  </a:ext>
                </a:extLst>
              </p:cNvPr>
              <p:cNvSpPr>
                <a:spLocks/>
              </p:cNvSpPr>
              <p:nvPr/>
            </p:nvSpPr>
            <p:spPr bwMode="auto">
              <a:xfrm>
                <a:off x="1092200" y="2143125"/>
                <a:ext cx="549275" cy="960438"/>
              </a:xfrm>
              <a:custGeom>
                <a:avLst/>
                <a:gdLst>
                  <a:gd name="T0" fmla="*/ 2147483646 w 361"/>
                  <a:gd name="T1" fmla="*/ 2147483646 h 632"/>
                  <a:gd name="T2" fmla="*/ 2147483646 w 361"/>
                  <a:gd name="T3" fmla="*/ 2147483646 h 632"/>
                  <a:gd name="T4" fmla="*/ 2147483646 w 361"/>
                  <a:gd name="T5" fmla="*/ 2147483646 h 632"/>
                  <a:gd name="T6" fmla="*/ 2147483646 w 361"/>
                  <a:gd name="T7" fmla="*/ 2147483646 h 632"/>
                  <a:gd name="T8" fmla="*/ 2147483646 w 361"/>
                  <a:gd name="T9" fmla="*/ 0 h 632"/>
                  <a:gd name="T10" fmla="*/ 2147483646 w 361"/>
                  <a:gd name="T11" fmla="*/ 0 h 632"/>
                  <a:gd name="T12" fmla="*/ 0 w 361"/>
                  <a:gd name="T13" fmla="*/ 2147483646 h 632"/>
                  <a:gd name="T14" fmla="*/ 2147483646 w 361"/>
                  <a:gd name="T15" fmla="*/ 2147483646 h 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632">
                    <a:moveTo>
                      <a:pt x="360" y="631"/>
                    </a:moveTo>
                    <a:lnTo>
                      <a:pt x="360" y="158"/>
                    </a:lnTo>
                    <a:lnTo>
                      <a:pt x="360" y="34"/>
                    </a:lnTo>
                    <a:lnTo>
                      <a:pt x="317" y="34"/>
                    </a:lnTo>
                    <a:lnTo>
                      <a:pt x="317" y="0"/>
                    </a:lnTo>
                    <a:lnTo>
                      <a:pt x="79" y="0"/>
                    </a:lnTo>
                    <a:lnTo>
                      <a:pt x="0" y="631"/>
                    </a:lnTo>
                    <a:lnTo>
                      <a:pt x="360" y="631"/>
                    </a:lnTo>
                  </a:path>
                </a:pathLst>
              </a:custGeom>
              <a:solidFill>
                <a:srgbClr val="FFCCFF">
                  <a:alpha val="7019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4" name="Freeform 40">
                <a:extLst>
                  <a:ext uri="{FF2B5EF4-FFF2-40B4-BE49-F238E27FC236}">
                    <a16:creationId xmlns:a16="http://schemas.microsoft.com/office/drawing/2014/main" id="{188823EB-5EA4-48F1-A7AC-22CC4EDD3192}"/>
                  </a:ext>
                </a:extLst>
              </p:cNvPr>
              <p:cNvSpPr>
                <a:spLocks/>
              </p:cNvSpPr>
              <p:nvPr/>
            </p:nvSpPr>
            <p:spPr bwMode="auto">
              <a:xfrm>
                <a:off x="1214438" y="1679575"/>
                <a:ext cx="923925" cy="706438"/>
              </a:xfrm>
              <a:custGeom>
                <a:avLst/>
                <a:gdLst>
                  <a:gd name="T0" fmla="*/ 0 w 607"/>
                  <a:gd name="T1" fmla="*/ 2147483646 h 464"/>
                  <a:gd name="T2" fmla="*/ 2147483646 w 607"/>
                  <a:gd name="T3" fmla="*/ 2147483646 h 464"/>
                  <a:gd name="T4" fmla="*/ 2147483646 w 607"/>
                  <a:gd name="T5" fmla="*/ 2147483646 h 464"/>
                  <a:gd name="T6" fmla="*/ 2147483646 w 607"/>
                  <a:gd name="T7" fmla="*/ 2147483646 h 464"/>
                  <a:gd name="T8" fmla="*/ 2147483646 w 607"/>
                  <a:gd name="T9" fmla="*/ 2147483646 h 464"/>
                  <a:gd name="T10" fmla="*/ 2147483646 w 607"/>
                  <a:gd name="T11" fmla="*/ 2147483646 h 464"/>
                  <a:gd name="T12" fmla="*/ 2147483646 w 607"/>
                  <a:gd name="T13" fmla="*/ 2147483646 h 464"/>
                  <a:gd name="T14" fmla="*/ 2147483646 w 607"/>
                  <a:gd name="T15" fmla="*/ 2147483646 h 464"/>
                  <a:gd name="T16" fmla="*/ 2147483646 w 607"/>
                  <a:gd name="T17" fmla="*/ 0 h 464"/>
                  <a:gd name="T18" fmla="*/ 0 w 607"/>
                  <a:gd name="T19" fmla="*/ 2147483646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7" h="464">
                    <a:moveTo>
                      <a:pt x="0" y="306"/>
                    </a:moveTo>
                    <a:lnTo>
                      <a:pt x="237" y="306"/>
                    </a:lnTo>
                    <a:lnTo>
                      <a:pt x="237" y="339"/>
                    </a:lnTo>
                    <a:lnTo>
                      <a:pt x="281" y="339"/>
                    </a:lnTo>
                    <a:lnTo>
                      <a:pt x="281" y="463"/>
                    </a:lnTo>
                    <a:lnTo>
                      <a:pt x="606" y="463"/>
                    </a:lnTo>
                    <a:lnTo>
                      <a:pt x="606" y="380"/>
                    </a:lnTo>
                    <a:lnTo>
                      <a:pt x="606" y="16"/>
                    </a:lnTo>
                    <a:lnTo>
                      <a:pt x="35" y="0"/>
                    </a:lnTo>
                    <a:lnTo>
                      <a:pt x="0" y="306"/>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45" name="Freeform 41">
                <a:extLst>
                  <a:ext uri="{FF2B5EF4-FFF2-40B4-BE49-F238E27FC236}">
                    <a16:creationId xmlns:a16="http://schemas.microsoft.com/office/drawing/2014/main" id="{91E78BB9-0B9B-4297-B89E-99D78666B7CD}"/>
                  </a:ext>
                </a:extLst>
              </p:cNvPr>
              <p:cNvSpPr>
                <a:spLocks/>
              </p:cNvSpPr>
              <p:nvPr/>
            </p:nvSpPr>
            <p:spPr bwMode="auto">
              <a:xfrm>
                <a:off x="2862263" y="1692275"/>
                <a:ext cx="1146175" cy="806450"/>
              </a:xfrm>
              <a:custGeom>
                <a:avLst/>
                <a:gdLst>
                  <a:gd name="T0" fmla="*/ 0 w 753"/>
                  <a:gd name="T1" fmla="*/ 2147483646 h 531"/>
                  <a:gd name="T2" fmla="*/ 2147483646 w 753"/>
                  <a:gd name="T3" fmla="*/ 2147483646 h 531"/>
                  <a:gd name="T4" fmla="*/ 2147483646 w 753"/>
                  <a:gd name="T5" fmla="*/ 2147483646 h 531"/>
                  <a:gd name="T6" fmla="*/ 2147483646 w 753"/>
                  <a:gd name="T7" fmla="*/ 2147483646 h 531"/>
                  <a:gd name="T8" fmla="*/ 2147483646 w 753"/>
                  <a:gd name="T9" fmla="*/ 2147483646 h 531"/>
                  <a:gd name="T10" fmla="*/ 2147483646 w 753"/>
                  <a:gd name="T11" fmla="*/ 2147483646 h 531"/>
                  <a:gd name="T12" fmla="*/ 2147483646 w 753"/>
                  <a:gd name="T13" fmla="*/ 2147483646 h 531"/>
                  <a:gd name="T14" fmla="*/ 2147483646 w 753"/>
                  <a:gd name="T15" fmla="*/ 2147483646 h 531"/>
                  <a:gd name="T16" fmla="*/ 2147483646 w 753"/>
                  <a:gd name="T17" fmla="*/ 2147483646 h 531"/>
                  <a:gd name="T18" fmla="*/ 2147483646 w 753"/>
                  <a:gd name="T19" fmla="*/ 2147483646 h 531"/>
                  <a:gd name="T20" fmla="*/ 2147483646 w 753"/>
                  <a:gd name="T21" fmla="*/ 2147483646 h 531"/>
                  <a:gd name="T22" fmla="*/ 2147483646 w 753"/>
                  <a:gd name="T23" fmla="*/ 2147483646 h 531"/>
                  <a:gd name="T24" fmla="*/ 2147483646 w 753"/>
                  <a:gd name="T25" fmla="*/ 2147483646 h 531"/>
                  <a:gd name="T26" fmla="*/ 2147483646 w 753"/>
                  <a:gd name="T27" fmla="*/ 2147483646 h 531"/>
                  <a:gd name="T28" fmla="*/ 2147483646 w 753"/>
                  <a:gd name="T29" fmla="*/ 2147483646 h 531"/>
                  <a:gd name="T30" fmla="*/ 2147483646 w 753"/>
                  <a:gd name="T31" fmla="*/ 2147483646 h 531"/>
                  <a:gd name="T32" fmla="*/ 2147483646 w 753"/>
                  <a:gd name="T33" fmla="*/ 2147483646 h 531"/>
                  <a:gd name="T34" fmla="*/ 2147483646 w 753"/>
                  <a:gd name="T35" fmla="*/ 2147483646 h 531"/>
                  <a:gd name="T36" fmla="*/ 2147483646 w 753"/>
                  <a:gd name="T37" fmla="*/ 2147483646 h 531"/>
                  <a:gd name="T38" fmla="*/ 2147483646 w 753"/>
                  <a:gd name="T39" fmla="*/ 2147483646 h 531"/>
                  <a:gd name="T40" fmla="*/ 2147483646 w 753"/>
                  <a:gd name="T41" fmla="*/ 2147483646 h 531"/>
                  <a:gd name="T42" fmla="*/ 2147483646 w 753"/>
                  <a:gd name="T43" fmla="*/ 2147483646 h 531"/>
                  <a:gd name="T44" fmla="*/ 2147483646 w 753"/>
                  <a:gd name="T45" fmla="*/ 2147483646 h 531"/>
                  <a:gd name="T46" fmla="*/ 2147483646 w 753"/>
                  <a:gd name="T47" fmla="*/ 2147483646 h 531"/>
                  <a:gd name="T48" fmla="*/ 2147483646 w 753"/>
                  <a:gd name="T49" fmla="*/ 2147483646 h 531"/>
                  <a:gd name="T50" fmla="*/ 2147483646 w 753"/>
                  <a:gd name="T51" fmla="*/ 2147483646 h 531"/>
                  <a:gd name="T52" fmla="*/ 2147483646 w 753"/>
                  <a:gd name="T53" fmla="*/ 0 h 531"/>
                  <a:gd name="T54" fmla="*/ 2147483646 w 753"/>
                  <a:gd name="T55" fmla="*/ 2147483646 h 531"/>
                  <a:gd name="T56" fmla="*/ 2147483646 w 753"/>
                  <a:gd name="T57" fmla="*/ 2147483646 h 531"/>
                  <a:gd name="T58" fmla="*/ 2147483646 w 753"/>
                  <a:gd name="T59" fmla="*/ 2147483646 h 531"/>
                  <a:gd name="T60" fmla="*/ 2147483646 w 753"/>
                  <a:gd name="T61" fmla="*/ 2147483646 h 531"/>
                  <a:gd name="T62" fmla="*/ 0 w 753"/>
                  <a:gd name="T63" fmla="*/ 2147483646 h 5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53" h="531">
                    <a:moveTo>
                      <a:pt x="0" y="373"/>
                    </a:moveTo>
                    <a:lnTo>
                      <a:pt x="62" y="422"/>
                    </a:lnTo>
                    <a:lnTo>
                      <a:pt x="69" y="440"/>
                    </a:lnTo>
                    <a:lnTo>
                      <a:pt x="88" y="456"/>
                    </a:lnTo>
                    <a:lnTo>
                      <a:pt x="88" y="497"/>
                    </a:lnTo>
                    <a:lnTo>
                      <a:pt x="175" y="497"/>
                    </a:lnTo>
                    <a:lnTo>
                      <a:pt x="183" y="530"/>
                    </a:lnTo>
                    <a:lnTo>
                      <a:pt x="218" y="530"/>
                    </a:lnTo>
                    <a:lnTo>
                      <a:pt x="254" y="530"/>
                    </a:lnTo>
                    <a:lnTo>
                      <a:pt x="254" y="489"/>
                    </a:lnTo>
                    <a:lnTo>
                      <a:pt x="341" y="431"/>
                    </a:lnTo>
                    <a:lnTo>
                      <a:pt x="375" y="440"/>
                    </a:lnTo>
                    <a:lnTo>
                      <a:pt x="498" y="323"/>
                    </a:lnTo>
                    <a:lnTo>
                      <a:pt x="498" y="290"/>
                    </a:lnTo>
                    <a:lnTo>
                      <a:pt x="534" y="258"/>
                    </a:lnTo>
                    <a:lnTo>
                      <a:pt x="543" y="265"/>
                    </a:lnTo>
                    <a:lnTo>
                      <a:pt x="586" y="240"/>
                    </a:lnTo>
                    <a:lnTo>
                      <a:pt x="603" y="240"/>
                    </a:lnTo>
                    <a:lnTo>
                      <a:pt x="690" y="125"/>
                    </a:lnTo>
                    <a:lnTo>
                      <a:pt x="690" y="83"/>
                    </a:lnTo>
                    <a:lnTo>
                      <a:pt x="726" y="76"/>
                    </a:lnTo>
                    <a:lnTo>
                      <a:pt x="752" y="76"/>
                    </a:lnTo>
                    <a:lnTo>
                      <a:pt x="735" y="25"/>
                    </a:lnTo>
                    <a:lnTo>
                      <a:pt x="709" y="25"/>
                    </a:lnTo>
                    <a:lnTo>
                      <a:pt x="709" y="9"/>
                    </a:lnTo>
                    <a:lnTo>
                      <a:pt x="631" y="9"/>
                    </a:lnTo>
                    <a:lnTo>
                      <a:pt x="88" y="0"/>
                    </a:lnTo>
                    <a:lnTo>
                      <a:pt x="88" y="17"/>
                    </a:lnTo>
                    <a:lnTo>
                      <a:pt x="88" y="315"/>
                    </a:lnTo>
                    <a:lnTo>
                      <a:pt x="62" y="348"/>
                    </a:lnTo>
                    <a:lnTo>
                      <a:pt x="17" y="348"/>
                    </a:lnTo>
                    <a:lnTo>
                      <a:pt x="0" y="373"/>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46" name="Freeform 42">
                <a:extLst>
                  <a:ext uri="{FF2B5EF4-FFF2-40B4-BE49-F238E27FC236}">
                    <a16:creationId xmlns:a16="http://schemas.microsoft.com/office/drawing/2014/main" id="{DA2EA6EE-63FD-4D10-B5D5-CD28C9062E5D}"/>
                  </a:ext>
                </a:extLst>
              </p:cNvPr>
              <p:cNvSpPr>
                <a:spLocks/>
              </p:cNvSpPr>
              <p:nvPr/>
            </p:nvSpPr>
            <p:spPr bwMode="auto">
              <a:xfrm>
                <a:off x="4168775" y="1890713"/>
                <a:ext cx="1008063" cy="773112"/>
              </a:xfrm>
              <a:custGeom>
                <a:avLst/>
                <a:gdLst>
                  <a:gd name="T0" fmla="*/ 2147483646 w 662"/>
                  <a:gd name="T1" fmla="*/ 2147483646 h 508"/>
                  <a:gd name="T2" fmla="*/ 2147483646 w 662"/>
                  <a:gd name="T3" fmla="*/ 2147483646 h 508"/>
                  <a:gd name="T4" fmla="*/ 2147483646 w 662"/>
                  <a:gd name="T5" fmla="*/ 2147483646 h 508"/>
                  <a:gd name="T6" fmla="*/ 2147483646 w 662"/>
                  <a:gd name="T7" fmla="*/ 2147483646 h 508"/>
                  <a:gd name="T8" fmla="*/ 2147483646 w 662"/>
                  <a:gd name="T9" fmla="*/ 2147483646 h 508"/>
                  <a:gd name="T10" fmla="*/ 2147483646 w 662"/>
                  <a:gd name="T11" fmla="*/ 0 h 508"/>
                  <a:gd name="T12" fmla="*/ 2147483646 w 662"/>
                  <a:gd name="T13" fmla="*/ 0 h 508"/>
                  <a:gd name="T14" fmla="*/ 2147483646 w 662"/>
                  <a:gd name="T15" fmla="*/ 2147483646 h 508"/>
                  <a:gd name="T16" fmla="*/ 2147483646 w 662"/>
                  <a:gd name="T17" fmla="*/ 2147483646 h 508"/>
                  <a:gd name="T18" fmla="*/ 2147483646 w 662"/>
                  <a:gd name="T19" fmla="*/ 2147483646 h 508"/>
                  <a:gd name="T20" fmla="*/ 2147483646 w 662"/>
                  <a:gd name="T21" fmla="*/ 2147483646 h 508"/>
                  <a:gd name="T22" fmla="*/ 0 w 662"/>
                  <a:gd name="T23" fmla="*/ 2147483646 h 508"/>
                  <a:gd name="T24" fmla="*/ 2147483646 w 662"/>
                  <a:gd name="T25" fmla="*/ 2147483646 h 508"/>
                  <a:gd name="T26" fmla="*/ 2147483646 w 662"/>
                  <a:gd name="T27" fmla="*/ 2147483646 h 508"/>
                  <a:gd name="T28" fmla="*/ 2147483646 w 662"/>
                  <a:gd name="T29" fmla="*/ 2147483646 h 508"/>
                  <a:gd name="T30" fmla="*/ 2147483646 w 662"/>
                  <a:gd name="T31" fmla="*/ 2147483646 h 508"/>
                  <a:gd name="T32" fmla="*/ 2147483646 w 662"/>
                  <a:gd name="T33" fmla="*/ 2147483646 h 508"/>
                  <a:gd name="T34" fmla="*/ 2147483646 w 662"/>
                  <a:gd name="T35" fmla="*/ 2147483646 h 508"/>
                  <a:gd name="T36" fmla="*/ 2147483646 w 662"/>
                  <a:gd name="T37" fmla="*/ 2147483646 h 508"/>
                  <a:gd name="T38" fmla="*/ 2147483646 w 662"/>
                  <a:gd name="T39" fmla="*/ 2147483646 h 508"/>
                  <a:gd name="T40" fmla="*/ 2147483646 w 662"/>
                  <a:gd name="T41" fmla="*/ 2147483646 h 508"/>
                  <a:gd name="T42" fmla="*/ 2147483646 w 662"/>
                  <a:gd name="T43" fmla="*/ 2147483646 h 508"/>
                  <a:gd name="T44" fmla="*/ 2147483646 w 662"/>
                  <a:gd name="T45" fmla="*/ 2147483646 h 508"/>
                  <a:gd name="T46" fmla="*/ 2147483646 w 662"/>
                  <a:gd name="T47" fmla="*/ 2147483646 h 508"/>
                  <a:gd name="T48" fmla="*/ 2147483646 w 662"/>
                  <a:gd name="T49" fmla="*/ 2147483646 h 508"/>
                  <a:gd name="T50" fmla="*/ 2147483646 w 662"/>
                  <a:gd name="T51" fmla="*/ 2147483646 h 508"/>
                  <a:gd name="T52" fmla="*/ 2147483646 w 662"/>
                  <a:gd name="T53" fmla="*/ 2147483646 h 508"/>
                  <a:gd name="T54" fmla="*/ 2147483646 w 662"/>
                  <a:gd name="T55" fmla="*/ 2147483646 h 508"/>
                  <a:gd name="T56" fmla="*/ 2147483646 w 662"/>
                  <a:gd name="T57" fmla="*/ 2147483646 h 508"/>
                  <a:gd name="T58" fmla="*/ 2147483646 w 662"/>
                  <a:gd name="T59" fmla="*/ 2147483646 h 508"/>
                  <a:gd name="T60" fmla="*/ 2147483646 w 662"/>
                  <a:gd name="T61" fmla="*/ 2147483646 h 508"/>
                  <a:gd name="T62" fmla="*/ 2147483646 w 662"/>
                  <a:gd name="T63" fmla="*/ 2147483646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62" h="508">
                    <a:moveTo>
                      <a:pt x="661" y="283"/>
                    </a:moveTo>
                    <a:lnTo>
                      <a:pt x="644" y="241"/>
                    </a:lnTo>
                    <a:lnTo>
                      <a:pt x="608" y="167"/>
                    </a:lnTo>
                    <a:lnTo>
                      <a:pt x="591" y="83"/>
                    </a:lnTo>
                    <a:lnTo>
                      <a:pt x="539" y="108"/>
                    </a:lnTo>
                    <a:lnTo>
                      <a:pt x="539" y="0"/>
                    </a:lnTo>
                    <a:lnTo>
                      <a:pt x="274" y="0"/>
                    </a:lnTo>
                    <a:lnTo>
                      <a:pt x="150" y="42"/>
                    </a:lnTo>
                    <a:lnTo>
                      <a:pt x="45" y="126"/>
                    </a:lnTo>
                    <a:lnTo>
                      <a:pt x="28" y="142"/>
                    </a:lnTo>
                    <a:lnTo>
                      <a:pt x="28" y="259"/>
                    </a:lnTo>
                    <a:lnTo>
                      <a:pt x="0" y="308"/>
                    </a:lnTo>
                    <a:lnTo>
                      <a:pt x="19" y="316"/>
                    </a:lnTo>
                    <a:lnTo>
                      <a:pt x="28" y="316"/>
                    </a:lnTo>
                    <a:lnTo>
                      <a:pt x="62" y="275"/>
                    </a:lnTo>
                    <a:lnTo>
                      <a:pt x="88" y="275"/>
                    </a:lnTo>
                    <a:lnTo>
                      <a:pt x="142" y="250"/>
                    </a:lnTo>
                    <a:lnTo>
                      <a:pt x="195" y="275"/>
                    </a:lnTo>
                    <a:lnTo>
                      <a:pt x="195" y="283"/>
                    </a:lnTo>
                    <a:lnTo>
                      <a:pt x="274" y="399"/>
                    </a:lnTo>
                    <a:lnTo>
                      <a:pt x="300" y="416"/>
                    </a:lnTo>
                    <a:lnTo>
                      <a:pt x="300" y="449"/>
                    </a:lnTo>
                    <a:lnTo>
                      <a:pt x="327" y="507"/>
                    </a:lnTo>
                    <a:lnTo>
                      <a:pt x="327" y="432"/>
                    </a:lnTo>
                    <a:lnTo>
                      <a:pt x="370" y="399"/>
                    </a:lnTo>
                    <a:lnTo>
                      <a:pt x="424" y="333"/>
                    </a:lnTo>
                    <a:lnTo>
                      <a:pt x="441" y="349"/>
                    </a:lnTo>
                    <a:lnTo>
                      <a:pt x="494" y="349"/>
                    </a:lnTo>
                    <a:lnTo>
                      <a:pt x="494" y="300"/>
                    </a:lnTo>
                    <a:lnTo>
                      <a:pt x="573" y="300"/>
                    </a:lnTo>
                    <a:lnTo>
                      <a:pt x="653" y="324"/>
                    </a:lnTo>
                    <a:lnTo>
                      <a:pt x="661" y="283"/>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47" name="Freeform 43">
                <a:extLst>
                  <a:ext uri="{FF2B5EF4-FFF2-40B4-BE49-F238E27FC236}">
                    <a16:creationId xmlns:a16="http://schemas.microsoft.com/office/drawing/2014/main" id="{E4891AA7-1223-45B1-9D4B-53EF8AAE5863}"/>
                  </a:ext>
                </a:extLst>
              </p:cNvPr>
              <p:cNvSpPr>
                <a:spLocks/>
              </p:cNvSpPr>
              <p:nvPr/>
            </p:nvSpPr>
            <p:spPr bwMode="auto">
              <a:xfrm>
                <a:off x="3810000" y="1328738"/>
                <a:ext cx="801688" cy="757237"/>
              </a:xfrm>
              <a:custGeom>
                <a:avLst/>
                <a:gdLst>
                  <a:gd name="T0" fmla="*/ 2147483646 w 526"/>
                  <a:gd name="T1" fmla="*/ 2147483646 h 497"/>
                  <a:gd name="T2" fmla="*/ 2147483646 w 526"/>
                  <a:gd name="T3" fmla="*/ 2147483646 h 497"/>
                  <a:gd name="T4" fmla="*/ 2147483646 w 526"/>
                  <a:gd name="T5" fmla="*/ 2147483646 h 497"/>
                  <a:gd name="T6" fmla="*/ 2147483646 w 526"/>
                  <a:gd name="T7" fmla="*/ 2147483646 h 497"/>
                  <a:gd name="T8" fmla="*/ 2147483646 w 526"/>
                  <a:gd name="T9" fmla="*/ 2147483646 h 497"/>
                  <a:gd name="T10" fmla="*/ 2147483646 w 526"/>
                  <a:gd name="T11" fmla="*/ 2147483646 h 497"/>
                  <a:gd name="T12" fmla="*/ 2147483646 w 526"/>
                  <a:gd name="T13" fmla="*/ 2147483646 h 497"/>
                  <a:gd name="T14" fmla="*/ 2147483646 w 526"/>
                  <a:gd name="T15" fmla="*/ 2147483646 h 497"/>
                  <a:gd name="T16" fmla="*/ 2147483646 w 526"/>
                  <a:gd name="T17" fmla="*/ 2147483646 h 497"/>
                  <a:gd name="T18" fmla="*/ 2147483646 w 526"/>
                  <a:gd name="T19" fmla="*/ 2147483646 h 497"/>
                  <a:gd name="T20" fmla="*/ 2147483646 w 526"/>
                  <a:gd name="T21" fmla="*/ 2147483646 h 497"/>
                  <a:gd name="T22" fmla="*/ 2147483646 w 526"/>
                  <a:gd name="T23" fmla="*/ 2147483646 h 497"/>
                  <a:gd name="T24" fmla="*/ 2147483646 w 526"/>
                  <a:gd name="T25" fmla="*/ 2147483646 h 497"/>
                  <a:gd name="T26" fmla="*/ 2147483646 w 526"/>
                  <a:gd name="T27" fmla="*/ 2147483646 h 497"/>
                  <a:gd name="T28" fmla="*/ 2147483646 w 526"/>
                  <a:gd name="T29" fmla="*/ 2147483646 h 497"/>
                  <a:gd name="T30" fmla="*/ 2147483646 w 526"/>
                  <a:gd name="T31" fmla="*/ 2147483646 h 497"/>
                  <a:gd name="T32" fmla="*/ 2147483646 w 526"/>
                  <a:gd name="T33" fmla="*/ 2147483646 h 497"/>
                  <a:gd name="T34" fmla="*/ 2147483646 w 526"/>
                  <a:gd name="T35" fmla="*/ 2147483646 h 497"/>
                  <a:gd name="T36" fmla="*/ 2147483646 w 526"/>
                  <a:gd name="T37" fmla="*/ 2147483646 h 497"/>
                  <a:gd name="T38" fmla="*/ 2147483646 w 526"/>
                  <a:gd name="T39" fmla="*/ 2147483646 h 497"/>
                  <a:gd name="T40" fmla="*/ 2147483646 w 526"/>
                  <a:gd name="T41" fmla="*/ 2147483646 h 497"/>
                  <a:gd name="T42" fmla="*/ 2147483646 w 526"/>
                  <a:gd name="T43" fmla="*/ 2147483646 h 497"/>
                  <a:gd name="T44" fmla="*/ 2147483646 w 526"/>
                  <a:gd name="T45" fmla="*/ 2147483646 h 497"/>
                  <a:gd name="T46" fmla="*/ 2147483646 w 526"/>
                  <a:gd name="T47" fmla="*/ 2147483646 h 497"/>
                  <a:gd name="T48" fmla="*/ 2147483646 w 526"/>
                  <a:gd name="T49" fmla="*/ 2147483646 h 497"/>
                  <a:gd name="T50" fmla="*/ 2147483646 w 526"/>
                  <a:gd name="T51" fmla="*/ 2147483646 h 497"/>
                  <a:gd name="T52" fmla="*/ 2147483646 w 526"/>
                  <a:gd name="T53" fmla="*/ 2147483646 h 497"/>
                  <a:gd name="T54" fmla="*/ 2147483646 w 526"/>
                  <a:gd name="T55" fmla="*/ 2147483646 h 497"/>
                  <a:gd name="T56" fmla="*/ 2147483646 w 526"/>
                  <a:gd name="T57" fmla="*/ 2147483646 h 497"/>
                  <a:gd name="T58" fmla="*/ 2147483646 w 526"/>
                  <a:gd name="T59" fmla="*/ 2147483646 h 497"/>
                  <a:gd name="T60" fmla="*/ 2147483646 w 526"/>
                  <a:gd name="T61" fmla="*/ 2147483646 h 497"/>
                  <a:gd name="T62" fmla="*/ 2147483646 w 526"/>
                  <a:gd name="T63" fmla="*/ 2147483646 h 497"/>
                  <a:gd name="T64" fmla="*/ 2147483646 w 526"/>
                  <a:gd name="T65" fmla="*/ 2147483646 h 497"/>
                  <a:gd name="T66" fmla="*/ 2147483646 w 526"/>
                  <a:gd name="T67" fmla="*/ 2147483646 h 497"/>
                  <a:gd name="T68" fmla="*/ 2147483646 w 526"/>
                  <a:gd name="T69" fmla="*/ 2147483646 h 497"/>
                  <a:gd name="T70" fmla="*/ 2147483646 w 526"/>
                  <a:gd name="T71" fmla="*/ 0 h 497"/>
                  <a:gd name="T72" fmla="*/ 2147483646 w 526"/>
                  <a:gd name="T73" fmla="*/ 2147483646 h 497"/>
                  <a:gd name="T74" fmla="*/ 2147483646 w 526"/>
                  <a:gd name="T75" fmla="*/ 2147483646 h 497"/>
                  <a:gd name="T76" fmla="*/ 2147483646 w 526"/>
                  <a:gd name="T77" fmla="*/ 2147483646 h 497"/>
                  <a:gd name="T78" fmla="*/ 0 w 526"/>
                  <a:gd name="T79" fmla="*/ 2147483646 h 497"/>
                  <a:gd name="T80" fmla="*/ 2147483646 w 526"/>
                  <a:gd name="T81" fmla="*/ 2147483646 h 497"/>
                  <a:gd name="T82" fmla="*/ 2147483646 w 526"/>
                  <a:gd name="T83" fmla="*/ 2147483646 h 497"/>
                  <a:gd name="T84" fmla="*/ 2147483646 w 526"/>
                  <a:gd name="T85" fmla="*/ 2147483646 h 497"/>
                  <a:gd name="T86" fmla="*/ 2147483646 w 526"/>
                  <a:gd name="T87" fmla="*/ 2147483646 h 497"/>
                  <a:gd name="T88" fmla="*/ 2147483646 w 526"/>
                  <a:gd name="T89" fmla="*/ 2147483646 h 497"/>
                  <a:gd name="T90" fmla="*/ 2147483646 w 526"/>
                  <a:gd name="T91" fmla="*/ 2147483646 h 4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26" h="497">
                    <a:moveTo>
                      <a:pt x="280" y="496"/>
                    </a:moveTo>
                    <a:lnTo>
                      <a:pt x="385" y="413"/>
                    </a:lnTo>
                    <a:lnTo>
                      <a:pt x="508" y="371"/>
                    </a:lnTo>
                    <a:lnTo>
                      <a:pt x="508" y="124"/>
                    </a:lnTo>
                    <a:lnTo>
                      <a:pt x="525" y="65"/>
                    </a:lnTo>
                    <a:lnTo>
                      <a:pt x="508" y="57"/>
                    </a:lnTo>
                    <a:lnTo>
                      <a:pt x="482" y="49"/>
                    </a:lnTo>
                    <a:lnTo>
                      <a:pt x="490" y="41"/>
                    </a:lnTo>
                    <a:lnTo>
                      <a:pt x="482" y="25"/>
                    </a:lnTo>
                    <a:lnTo>
                      <a:pt x="463" y="16"/>
                    </a:lnTo>
                    <a:lnTo>
                      <a:pt x="420" y="65"/>
                    </a:lnTo>
                    <a:lnTo>
                      <a:pt x="394" y="115"/>
                    </a:lnTo>
                    <a:lnTo>
                      <a:pt x="385" y="140"/>
                    </a:lnTo>
                    <a:lnTo>
                      <a:pt x="446" y="124"/>
                    </a:lnTo>
                    <a:lnTo>
                      <a:pt x="430" y="157"/>
                    </a:lnTo>
                    <a:lnTo>
                      <a:pt x="403" y="173"/>
                    </a:lnTo>
                    <a:lnTo>
                      <a:pt x="420" y="198"/>
                    </a:lnTo>
                    <a:lnTo>
                      <a:pt x="368" y="182"/>
                    </a:lnTo>
                    <a:lnTo>
                      <a:pt x="306" y="231"/>
                    </a:lnTo>
                    <a:lnTo>
                      <a:pt x="263" y="231"/>
                    </a:lnTo>
                    <a:lnTo>
                      <a:pt x="289" y="198"/>
                    </a:lnTo>
                    <a:lnTo>
                      <a:pt x="263" y="231"/>
                    </a:lnTo>
                    <a:lnTo>
                      <a:pt x="228" y="263"/>
                    </a:lnTo>
                    <a:lnTo>
                      <a:pt x="209" y="256"/>
                    </a:lnTo>
                    <a:lnTo>
                      <a:pt x="228" y="223"/>
                    </a:lnTo>
                    <a:lnTo>
                      <a:pt x="245" y="198"/>
                    </a:lnTo>
                    <a:lnTo>
                      <a:pt x="254" y="182"/>
                    </a:lnTo>
                    <a:lnTo>
                      <a:pt x="263" y="173"/>
                    </a:lnTo>
                    <a:lnTo>
                      <a:pt x="254" y="124"/>
                    </a:lnTo>
                    <a:lnTo>
                      <a:pt x="228" y="131"/>
                    </a:lnTo>
                    <a:lnTo>
                      <a:pt x="192" y="124"/>
                    </a:lnTo>
                    <a:lnTo>
                      <a:pt x="114" y="65"/>
                    </a:lnTo>
                    <a:lnTo>
                      <a:pt x="105" y="57"/>
                    </a:lnTo>
                    <a:lnTo>
                      <a:pt x="79" y="49"/>
                    </a:lnTo>
                    <a:lnTo>
                      <a:pt x="52" y="25"/>
                    </a:lnTo>
                    <a:lnTo>
                      <a:pt x="35" y="0"/>
                    </a:lnTo>
                    <a:lnTo>
                      <a:pt x="17" y="41"/>
                    </a:lnTo>
                    <a:lnTo>
                      <a:pt x="17" y="81"/>
                    </a:lnTo>
                    <a:lnTo>
                      <a:pt x="9" y="131"/>
                    </a:lnTo>
                    <a:lnTo>
                      <a:pt x="0" y="189"/>
                    </a:lnTo>
                    <a:lnTo>
                      <a:pt x="9" y="247"/>
                    </a:lnTo>
                    <a:lnTo>
                      <a:pt x="88" y="247"/>
                    </a:lnTo>
                    <a:lnTo>
                      <a:pt x="88" y="263"/>
                    </a:lnTo>
                    <a:lnTo>
                      <a:pt x="114" y="263"/>
                    </a:lnTo>
                    <a:lnTo>
                      <a:pt x="131" y="314"/>
                    </a:lnTo>
                    <a:lnTo>
                      <a:pt x="280" y="496"/>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48" name="Freeform 44">
                <a:extLst>
                  <a:ext uri="{FF2B5EF4-FFF2-40B4-BE49-F238E27FC236}">
                    <a16:creationId xmlns:a16="http://schemas.microsoft.com/office/drawing/2014/main" id="{3F31934A-49FB-4333-BC47-1CABF199AC92}"/>
                  </a:ext>
                </a:extLst>
              </p:cNvPr>
              <p:cNvSpPr>
                <a:spLocks/>
              </p:cNvSpPr>
              <p:nvPr/>
            </p:nvSpPr>
            <p:spPr bwMode="auto">
              <a:xfrm>
                <a:off x="2992438" y="1074738"/>
                <a:ext cx="885825" cy="631825"/>
              </a:xfrm>
              <a:custGeom>
                <a:avLst/>
                <a:gdLst>
                  <a:gd name="T0" fmla="*/ 2147483646 w 581"/>
                  <a:gd name="T1" fmla="*/ 2147483646 h 415"/>
                  <a:gd name="T2" fmla="*/ 2147483646 w 581"/>
                  <a:gd name="T3" fmla="*/ 2147483646 h 415"/>
                  <a:gd name="T4" fmla="*/ 2147483646 w 581"/>
                  <a:gd name="T5" fmla="*/ 2147483646 h 415"/>
                  <a:gd name="T6" fmla="*/ 2147483646 w 581"/>
                  <a:gd name="T7" fmla="*/ 2147483646 h 415"/>
                  <a:gd name="T8" fmla="*/ 2147483646 w 581"/>
                  <a:gd name="T9" fmla="*/ 2147483646 h 415"/>
                  <a:gd name="T10" fmla="*/ 2147483646 w 581"/>
                  <a:gd name="T11" fmla="*/ 2147483646 h 415"/>
                  <a:gd name="T12" fmla="*/ 2147483646 w 581"/>
                  <a:gd name="T13" fmla="*/ 2147483646 h 415"/>
                  <a:gd name="T14" fmla="*/ 2147483646 w 581"/>
                  <a:gd name="T15" fmla="*/ 2147483646 h 415"/>
                  <a:gd name="T16" fmla="*/ 2147483646 w 581"/>
                  <a:gd name="T17" fmla="*/ 2147483646 h 415"/>
                  <a:gd name="T18" fmla="*/ 2147483646 w 581"/>
                  <a:gd name="T19" fmla="*/ 2147483646 h 415"/>
                  <a:gd name="T20" fmla="*/ 2147483646 w 581"/>
                  <a:gd name="T21" fmla="*/ 2147483646 h 415"/>
                  <a:gd name="T22" fmla="*/ 2147483646 w 581"/>
                  <a:gd name="T23" fmla="*/ 2147483646 h 415"/>
                  <a:gd name="T24" fmla="*/ 2147483646 w 581"/>
                  <a:gd name="T25" fmla="*/ 2147483646 h 415"/>
                  <a:gd name="T26" fmla="*/ 2147483646 w 581"/>
                  <a:gd name="T27" fmla="*/ 2147483646 h 415"/>
                  <a:gd name="T28" fmla="*/ 2147483646 w 581"/>
                  <a:gd name="T29" fmla="*/ 2147483646 h 415"/>
                  <a:gd name="T30" fmla="*/ 2147483646 w 581"/>
                  <a:gd name="T31" fmla="*/ 2147483646 h 415"/>
                  <a:gd name="T32" fmla="*/ 2147483646 w 581"/>
                  <a:gd name="T33" fmla="*/ 2147483646 h 415"/>
                  <a:gd name="T34" fmla="*/ 2147483646 w 581"/>
                  <a:gd name="T35" fmla="*/ 2147483646 h 415"/>
                  <a:gd name="T36" fmla="*/ 2147483646 w 581"/>
                  <a:gd name="T37" fmla="*/ 2147483646 h 415"/>
                  <a:gd name="T38" fmla="*/ 2147483646 w 581"/>
                  <a:gd name="T39" fmla="*/ 2147483646 h 415"/>
                  <a:gd name="T40" fmla="*/ 2147483646 w 581"/>
                  <a:gd name="T41" fmla="*/ 2147483646 h 415"/>
                  <a:gd name="T42" fmla="*/ 2147483646 w 581"/>
                  <a:gd name="T43" fmla="*/ 2147483646 h 415"/>
                  <a:gd name="T44" fmla="*/ 2147483646 w 581"/>
                  <a:gd name="T45" fmla="*/ 2147483646 h 415"/>
                  <a:gd name="T46" fmla="*/ 2147483646 w 581"/>
                  <a:gd name="T47" fmla="*/ 2147483646 h 415"/>
                  <a:gd name="T48" fmla="*/ 2147483646 w 581"/>
                  <a:gd name="T49" fmla="*/ 2147483646 h 415"/>
                  <a:gd name="T50" fmla="*/ 2147483646 w 581"/>
                  <a:gd name="T51" fmla="*/ 2147483646 h 415"/>
                  <a:gd name="T52" fmla="*/ 2147483646 w 581"/>
                  <a:gd name="T53" fmla="*/ 2147483646 h 415"/>
                  <a:gd name="T54" fmla="*/ 2147483646 w 581"/>
                  <a:gd name="T55" fmla="*/ 2147483646 h 415"/>
                  <a:gd name="T56" fmla="*/ 2147483646 w 581"/>
                  <a:gd name="T57" fmla="*/ 2147483646 h 415"/>
                  <a:gd name="T58" fmla="*/ 2147483646 w 581"/>
                  <a:gd name="T59" fmla="*/ 2147483646 h 415"/>
                  <a:gd name="T60" fmla="*/ 2147483646 w 581"/>
                  <a:gd name="T61" fmla="*/ 2147483646 h 415"/>
                  <a:gd name="T62" fmla="*/ 2147483646 w 581"/>
                  <a:gd name="T63" fmla="*/ 2147483646 h 415"/>
                  <a:gd name="T64" fmla="*/ 2147483646 w 581"/>
                  <a:gd name="T65" fmla="*/ 2147483646 h 415"/>
                  <a:gd name="T66" fmla="*/ 2147483646 w 581"/>
                  <a:gd name="T67" fmla="*/ 2147483646 h 415"/>
                  <a:gd name="T68" fmla="*/ 2147483646 w 581"/>
                  <a:gd name="T69" fmla="*/ 2147483646 h 415"/>
                  <a:gd name="T70" fmla="*/ 0 w 581"/>
                  <a:gd name="T71" fmla="*/ 0 h 415"/>
                  <a:gd name="T72" fmla="*/ 0 w 581"/>
                  <a:gd name="T73" fmla="*/ 2147483646 h 415"/>
                  <a:gd name="T74" fmla="*/ 2147483646 w 581"/>
                  <a:gd name="T75" fmla="*/ 2147483646 h 41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1" h="415">
                    <a:moveTo>
                      <a:pt x="546" y="414"/>
                    </a:moveTo>
                    <a:lnTo>
                      <a:pt x="537" y="356"/>
                    </a:lnTo>
                    <a:lnTo>
                      <a:pt x="546" y="297"/>
                    </a:lnTo>
                    <a:lnTo>
                      <a:pt x="554" y="248"/>
                    </a:lnTo>
                    <a:lnTo>
                      <a:pt x="554" y="207"/>
                    </a:lnTo>
                    <a:lnTo>
                      <a:pt x="572" y="166"/>
                    </a:lnTo>
                    <a:lnTo>
                      <a:pt x="580" y="149"/>
                    </a:lnTo>
                    <a:lnTo>
                      <a:pt x="572" y="124"/>
                    </a:lnTo>
                    <a:lnTo>
                      <a:pt x="537" y="99"/>
                    </a:lnTo>
                    <a:lnTo>
                      <a:pt x="466" y="133"/>
                    </a:lnTo>
                    <a:lnTo>
                      <a:pt x="458" y="140"/>
                    </a:lnTo>
                    <a:lnTo>
                      <a:pt x="449" y="157"/>
                    </a:lnTo>
                    <a:lnTo>
                      <a:pt x="439" y="140"/>
                    </a:lnTo>
                    <a:lnTo>
                      <a:pt x="439" y="115"/>
                    </a:lnTo>
                    <a:lnTo>
                      <a:pt x="396" y="115"/>
                    </a:lnTo>
                    <a:lnTo>
                      <a:pt x="387" y="133"/>
                    </a:lnTo>
                    <a:lnTo>
                      <a:pt x="422" y="173"/>
                    </a:lnTo>
                    <a:lnTo>
                      <a:pt x="404" y="191"/>
                    </a:lnTo>
                    <a:lnTo>
                      <a:pt x="360" y="149"/>
                    </a:lnTo>
                    <a:lnTo>
                      <a:pt x="272" y="149"/>
                    </a:lnTo>
                    <a:lnTo>
                      <a:pt x="184" y="133"/>
                    </a:lnTo>
                    <a:lnTo>
                      <a:pt x="176" y="140"/>
                    </a:lnTo>
                    <a:lnTo>
                      <a:pt x="167" y="157"/>
                    </a:lnTo>
                    <a:lnTo>
                      <a:pt x="167" y="182"/>
                    </a:lnTo>
                    <a:lnTo>
                      <a:pt x="148" y="207"/>
                    </a:lnTo>
                    <a:lnTo>
                      <a:pt x="131" y="216"/>
                    </a:lnTo>
                    <a:lnTo>
                      <a:pt x="131" y="198"/>
                    </a:lnTo>
                    <a:lnTo>
                      <a:pt x="141" y="173"/>
                    </a:lnTo>
                    <a:lnTo>
                      <a:pt x="131" y="149"/>
                    </a:lnTo>
                    <a:lnTo>
                      <a:pt x="131" y="140"/>
                    </a:lnTo>
                    <a:lnTo>
                      <a:pt x="148" y="108"/>
                    </a:lnTo>
                    <a:lnTo>
                      <a:pt x="122" y="58"/>
                    </a:lnTo>
                    <a:lnTo>
                      <a:pt x="96" y="50"/>
                    </a:lnTo>
                    <a:lnTo>
                      <a:pt x="53" y="58"/>
                    </a:lnTo>
                    <a:lnTo>
                      <a:pt x="53" y="25"/>
                    </a:lnTo>
                    <a:lnTo>
                      <a:pt x="0" y="0"/>
                    </a:lnTo>
                    <a:lnTo>
                      <a:pt x="0" y="405"/>
                    </a:lnTo>
                    <a:lnTo>
                      <a:pt x="546" y="414"/>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49" name="Freeform 45">
                <a:extLst>
                  <a:ext uri="{FF2B5EF4-FFF2-40B4-BE49-F238E27FC236}">
                    <a16:creationId xmlns:a16="http://schemas.microsoft.com/office/drawing/2014/main" id="{2675E556-2E3F-4FB1-988B-6D83604C19FF}"/>
                  </a:ext>
                </a:extLst>
              </p:cNvPr>
              <p:cNvSpPr>
                <a:spLocks/>
              </p:cNvSpPr>
              <p:nvPr/>
            </p:nvSpPr>
            <p:spPr bwMode="auto">
              <a:xfrm>
                <a:off x="2311400" y="835025"/>
                <a:ext cx="682625" cy="882650"/>
              </a:xfrm>
              <a:custGeom>
                <a:avLst/>
                <a:gdLst>
                  <a:gd name="T0" fmla="*/ 2147483646 w 449"/>
                  <a:gd name="T1" fmla="*/ 2147483646 h 580"/>
                  <a:gd name="T2" fmla="*/ 2147483646 w 449"/>
                  <a:gd name="T3" fmla="*/ 2147483646 h 580"/>
                  <a:gd name="T4" fmla="*/ 2147483646 w 449"/>
                  <a:gd name="T5" fmla="*/ 2147483646 h 580"/>
                  <a:gd name="T6" fmla="*/ 2147483646 w 449"/>
                  <a:gd name="T7" fmla="*/ 2147483646 h 580"/>
                  <a:gd name="T8" fmla="*/ 2147483646 w 449"/>
                  <a:gd name="T9" fmla="*/ 2147483646 h 580"/>
                  <a:gd name="T10" fmla="*/ 2147483646 w 449"/>
                  <a:gd name="T11" fmla="*/ 2147483646 h 580"/>
                  <a:gd name="T12" fmla="*/ 2147483646 w 449"/>
                  <a:gd name="T13" fmla="*/ 2147483646 h 580"/>
                  <a:gd name="T14" fmla="*/ 2147483646 w 449"/>
                  <a:gd name="T15" fmla="*/ 2147483646 h 580"/>
                  <a:gd name="T16" fmla="*/ 2147483646 w 449"/>
                  <a:gd name="T17" fmla="*/ 2147483646 h 580"/>
                  <a:gd name="T18" fmla="*/ 2147483646 w 449"/>
                  <a:gd name="T19" fmla="*/ 2147483646 h 580"/>
                  <a:gd name="T20" fmla="*/ 2147483646 w 449"/>
                  <a:gd name="T21" fmla="*/ 0 h 580"/>
                  <a:gd name="T22" fmla="*/ 2147483646 w 449"/>
                  <a:gd name="T23" fmla="*/ 2147483646 h 580"/>
                  <a:gd name="T24" fmla="*/ 2147483646 w 449"/>
                  <a:gd name="T25" fmla="*/ 2147483646 h 580"/>
                  <a:gd name="T26" fmla="*/ 2147483646 w 449"/>
                  <a:gd name="T27" fmla="*/ 2147483646 h 580"/>
                  <a:gd name="T28" fmla="*/ 2147483646 w 449"/>
                  <a:gd name="T29" fmla="*/ 2147483646 h 580"/>
                  <a:gd name="T30" fmla="*/ 2147483646 w 449"/>
                  <a:gd name="T31" fmla="*/ 2147483646 h 580"/>
                  <a:gd name="T32" fmla="*/ 0 w 449"/>
                  <a:gd name="T33" fmla="*/ 2147483646 h 580"/>
                  <a:gd name="T34" fmla="*/ 0 w 449"/>
                  <a:gd name="T35" fmla="*/ 2147483646 h 580"/>
                  <a:gd name="T36" fmla="*/ 2147483646 w 449"/>
                  <a:gd name="T37" fmla="*/ 2147483646 h 580"/>
                  <a:gd name="T38" fmla="*/ 2147483646 w 449"/>
                  <a:gd name="T39" fmla="*/ 2147483646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 h="580">
                    <a:moveTo>
                      <a:pt x="448" y="562"/>
                    </a:moveTo>
                    <a:lnTo>
                      <a:pt x="448" y="157"/>
                    </a:lnTo>
                    <a:lnTo>
                      <a:pt x="412" y="132"/>
                    </a:lnTo>
                    <a:lnTo>
                      <a:pt x="368" y="140"/>
                    </a:lnTo>
                    <a:lnTo>
                      <a:pt x="360" y="124"/>
                    </a:lnTo>
                    <a:lnTo>
                      <a:pt x="386" y="99"/>
                    </a:lnTo>
                    <a:lnTo>
                      <a:pt x="324" y="65"/>
                    </a:lnTo>
                    <a:lnTo>
                      <a:pt x="289" y="83"/>
                    </a:lnTo>
                    <a:lnTo>
                      <a:pt x="307" y="124"/>
                    </a:lnTo>
                    <a:lnTo>
                      <a:pt x="289" y="132"/>
                    </a:lnTo>
                    <a:lnTo>
                      <a:pt x="167" y="0"/>
                    </a:lnTo>
                    <a:lnTo>
                      <a:pt x="113" y="16"/>
                    </a:lnTo>
                    <a:lnTo>
                      <a:pt x="105" y="41"/>
                    </a:lnTo>
                    <a:lnTo>
                      <a:pt x="87" y="99"/>
                    </a:lnTo>
                    <a:lnTo>
                      <a:pt x="87" y="148"/>
                    </a:lnTo>
                    <a:lnTo>
                      <a:pt x="53" y="173"/>
                    </a:lnTo>
                    <a:lnTo>
                      <a:pt x="0" y="256"/>
                    </a:lnTo>
                    <a:lnTo>
                      <a:pt x="0" y="570"/>
                    </a:lnTo>
                    <a:lnTo>
                      <a:pt x="448" y="579"/>
                    </a:lnTo>
                    <a:lnTo>
                      <a:pt x="448" y="562"/>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0" name="Freeform 46">
                <a:extLst>
                  <a:ext uri="{FF2B5EF4-FFF2-40B4-BE49-F238E27FC236}">
                    <a16:creationId xmlns:a16="http://schemas.microsoft.com/office/drawing/2014/main" id="{1421839B-8A8C-402B-B83F-E838E818FA24}"/>
                  </a:ext>
                </a:extLst>
              </p:cNvPr>
              <p:cNvSpPr>
                <a:spLocks/>
              </p:cNvSpPr>
              <p:nvPr/>
            </p:nvSpPr>
            <p:spPr bwMode="auto">
              <a:xfrm>
                <a:off x="1266825" y="1200150"/>
                <a:ext cx="1046163" cy="506413"/>
              </a:xfrm>
              <a:custGeom>
                <a:avLst/>
                <a:gdLst>
                  <a:gd name="T0" fmla="*/ 2147483646 w 686"/>
                  <a:gd name="T1" fmla="*/ 2147483646 h 332"/>
                  <a:gd name="T2" fmla="*/ 2147483646 w 686"/>
                  <a:gd name="T3" fmla="*/ 2147483646 h 332"/>
                  <a:gd name="T4" fmla="*/ 2147483646 w 686"/>
                  <a:gd name="T5" fmla="*/ 2147483646 h 332"/>
                  <a:gd name="T6" fmla="*/ 2147483646 w 686"/>
                  <a:gd name="T7" fmla="*/ 0 h 332"/>
                  <a:gd name="T8" fmla="*/ 0 w 686"/>
                  <a:gd name="T9" fmla="*/ 2147483646 h 332"/>
                  <a:gd name="T10" fmla="*/ 2147483646 w 686"/>
                  <a:gd name="T11" fmla="*/ 2147483646 h 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6" h="332">
                    <a:moveTo>
                      <a:pt x="571" y="331"/>
                    </a:moveTo>
                    <a:lnTo>
                      <a:pt x="685" y="331"/>
                    </a:lnTo>
                    <a:lnTo>
                      <a:pt x="685" y="16"/>
                    </a:lnTo>
                    <a:lnTo>
                      <a:pt x="43" y="0"/>
                    </a:lnTo>
                    <a:lnTo>
                      <a:pt x="0" y="315"/>
                    </a:lnTo>
                    <a:lnTo>
                      <a:pt x="571" y="331"/>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1" name="Freeform 47">
                <a:extLst>
                  <a:ext uri="{FF2B5EF4-FFF2-40B4-BE49-F238E27FC236}">
                    <a16:creationId xmlns:a16="http://schemas.microsoft.com/office/drawing/2014/main" id="{04C92C02-9511-44D6-A47E-31DD345945C0}"/>
                  </a:ext>
                </a:extLst>
              </p:cNvPr>
              <p:cNvSpPr>
                <a:spLocks/>
              </p:cNvSpPr>
              <p:nvPr/>
            </p:nvSpPr>
            <p:spPr bwMode="auto">
              <a:xfrm>
                <a:off x="4162425" y="488950"/>
                <a:ext cx="1030288" cy="806450"/>
              </a:xfrm>
              <a:custGeom>
                <a:avLst/>
                <a:gdLst>
                  <a:gd name="T0" fmla="*/ 2147483646 w 676"/>
                  <a:gd name="T1" fmla="*/ 2147483646 h 530"/>
                  <a:gd name="T2" fmla="*/ 2147483646 w 676"/>
                  <a:gd name="T3" fmla="*/ 0 h 530"/>
                  <a:gd name="T4" fmla="*/ 2147483646 w 676"/>
                  <a:gd name="T5" fmla="*/ 2147483646 h 530"/>
                  <a:gd name="T6" fmla="*/ 2147483646 w 676"/>
                  <a:gd name="T7" fmla="*/ 2147483646 h 530"/>
                  <a:gd name="T8" fmla="*/ 2147483646 w 676"/>
                  <a:gd name="T9" fmla="*/ 2147483646 h 530"/>
                  <a:gd name="T10" fmla="*/ 2147483646 w 676"/>
                  <a:gd name="T11" fmla="*/ 2147483646 h 530"/>
                  <a:gd name="T12" fmla="*/ 2147483646 w 676"/>
                  <a:gd name="T13" fmla="*/ 2147483646 h 530"/>
                  <a:gd name="T14" fmla="*/ 2147483646 w 676"/>
                  <a:gd name="T15" fmla="*/ 2147483646 h 530"/>
                  <a:gd name="T16" fmla="*/ 0 w 676"/>
                  <a:gd name="T17" fmla="*/ 2147483646 h 530"/>
                  <a:gd name="T18" fmla="*/ 2147483646 w 676"/>
                  <a:gd name="T19" fmla="*/ 2147483646 h 530"/>
                  <a:gd name="T20" fmla="*/ 2147483646 w 676"/>
                  <a:gd name="T21" fmla="*/ 2147483646 h 530"/>
                  <a:gd name="T22" fmla="*/ 2147483646 w 676"/>
                  <a:gd name="T23" fmla="*/ 2147483646 h 530"/>
                  <a:gd name="T24" fmla="*/ 2147483646 w 676"/>
                  <a:gd name="T25" fmla="*/ 2147483646 h 530"/>
                  <a:gd name="T26" fmla="*/ 2147483646 w 676"/>
                  <a:gd name="T27" fmla="*/ 2147483646 h 530"/>
                  <a:gd name="T28" fmla="*/ 0 w 676"/>
                  <a:gd name="T29" fmla="*/ 2147483646 h 530"/>
                  <a:gd name="T30" fmla="*/ 2147483646 w 676"/>
                  <a:gd name="T31" fmla="*/ 2147483646 h 530"/>
                  <a:gd name="T32" fmla="*/ 2147483646 w 676"/>
                  <a:gd name="T33" fmla="*/ 2147483646 h 530"/>
                  <a:gd name="T34" fmla="*/ 2147483646 w 676"/>
                  <a:gd name="T35" fmla="*/ 2147483646 h 530"/>
                  <a:gd name="T36" fmla="*/ 2147483646 w 676"/>
                  <a:gd name="T37" fmla="*/ 2147483646 h 530"/>
                  <a:gd name="T38" fmla="*/ 2147483646 w 676"/>
                  <a:gd name="T39" fmla="*/ 2147483646 h 530"/>
                  <a:gd name="T40" fmla="*/ 2147483646 w 676"/>
                  <a:gd name="T41" fmla="*/ 2147483646 h 530"/>
                  <a:gd name="T42" fmla="*/ 2147483646 w 676"/>
                  <a:gd name="T43" fmla="*/ 2147483646 h 530"/>
                  <a:gd name="T44" fmla="*/ 2147483646 w 676"/>
                  <a:gd name="T45" fmla="*/ 2147483646 h 530"/>
                  <a:gd name="T46" fmla="*/ 2147483646 w 676"/>
                  <a:gd name="T47" fmla="*/ 2147483646 h 530"/>
                  <a:gd name="T48" fmla="*/ 2147483646 w 676"/>
                  <a:gd name="T49" fmla="*/ 2147483646 h 530"/>
                  <a:gd name="T50" fmla="*/ 2147483646 w 676"/>
                  <a:gd name="T51" fmla="*/ 2147483646 h 530"/>
                  <a:gd name="T52" fmla="*/ 2147483646 w 676"/>
                  <a:gd name="T53" fmla="*/ 2147483646 h 530"/>
                  <a:gd name="T54" fmla="*/ 2147483646 w 676"/>
                  <a:gd name="T55" fmla="*/ 2147483646 h 530"/>
                  <a:gd name="T56" fmla="*/ 2147483646 w 676"/>
                  <a:gd name="T57" fmla="*/ 2147483646 h 530"/>
                  <a:gd name="T58" fmla="*/ 2147483646 w 676"/>
                  <a:gd name="T59" fmla="*/ 2147483646 h 530"/>
                  <a:gd name="T60" fmla="*/ 2147483646 w 676"/>
                  <a:gd name="T61" fmla="*/ 2147483646 h 530"/>
                  <a:gd name="T62" fmla="*/ 2147483646 w 676"/>
                  <a:gd name="T63" fmla="*/ 2147483646 h 530"/>
                  <a:gd name="T64" fmla="*/ 2147483646 w 676"/>
                  <a:gd name="T65" fmla="*/ 2147483646 h 530"/>
                  <a:gd name="T66" fmla="*/ 2147483646 w 676"/>
                  <a:gd name="T67" fmla="*/ 2147483646 h 530"/>
                  <a:gd name="T68" fmla="*/ 2147483646 w 676"/>
                  <a:gd name="T69" fmla="*/ 2147483646 h 530"/>
                  <a:gd name="T70" fmla="*/ 2147483646 w 676"/>
                  <a:gd name="T71" fmla="*/ 2147483646 h 530"/>
                  <a:gd name="T72" fmla="*/ 2147483646 w 676"/>
                  <a:gd name="T73" fmla="*/ 2147483646 h 530"/>
                  <a:gd name="T74" fmla="*/ 2147483646 w 676"/>
                  <a:gd name="T75" fmla="*/ 2147483646 h 530"/>
                  <a:gd name="T76" fmla="*/ 2147483646 w 676"/>
                  <a:gd name="T77" fmla="*/ 2147483646 h 530"/>
                  <a:gd name="T78" fmla="*/ 2147483646 w 676"/>
                  <a:gd name="T79" fmla="*/ 2147483646 h 530"/>
                  <a:gd name="T80" fmla="*/ 2147483646 w 676"/>
                  <a:gd name="T81" fmla="*/ 2147483646 h 530"/>
                  <a:gd name="T82" fmla="*/ 2147483646 w 676"/>
                  <a:gd name="T83" fmla="*/ 2147483646 h 530"/>
                  <a:gd name="T84" fmla="*/ 2147483646 w 676"/>
                  <a:gd name="T85" fmla="*/ 2147483646 h 530"/>
                  <a:gd name="T86" fmla="*/ 2147483646 w 676"/>
                  <a:gd name="T87" fmla="*/ 2147483646 h 530"/>
                  <a:gd name="T88" fmla="*/ 2147483646 w 676"/>
                  <a:gd name="T89" fmla="*/ 2147483646 h 530"/>
                  <a:gd name="T90" fmla="*/ 2147483646 w 676"/>
                  <a:gd name="T91" fmla="*/ 2147483646 h 530"/>
                  <a:gd name="T92" fmla="*/ 2147483646 w 676"/>
                  <a:gd name="T93" fmla="*/ 2147483646 h 530"/>
                  <a:gd name="T94" fmla="*/ 2147483646 w 676"/>
                  <a:gd name="T95" fmla="*/ 2147483646 h 530"/>
                  <a:gd name="T96" fmla="*/ 2147483646 w 676"/>
                  <a:gd name="T97" fmla="*/ 2147483646 h 530"/>
                  <a:gd name="T98" fmla="*/ 2147483646 w 676"/>
                  <a:gd name="T99" fmla="*/ 2147483646 h 530"/>
                  <a:gd name="T100" fmla="*/ 2147483646 w 676"/>
                  <a:gd name="T101" fmla="*/ 2147483646 h 530"/>
                  <a:gd name="T102" fmla="*/ 2147483646 w 676"/>
                  <a:gd name="T103" fmla="*/ 2147483646 h 530"/>
                  <a:gd name="T104" fmla="*/ 2147483646 w 676"/>
                  <a:gd name="T105" fmla="*/ 2147483646 h 530"/>
                  <a:gd name="T106" fmla="*/ 2147483646 w 676"/>
                  <a:gd name="T107" fmla="*/ 2147483646 h 530"/>
                  <a:gd name="T108" fmla="*/ 2147483646 w 676"/>
                  <a:gd name="T109" fmla="*/ 2147483646 h 530"/>
                  <a:gd name="T110" fmla="*/ 2147483646 w 676"/>
                  <a:gd name="T111" fmla="*/ 2147483646 h 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76" h="530">
                    <a:moveTo>
                      <a:pt x="675" y="7"/>
                    </a:moveTo>
                    <a:lnTo>
                      <a:pt x="17" y="0"/>
                    </a:lnTo>
                    <a:lnTo>
                      <a:pt x="96" y="66"/>
                    </a:lnTo>
                    <a:lnTo>
                      <a:pt x="88" y="90"/>
                    </a:lnTo>
                    <a:lnTo>
                      <a:pt x="69" y="66"/>
                    </a:lnTo>
                    <a:lnTo>
                      <a:pt x="35" y="82"/>
                    </a:lnTo>
                    <a:lnTo>
                      <a:pt x="35" y="99"/>
                    </a:lnTo>
                    <a:lnTo>
                      <a:pt x="17" y="124"/>
                    </a:lnTo>
                    <a:lnTo>
                      <a:pt x="0" y="157"/>
                    </a:lnTo>
                    <a:lnTo>
                      <a:pt x="17" y="157"/>
                    </a:lnTo>
                    <a:lnTo>
                      <a:pt x="35" y="207"/>
                    </a:lnTo>
                    <a:lnTo>
                      <a:pt x="17" y="232"/>
                    </a:lnTo>
                    <a:lnTo>
                      <a:pt x="26" y="297"/>
                    </a:lnTo>
                    <a:lnTo>
                      <a:pt x="8" y="322"/>
                    </a:lnTo>
                    <a:lnTo>
                      <a:pt x="0" y="423"/>
                    </a:lnTo>
                    <a:lnTo>
                      <a:pt x="26" y="439"/>
                    </a:lnTo>
                    <a:lnTo>
                      <a:pt x="52" y="463"/>
                    </a:lnTo>
                    <a:lnTo>
                      <a:pt x="210" y="463"/>
                    </a:lnTo>
                    <a:lnTo>
                      <a:pt x="236" y="529"/>
                    </a:lnTo>
                    <a:lnTo>
                      <a:pt x="245" y="522"/>
                    </a:lnTo>
                    <a:lnTo>
                      <a:pt x="245" y="497"/>
                    </a:lnTo>
                    <a:lnTo>
                      <a:pt x="254" y="497"/>
                    </a:lnTo>
                    <a:lnTo>
                      <a:pt x="262" y="472"/>
                    </a:lnTo>
                    <a:lnTo>
                      <a:pt x="236" y="447"/>
                    </a:lnTo>
                    <a:lnTo>
                      <a:pt x="210" y="423"/>
                    </a:lnTo>
                    <a:lnTo>
                      <a:pt x="193" y="414"/>
                    </a:lnTo>
                    <a:lnTo>
                      <a:pt x="254" y="398"/>
                    </a:lnTo>
                    <a:lnTo>
                      <a:pt x="290" y="472"/>
                    </a:lnTo>
                    <a:lnTo>
                      <a:pt x="316" y="455"/>
                    </a:lnTo>
                    <a:lnTo>
                      <a:pt x="316" y="405"/>
                    </a:lnTo>
                    <a:lnTo>
                      <a:pt x="307" y="389"/>
                    </a:lnTo>
                    <a:lnTo>
                      <a:pt x="307" y="372"/>
                    </a:lnTo>
                    <a:lnTo>
                      <a:pt x="350" y="398"/>
                    </a:lnTo>
                    <a:lnTo>
                      <a:pt x="385" y="340"/>
                    </a:lnTo>
                    <a:lnTo>
                      <a:pt x="395" y="347"/>
                    </a:lnTo>
                    <a:lnTo>
                      <a:pt x="404" y="372"/>
                    </a:lnTo>
                    <a:lnTo>
                      <a:pt x="395" y="389"/>
                    </a:lnTo>
                    <a:lnTo>
                      <a:pt x="368" y="430"/>
                    </a:lnTo>
                    <a:lnTo>
                      <a:pt x="473" y="306"/>
                    </a:lnTo>
                    <a:lnTo>
                      <a:pt x="464" y="306"/>
                    </a:lnTo>
                    <a:lnTo>
                      <a:pt x="447" y="281"/>
                    </a:lnTo>
                    <a:lnTo>
                      <a:pt x="421" y="281"/>
                    </a:lnTo>
                    <a:lnTo>
                      <a:pt x="421" y="248"/>
                    </a:lnTo>
                    <a:lnTo>
                      <a:pt x="464" y="240"/>
                    </a:lnTo>
                    <a:lnTo>
                      <a:pt x="482" y="290"/>
                    </a:lnTo>
                    <a:lnTo>
                      <a:pt x="535" y="223"/>
                    </a:lnTo>
                    <a:lnTo>
                      <a:pt x="526" y="182"/>
                    </a:lnTo>
                    <a:lnTo>
                      <a:pt x="535" y="140"/>
                    </a:lnTo>
                    <a:lnTo>
                      <a:pt x="552" y="173"/>
                    </a:lnTo>
                    <a:lnTo>
                      <a:pt x="596" y="124"/>
                    </a:lnTo>
                    <a:lnTo>
                      <a:pt x="613" y="90"/>
                    </a:lnTo>
                    <a:lnTo>
                      <a:pt x="630" y="108"/>
                    </a:lnTo>
                    <a:lnTo>
                      <a:pt x="658" y="82"/>
                    </a:lnTo>
                    <a:lnTo>
                      <a:pt x="675" y="57"/>
                    </a:lnTo>
                    <a:lnTo>
                      <a:pt x="675" y="25"/>
                    </a:lnTo>
                    <a:lnTo>
                      <a:pt x="675" y="7"/>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2" name="Freeform 48">
                <a:extLst>
                  <a:ext uri="{FF2B5EF4-FFF2-40B4-BE49-F238E27FC236}">
                    <a16:creationId xmlns:a16="http://schemas.microsoft.com/office/drawing/2014/main" id="{EFAE06FD-C0AF-47F3-984F-A94CBE36714C}"/>
                  </a:ext>
                </a:extLst>
              </p:cNvPr>
              <p:cNvSpPr>
                <a:spLocks/>
              </p:cNvSpPr>
              <p:nvPr/>
            </p:nvSpPr>
            <p:spPr bwMode="auto">
              <a:xfrm>
                <a:off x="3476625" y="468313"/>
                <a:ext cx="825500" cy="909637"/>
              </a:xfrm>
              <a:custGeom>
                <a:avLst/>
                <a:gdLst>
                  <a:gd name="T0" fmla="*/ 2147483646 w 543"/>
                  <a:gd name="T1" fmla="*/ 2147483646 h 597"/>
                  <a:gd name="T2" fmla="*/ 2147483646 w 543"/>
                  <a:gd name="T3" fmla="*/ 2147483646 h 597"/>
                  <a:gd name="T4" fmla="*/ 2147483646 w 543"/>
                  <a:gd name="T5" fmla="*/ 2147483646 h 597"/>
                  <a:gd name="T6" fmla="*/ 2147483646 w 543"/>
                  <a:gd name="T7" fmla="*/ 2147483646 h 597"/>
                  <a:gd name="T8" fmla="*/ 2147483646 w 543"/>
                  <a:gd name="T9" fmla="*/ 2147483646 h 597"/>
                  <a:gd name="T10" fmla="*/ 2147483646 w 543"/>
                  <a:gd name="T11" fmla="*/ 2147483646 h 597"/>
                  <a:gd name="T12" fmla="*/ 2147483646 w 543"/>
                  <a:gd name="T13" fmla="*/ 2147483646 h 597"/>
                  <a:gd name="T14" fmla="*/ 2147483646 w 543"/>
                  <a:gd name="T15" fmla="*/ 2147483646 h 597"/>
                  <a:gd name="T16" fmla="*/ 2147483646 w 543"/>
                  <a:gd name="T17" fmla="*/ 2147483646 h 597"/>
                  <a:gd name="T18" fmla="*/ 2147483646 w 543"/>
                  <a:gd name="T19" fmla="*/ 2147483646 h 597"/>
                  <a:gd name="T20" fmla="*/ 2147483646 w 543"/>
                  <a:gd name="T21" fmla="*/ 2147483646 h 597"/>
                  <a:gd name="T22" fmla="*/ 2147483646 w 543"/>
                  <a:gd name="T23" fmla="*/ 2147483646 h 597"/>
                  <a:gd name="T24" fmla="*/ 2147483646 w 543"/>
                  <a:gd name="T25" fmla="*/ 2147483646 h 597"/>
                  <a:gd name="T26" fmla="*/ 2147483646 w 543"/>
                  <a:gd name="T27" fmla="*/ 2147483646 h 597"/>
                  <a:gd name="T28" fmla="*/ 2147483646 w 543"/>
                  <a:gd name="T29" fmla="*/ 2147483646 h 597"/>
                  <a:gd name="T30" fmla="*/ 2147483646 w 543"/>
                  <a:gd name="T31" fmla="*/ 2147483646 h 597"/>
                  <a:gd name="T32" fmla="*/ 2147483646 w 543"/>
                  <a:gd name="T33" fmla="*/ 2147483646 h 597"/>
                  <a:gd name="T34" fmla="*/ 2147483646 w 543"/>
                  <a:gd name="T35" fmla="*/ 2147483646 h 597"/>
                  <a:gd name="T36" fmla="*/ 2147483646 w 543"/>
                  <a:gd name="T37" fmla="*/ 2147483646 h 597"/>
                  <a:gd name="T38" fmla="*/ 2147483646 w 543"/>
                  <a:gd name="T39" fmla="*/ 2147483646 h 597"/>
                  <a:gd name="T40" fmla="*/ 2147483646 w 543"/>
                  <a:gd name="T41" fmla="*/ 2147483646 h 597"/>
                  <a:gd name="T42" fmla="*/ 2147483646 w 543"/>
                  <a:gd name="T43" fmla="*/ 2147483646 h 597"/>
                  <a:gd name="T44" fmla="*/ 2147483646 w 543"/>
                  <a:gd name="T45" fmla="*/ 2147483646 h 597"/>
                  <a:gd name="T46" fmla="*/ 2147483646 w 543"/>
                  <a:gd name="T47" fmla="*/ 2147483646 h 597"/>
                  <a:gd name="T48" fmla="*/ 2147483646 w 543"/>
                  <a:gd name="T49" fmla="*/ 2147483646 h 597"/>
                  <a:gd name="T50" fmla="*/ 2147483646 w 543"/>
                  <a:gd name="T51" fmla="*/ 2147483646 h 597"/>
                  <a:gd name="T52" fmla="*/ 0 w 543"/>
                  <a:gd name="T53" fmla="*/ 0 h 597"/>
                  <a:gd name="T54" fmla="*/ 0 w 543"/>
                  <a:gd name="T55" fmla="*/ 2147483646 h 597"/>
                  <a:gd name="T56" fmla="*/ 2147483646 w 543"/>
                  <a:gd name="T57" fmla="*/ 2147483646 h 597"/>
                  <a:gd name="T58" fmla="*/ 2147483646 w 543"/>
                  <a:gd name="T59" fmla="*/ 2147483646 h 597"/>
                  <a:gd name="T60" fmla="*/ 2147483646 w 543"/>
                  <a:gd name="T61" fmla="*/ 2147483646 h 597"/>
                  <a:gd name="T62" fmla="*/ 2147483646 w 543"/>
                  <a:gd name="T63" fmla="*/ 2147483646 h 597"/>
                  <a:gd name="T64" fmla="*/ 2147483646 w 543"/>
                  <a:gd name="T65" fmla="*/ 2147483646 h 597"/>
                  <a:gd name="T66" fmla="*/ 2147483646 w 543"/>
                  <a:gd name="T67" fmla="*/ 2147483646 h 5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43" h="597">
                    <a:moveTo>
                      <a:pt x="262" y="546"/>
                    </a:moveTo>
                    <a:lnTo>
                      <a:pt x="288" y="571"/>
                    </a:lnTo>
                    <a:lnTo>
                      <a:pt x="314" y="589"/>
                    </a:lnTo>
                    <a:lnTo>
                      <a:pt x="350" y="596"/>
                    </a:lnTo>
                    <a:lnTo>
                      <a:pt x="385" y="596"/>
                    </a:lnTo>
                    <a:lnTo>
                      <a:pt x="420" y="580"/>
                    </a:lnTo>
                    <a:lnTo>
                      <a:pt x="482" y="571"/>
                    </a:lnTo>
                    <a:lnTo>
                      <a:pt x="508" y="538"/>
                    </a:lnTo>
                    <a:lnTo>
                      <a:pt x="490" y="488"/>
                    </a:lnTo>
                    <a:lnTo>
                      <a:pt x="499" y="481"/>
                    </a:lnTo>
                    <a:lnTo>
                      <a:pt x="499" y="472"/>
                    </a:lnTo>
                    <a:lnTo>
                      <a:pt x="473" y="447"/>
                    </a:lnTo>
                    <a:lnTo>
                      <a:pt x="447" y="431"/>
                    </a:lnTo>
                    <a:lnTo>
                      <a:pt x="454" y="331"/>
                    </a:lnTo>
                    <a:lnTo>
                      <a:pt x="473" y="306"/>
                    </a:lnTo>
                    <a:lnTo>
                      <a:pt x="463" y="240"/>
                    </a:lnTo>
                    <a:lnTo>
                      <a:pt x="482" y="216"/>
                    </a:lnTo>
                    <a:lnTo>
                      <a:pt x="463" y="166"/>
                    </a:lnTo>
                    <a:lnTo>
                      <a:pt x="447" y="166"/>
                    </a:lnTo>
                    <a:lnTo>
                      <a:pt x="463" y="133"/>
                    </a:lnTo>
                    <a:lnTo>
                      <a:pt x="482" y="108"/>
                    </a:lnTo>
                    <a:lnTo>
                      <a:pt x="482" y="90"/>
                    </a:lnTo>
                    <a:lnTo>
                      <a:pt x="516" y="74"/>
                    </a:lnTo>
                    <a:lnTo>
                      <a:pt x="534" y="99"/>
                    </a:lnTo>
                    <a:lnTo>
                      <a:pt x="542" y="74"/>
                    </a:lnTo>
                    <a:lnTo>
                      <a:pt x="463" y="9"/>
                    </a:lnTo>
                    <a:lnTo>
                      <a:pt x="0" y="0"/>
                    </a:lnTo>
                    <a:lnTo>
                      <a:pt x="0" y="506"/>
                    </a:lnTo>
                    <a:lnTo>
                      <a:pt x="34" y="522"/>
                    </a:lnTo>
                    <a:lnTo>
                      <a:pt x="86" y="472"/>
                    </a:lnTo>
                    <a:lnTo>
                      <a:pt x="148" y="530"/>
                    </a:lnTo>
                    <a:lnTo>
                      <a:pt x="219" y="497"/>
                    </a:lnTo>
                    <a:lnTo>
                      <a:pt x="254" y="522"/>
                    </a:lnTo>
                    <a:lnTo>
                      <a:pt x="262" y="546"/>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3" name="Freeform 49">
                <a:extLst>
                  <a:ext uri="{FF2B5EF4-FFF2-40B4-BE49-F238E27FC236}">
                    <a16:creationId xmlns:a16="http://schemas.microsoft.com/office/drawing/2014/main" id="{96F61697-3DE8-41CC-AC16-B908846038DC}"/>
                  </a:ext>
                </a:extLst>
              </p:cNvPr>
              <p:cNvSpPr>
                <a:spLocks/>
              </p:cNvSpPr>
              <p:nvPr/>
            </p:nvSpPr>
            <p:spPr bwMode="auto">
              <a:xfrm>
                <a:off x="2768600" y="455613"/>
                <a:ext cx="709613" cy="811212"/>
              </a:xfrm>
              <a:custGeom>
                <a:avLst/>
                <a:gdLst>
                  <a:gd name="T0" fmla="*/ 2147483646 w 466"/>
                  <a:gd name="T1" fmla="*/ 2147483646 h 533"/>
                  <a:gd name="T2" fmla="*/ 2147483646 w 466"/>
                  <a:gd name="T3" fmla="*/ 0 h 533"/>
                  <a:gd name="T4" fmla="*/ 2147483646 w 466"/>
                  <a:gd name="T5" fmla="*/ 2147483646 h 533"/>
                  <a:gd name="T6" fmla="*/ 2147483646 w 466"/>
                  <a:gd name="T7" fmla="*/ 2147483646 h 533"/>
                  <a:gd name="T8" fmla="*/ 0 w 466"/>
                  <a:gd name="T9" fmla="*/ 2147483646 h 533"/>
                  <a:gd name="T10" fmla="*/ 2147483646 w 466"/>
                  <a:gd name="T11" fmla="*/ 2147483646 h 533"/>
                  <a:gd name="T12" fmla="*/ 2147483646 w 466"/>
                  <a:gd name="T13" fmla="*/ 2147483646 h 533"/>
                  <a:gd name="T14" fmla="*/ 2147483646 w 466"/>
                  <a:gd name="T15" fmla="*/ 2147483646 h 533"/>
                  <a:gd name="T16" fmla="*/ 2147483646 w 466"/>
                  <a:gd name="T17" fmla="*/ 2147483646 h 533"/>
                  <a:gd name="T18" fmla="*/ 2147483646 w 466"/>
                  <a:gd name="T19" fmla="*/ 2147483646 h 533"/>
                  <a:gd name="T20" fmla="*/ 2147483646 w 466"/>
                  <a:gd name="T21" fmla="*/ 2147483646 h 533"/>
                  <a:gd name="T22" fmla="*/ 2147483646 w 466"/>
                  <a:gd name="T23" fmla="*/ 2147483646 h 533"/>
                  <a:gd name="T24" fmla="*/ 2147483646 w 466"/>
                  <a:gd name="T25" fmla="*/ 2147483646 h 533"/>
                  <a:gd name="T26" fmla="*/ 2147483646 w 466"/>
                  <a:gd name="T27" fmla="*/ 2147483646 h 533"/>
                  <a:gd name="T28" fmla="*/ 2147483646 w 466"/>
                  <a:gd name="T29" fmla="*/ 2147483646 h 533"/>
                  <a:gd name="T30" fmla="*/ 2147483646 w 466"/>
                  <a:gd name="T31" fmla="*/ 2147483646 h 533"/>
                  <a:gd name="T32" fmla="*/ 2147483646 w 466"/>
                  <a:gd name="T33" fmla="*/ 2147483646 h 533"/>
                  <a:gd name="T34" fmla="*/ 2147483646 w 466"/>
                  <a:gd name="T35" fmla="*/ 2147483646 h 533"/>
                  <a:gd name="T36" fmla="*/ 2147483646 w 466"/>
                  <a:gd name="T37" fmla="*/ 2147483646 h 533"/>
                  <a:gd name="T38" fmla="*/ 2147483646 w 466"/>
                  <a:gd name="T39" fmla="*/ 2147483646 h 533"/>
                  <a:gd name="T40" fmla="*/ 2147483646 w 466"/>
                  <a:gd name="T41" fmla="*/ 2147483646 h 533"/>
                  <a:gd name="T42" fmla="*/ 2147483646 w 466"/>
                  <a:gd name="T43" fmla="*/ 2147483646 h 533"/>
                  <a:gd name="T44" fmla="*/ 2147483646 w 466"/>
                  <a:gd name="T45" fmla="*/ 2147483646 h 533"/>
                  <a:gd name="T46" fmla="*/ 2147483646 w 466"/>
                  <a:gd name="T47" fmla="*/ 2147483646 h 5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6" h="533">
                    <a:moveTo>
                      <a:pt x="465" y="9"/>
                    </a:moveTo>
                    <a:lnTo>
                      <a:pt x="35" y="0"/>
                    </a:lnTo>
                    <a:lnTo>
                      <a:pt x="35" y="216"/>
                    </a:lnTo>
                    <a:lnTo>
                      <a:pt x="26" y="250"/>
                    </a:lnTo>
                    <a:lnTo>
                      <a:pt x="0" y="266"/>
                    </a:lnTo>
                    <a:lnTo>
                      <a:pt x="62" y="275"/>
                    </a:lnTo>
                    <a:lnTo>
                      <a:pt x="88" y="300"/>
                    </a:lnTo>
                    <a:lnTo>
                      <a:pt x="114" y="316"/>
                    </a:lnTo>
                    <a:lnTo>
                      <a:pt x="166" y="374"/>
                    </a:lnTo>
                    <a:lnTo>
                      <a:pt x="192" y="341"/>
                    </a:lnTo>
                    <a:lnTo>
                      <a:pt x="202" y="349"/>
                    </a:lnTo>
                    <a:lnTo>
                      <a:pt x="219" y="374"/>
                    </a:lnTo>
                    <a:lnTo>
                      <a:pt x="280" y="399"/>
                    </a:lnTo>
                    <a:lnTo>
                      <a:pt x="280" y="417"/>
                    </a:lnTo>
                    <a:lnTo>
                      <a:pt x="306" y="457"/>
                    </a:lnTo>
                    <a:lnTo>
                      <a:pt x="316" y="466"/>
                    </a:lnTo>
                    <a:lnTo>
                      <a:pt x="333" y="474"/>
                    </a:lnTo>
                    <a:lnTo>
                      <a:pt x="342" y="474"/>
                    </a:lnTo>
                    <a:lnTo>
                      <a:pt x="342" y="482"/>
                    </a:lnTo>
                    <a:lnTo>
                      <a:pt x="359" y="491"/>
                    </a:lnTo>
                    <a:lnTo>
                      <a:pt x="447" y="532"/>
                    </a:lnTo>
                    <a:lnTo>
                      <a:pt x="465" y="532"/>
                    </a:lnTo>
                    <a:lnTo>
                      <a:pt x="465" y="516"/>
                    </a:lnTo>
                    <a:lnTo>
                      <a:pt x="465" y="9"/>
                    </a:lnTo>
                  </a:path>
                </a:pathLst>
              </a:custGeom>
              <a:solidFill>
                <a:srgbClr val="66B3B3"/>
              </a:solidFill>
              <a:ln w="12700" cap="rnd" cmpd="sng">
                <a:solidFill>
                  <a:srgbClr val="000000"/>
                </a:solidFill>
                <a:prstDash val="solid"/>
                <a:round/>
                <a:headEnd type="none" w="med" len="med"/>
                <a:tailEnd type="none" w="med" len="med"/>
              </a:ln>
            </p:spPr>
            <p:txBody>
              <a:bodyPr/>
              <a:lstStyle/>
              <a:p>
                <a:endParaRPr lang="en-US" sz="1350" dirty="0"/>
              </a:p>
            </p:txBody>
          </p:sp>
          <p:sp>
            <p:nvSpPr>
              <p:cNvPr id="4154" name="Freeform 50">
                <a:extLst>
                  <a:ext uri="{FF2B5EF4-FFF2-40B4-BE49-F238E27FC236}">
                    <a16:creationId xmlns:a16="http://schemas.microsoft.com/office/drawing/2014/main" id="{1E26F50E-3003-4C2D-90E6-6C428F9630F3}"/>
                  </a:ext>
                </a:extLst>
              </p:cNvPr>
              <p:cNvSpPr>
                <a:spLocks/>
              </p:cNvSpPr>
              <p:nvPr/>
            </p:nvSpPr>
            <p:spPr bwMode="auto">
              <a:xfrm>
                <a:off x="1293813" y="444500"/>
                <a:ext cx="1525587" cy="452438"/>
              </a:xfrm>
              <a:custGeom>
                <a:avLst/>
                <a:gdLst>
                  <a:gd name="T0" fmla="*/ 2147483646 w 1002"/>
                  <a:gd name="T1" fmla="*/ 2147483646 h 298"/>
                  <a:gd name="T2" fmla="*/ 0 w 1002"/>
                  <a:gd name="T3" fmla="*/ 0 h 298"/>
                  <a:gd name="T4" fmla="*/ 0 w 1002"/>
                  <a:gd name="T5" fmla="*/ 2147483646 h 298"/>
                  <a:gd name="T6" fmla="*/ 0 w 1002"/>
                  <a:gd name="T7" fmla="*/ 2147483646 h 298"/>
                  <a:gd name="T8" fmla="*/ 2147483646 w 1002"/>
                  <a:gd name="T9" fmla="*/ 2147483646 h 298"/>
                  <a:gd name="T10" fmla="*/ 2147483646 w 1002"/>
                  <a:gd name="T11" fmla="*/ 2147483646 h 298"/>
                  <a:gd name="T12" fmla="*/ 2147483646 w 1002"/>
                  <a:gd name="T13" fmla="*/ 2147483646 h 298"/>
                  <a:gd name="T14" fmla="*/ 2147483646 w 1002"/>
                  <a:gd name="T15" fmla="*/ 2147483646 h 298"/>
                  <a:gd name="T16" fmla="*/ 2147483646 w 1002"/>
                  <a:gd name="T17" fmla="*/ 2147483646 h 298"/>
                  <a:gd name="T18" fmla="*/ 2147483646 w 1002"/>
                  <a:gd name="T19" fmla="*/ 2147483646 h 298"/>
                  <a:gd name="T20" fmla="*/ 2147483646 w 1002"/>
                  <a:gd name="T21" fmla="*/ 2147483646 h 298"/>
                  <a:gd name="T22" fmla="*/ 2147483646 w 1002"/>
                  <a:gd name="T23" fmla="*/ 2147483646 h 298"/>
                  <a:gd name="T24" fmla="*/ 2147483646 w 1002"/>
                  <a:gd name="T25" fmla="*/ 2147483646 h 298"/>
                  <a:gd name="T26" fmla="*/ 2147483646 w 1002"/>
                  <a:gd name="T27" fmla="*/ 2147483646 h 298"/>
                  <a:gd name="T28" fmla="*/ 2147483646 w 1002"/>
                  <a:gd name="T29" fmla="*/ 2147483646 h 298"/>
                  <a:gd name="T30" fmla="*/ 2147483646 w 1002"/>
                  <a:gd name="T31" fmla="*/ 2147483646 h 298"/>
                  <a:gd name="T32" fmla="*/ 2147483646 w 1002"/>
                  <a:gd name="T33" fmla="*/ 2147483646 h 298"/>
                  <a:gd name="T34" fmla="*/ 2147483646 w 1002"/>
                  <a:gd name="T35" fmla="*/ 2147483646 h 298"/>
                  <a:gd name="T36" fmla="*/ 2147483646 w 1002"/>
                  <a:gd name="T37" fmla="*/ 2147483646 h 298"/>
                  <a:gd name="T38" fmla="*/ 2147483646 w 1002"/>
                  <a:gd name="T39" fmla="*/ 2147483646 h 298"/>
                  <a:gd name="T40" fmla="*/ 2147483646 w 1002"/>
                  <a:gd name="T41" fmla="*/ 2147483646 h 298"/>
                  <a:gd name="T42" fmla="*/ 2147483646 w 1002"/>
                  <a:gd name="T43" fmla="*/ 2147483646 h 298"/>
                  <a:gd name="T44" fmla="*/ 2147483646 w 1002"/>
                  <a:gd name="T45" fmla="*/ 2147483646 h 298"/>
                  <a:gd name="T46" fmla="*/ 2147483646 w 1002"/>
                  <a:gd name="T47" fmla="*/ 2147483646 h 298"/>
                  <a:gd name="T48" fmla="*/ 2147483646 w 1002"/>
                  <a:gd name="T49" fmla="*/ 2147483646 h 298"/>
                  <a:gd name="T50" fmla="*/ 2147483646 w 1002"/>
                  <a:gd name="T51" fmla="*/ 2147483646 h 298"/>
                  <a:gd name="T52" fmla="*/ 2147483646 w 1002"/>
                  <a:gd name="T53" fmla="*/ 2147483646 h 298"/>
                  <a:gd name="T54" fmla="*/ 2147483646 w 1002"/>
                  <a:gd name="T55" fmla="*/ 2147483646 h 298"/>
                  <a:gd name="T56" fmla="*/ 2147483646 w 1002"/>
                  <a:gd name="T57" fmla="*/ 2147483646 h 298"/>
                  <a:gd name="T58" fmla="*/ 2147483646 w 1002"/>
                  <a:gd name="T59" fmla="*/ 2147483646 h 298"/>
                  <a:gd name="T60" fmla="*/ 2147483646 w 1002"/>
                  <a:gd name="T61" fmla="*/ 2147483646 h 298"/>
                  <a:gd name="T62" fmla="*/ 2147483646 w 1002"/>
                  <a:gd name="T63" fmla="*/ 2147483646 h 298"/>
                  <a:gd name="T64" fmla="*/ 2147483646 w 1002"/>
                  <a:gd name="T65" fmla="*/ 2147483646 h 298"/>
                  <a:gd name="T66" fmla="*/ 2147483646 w 1002"/>
                  <a:gd name="T67" fmla="*/ 2147483646 h 298"/>
                  <a:gd name="T68" fmla="*/ 2147483646 w 1002"/>
                  <a:gd name="T69" fmla="*/ 2147483646 h 298"/>
                  <a:gd name="T70" fmla="*/ 2147483646 w 1002"/>
                  <a:gd name="T71" fmla="*/ 2147483646 h 298"/>
                  <a:gd name="T72" fmla="*/ 2147483646 w 1002"/>
                  <a:gd name="T73" fmla="*/ 2147483646 h 298"/>
                  <a:gd name="T74" fmla="*/ 2147483646 w 1002"/>
                  <a:gd name="T75" fmla="*/ 2147483646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2" h="298">
                    <a:moveTo>
                      <a:pt x="1001" y="7"/>
                    </a:moveTo>
                    <a:lnTo>
                      <a:pt x="0" y="0"/>
                    </a:lnTo>
                    <a:lnTo>
                      <a:pt x="0" y="32"/>
                    </a:lnTo>
                    <a:lnTo>
                      <a:pt x="0" y="74"/>
                    </a:lnTo>
                    <a:lnTo>
                      <a:pt x="17" y="99"/>
                    </a:lnTo>
                    <a:lnTo>
                      <a:pt x="43" y="124"/>
                    </a:lnTo>
                    <a:lnTo>
                      <a:pt x="62" y="132"/>
                    </a:lnTo>
                    <a:lnTo>
                      <a:pt x="88" y="124"/>
                    </a:lnTo>
                    <a:lnTo>
                      <a:pt x="114" y="115"/>
                    </a:lnTo>
                    <a:lnTo>
                      <a:pt x="123" y="99"/>
                    </a:lnTo>
                    <a:lnTo>
                      <a:pt x="245" y="157"/>
                    </a:lnTo>
                    <a:lnTo>
                      <a:pt x="271" y="214"/>
                    </a:lnTo>
                    <a:lnTo>
                      <a:pt x="333" y="272"/>
                    </a:lnTo>
                    <a:lnTo>
                      <a:pt x="412" y="297"/>
                    </a:lnTo>
                    <a:lnTo>
                      <a:pt x="588" y="239"/>
                    </a:lnTo>
                    <a:lnTo>
                      <a:pt x="597" y="214"/>
                    </a:lnTo>
                    <a:lnTo>
                      <a:pt x="632" y="173"/>
                    </a:lnTo>
                    <a:lnTo>
                      <a:pt x="640" y="140"/>
                    </a:lnTo>
                    <a:lnTo>
                      <a:pt x="632" y="90"/>
                    </a:lnTo>
                    <a:lnTo>
                      <a:pt x="668" y="157"/>
                    </a:lnTo>
                    <a:lnTo>
                      <a:pt x="659" y="189"/>
                    </a:lnTo>
                    <a:lnTo>
                      <a:pt x="694" y="198"/>
                    </a:lnTo>
                    <a:lnTo>
                      <a:pt x="737" y="214"/>
                    </a:lnTo>
                    <a:lnTo>
                      <a:pt x="790" y="214"/>
                    </a:lnTo>
                    <a:lnTo>
                      <a:pt x="878" y="231"/>
                    </a:lnTo>
                    <a:lnTo>
                      <a:pt x="887" y="214"/>
                    </a:lnTo>
                    <a:lnTo>
                      <a:pt x="904" y="223"/>
                    </a:lnTo>
                    <a:lnTo>
                      <a:pt x="904" y="239"/>
                    </a:lnTo>
                    <a:lnTo>
                      <a:pt x="895" y="272"/>
                    </a:lnTo>
                    <a:lnTo>
                      <a:pt x="913" y="290"/>
                    </a:lnTo>
                    <a:lnTo>
                      <a:pt x="913" y="281"/>
                    </a:lnTo>
                    <a:lnTo>
                      <a:pt x="939" y="265"/>
                    </a:lnTo>
                    <a:lnTo>
                      <a:pt x="956" y="256"/>
                    </a:lnTo>
                    <a:lnTo>
                      <a:pt x="966" y="231"/>
                    </a:lnTo>
                    <a:lnTo>
                      <a:pt x="975" y="198"/>
                    </a:lnTo>
                    <a:lnTo>
                      <a:pt x="982" y="207"/>
                    </a:lnTo>
                    <a:lnTo>
                      <a:pt x="1001" y="223"/>
                    </a:lnTo>
                    <a:lnTo>
                      <a:pt x="1001" y="7"/>
                    </a:lnTo>
                  </a:path>
                </a:pathLst>
              </a:custGeom>
              <a:solidFill>
                <a:srgbClr val="FFFF9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5" name="Freeform 51">
                <a:extLst>
                  <a:ext uri="{FF2B5EF4-FFF2-40B4-BE49-F238E27FC236}">
                    <a16:creationId xmlns:a16="http://schemas.microsoft.com/office/drawing/2014/main" id="{8F7F737A-1058-4DA5-BA25-AA0BB41286B0}"/>
                  </a:ext>
                </a:extLst>
              </p:cNvPr>
              <p:cNvSpPr>
                <a:spLocks/>
              </p:cNvSpPr>
              <p:nvPr/>
            </p:nvSpPr>
            <p:spPr bwMode="auto">
              <a:xfrm>
                <a:off x="4022725" y="1187450"/>
                <a:ext cx="495300" cy="379413"/>
              </a:xfrm>
              <a:custGeom>
                <a:avLst/>
                <a:gdLst>
                  <a:gd name="T0" fmla="*/ 2147483646 w 326"/>
                  <a:gd name="T1" fmla="*/ 2147483646 h 249"/>
                  <a:gd name="T2" fmla="*/ 2147483646 w 326"/>
                  <a:gd name="T3" fmla="*/ 0 h 249"/>
                  <a:gd name="T4" fmla="*/ 2147483646 w 326"/>
                  <a:gd name="T5" fmla="*/ 0 h 249"/>
                  <a:gd name="T6" fmla="*/ 2147483646 w 326"/>
                  <a:gd name="T7" fmla="*/ 2147483646 h 249"/>
                  <a:gd name="T8" fmla="*/ 2147483646 w 326"/>
                  <a:gd name="T9" fmla="*/ 2147483646 h 249"/>
                  <a:gd name="T10" fmla="*/ 2147483646 w 326"/>
                  <a:gd name="T11" fmla="*/ 2147483646 h 249"/>
                  <a:gd name="T12" fmla="*/ 2147483646 w 326"/>
                  <a:gd name="T13" fmla="*/ 2147483646 h 249"/>
                  <a:gd name="T14" fmla="*/ 2147483646 w 326"/>
                  <a:gd name="T15" fmla="*/ 2147483646 h 249"/>
                  <a:gd name="T16" fmla="*/ 2147483646 w 326"/>
                  <a:gd name="T17" fmla="*/ 2147483646 h 249"/>
                  <a:gd name="T18" fmla="*/ 0 w 326"/>
                  <a:gd name="T19" fmla="*/ 2147483646 h 249"/>
                  <a:gd name="T20" fmla="*/ 2147483646 w 326"/>
                  <a:gd name="T21" fmla="*/ 2147483646 h 249"/>
                  <a:gd name="T22" fmla="*/ 2147483646 w 326"/>
                  <a:gd name="T23" fmla="*/ 2147483646 h 249"/>
                  <a:gd name="T24" fmla="*/ 2147483646 w 326"/>
                  <a:gd name="T25" fmla="*/ 2147483646 h 249"/>
                  <a:gd name="T26" fmla="*/ 2147483646 w 326"/>
                  <a:gd name="T27" fmla="*/ 2147483646 h 249"/>
                  <a:gd name="T28" fmla="*/ 2147483646 w 326"/>
                  <a:gd name="T29" fmla="*/ 2147483646 h 249"/>
                  <a:gd name="T30" fmla="*/ 2147483646 w 326"/>
                  <a:gd name="T31" fmla="*/ 2147483646 h 249"/>
                  <a:gd name="T32" fmla="*/ 2147483646 w 326"/>
                  <a:gd name="T33" fmla="*/ 2147483646 h 249"/>
                  <a:gd name="T34" fmla="*/ 2147483646 w 326"/>
                  <a:gd name="T35" fmla="*/ 2147483646 h 249"/>
                  <a:gd name="T36" fmla="*/ 2147483646 w 326"/>
                  <a:gd name="T37" fmla="*/ 2147483646 h 249"/>
                  <a:gd name="T38" fmla="*/ 2147483646 w 326"/>
                  <a:gd name="T39" fmla="*/ 2147483646 h 249"/>
                  <a:gd name="T40" fmla="*/ 2147483646 w 326"/>
                  <a:gd name="T41" fmla="*/ 2147483646 h 249"/>
                  <a:gd name="T42" fmla="*/ 2147483646 w 326"/>
                  <a:gd name="T43" fmla="*/ 2147483646 h 249"/>
                  <a:gd name="T44" fmla="*/ 2147483646 w 326"/>
                  <a:gd name="T45" fmla="*/ 2147483646 h 249"/>
                  <a:gd name="T46" fmla="*/ 2147483646 w 326"/>
                  <a:gd name="T47" fmla="*/ 2147483646 h 249"/>
                  <a:gd name="T48" fmla="*/ 2147483646 w 326"/>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6" h="249">
                    <a:moveTo>
                      <a:pt x="325" y="65"/>
                    </a:moveTo>
                    <a:lnTo>
                      <a:pt x="299" y="0"/>
                    </a:lnTo>
                    <a:lnTo>
                      <a:pt x="141" y="0"/>
                    </a:lnTo>
                    <a:lnTo>
                      <a:pt x="141" y="9"/>
                    </a:lnTo>
                    <a:lnTo>
                      <a:pt x="132" y="16"/>
                    </a:lnTo>
                    <a:lnTo>
                      <a:pt x="150" y="65"/>
                    </a:lnTo>
                    <a:lnTo>
                      <a:pt x="124" y="99"/>
                    </a:lnTo>
                    <a:lnTo>
                      <a:pt x="62" y="107"/>
                    </a:lnTo>
                    <a:lnTo>
                      <a:pt x="26" y="141"/>
                    </a:lnTo>
                    <a:lnTo>
                      <a:pt x="0" y="148"/>
                    </a:lnTo>
                    <a:lnTo>
                      <a:pt x="62" y="190"/>
                    </a:lnTo>
                    <a:lnTo>
                      <a:pt x="70" y="190"/>
                    </a:lnTo>
                    <a:lnTo>
                      <a:pt x="79" y="181"/>
                    </a:lnTo>
                    <a:lnTo>
                      <a:pt x="88" y="181"/>
                    </a:lnTo>
                    <a:lnTo>
                      <a:pt x="132" y="148"/>
                    </a:lnTo>
                    <a:lnTo>
                      <a:pt x="150" y="123"/>
                    </a:lnTo>
                    <a:lnTo>
                      <a:pt x="158" y="157"/>
                    </a:lnTo>
                    <a:lnTo>
                      <a:pt x="184" y="165"/>
                    </a:lnTo>
                    <a:lnTo>
                      <a:pt x="141" y="197"/>
                    </a:lnTo>
                    <a:lnTo>
                      <a:pt x="158" y="231"/>
                    </a:lnTo>
                    <a:lnTo>
                      <a:pt x="203" y="248"/>
                    </a:lnTo>
                    <a:lnTo>
                      <a:pt x="229" y="157"/>
                    </a:lnTo>
                    <a:lnTo>
                      <a:pt x="272" y="116"/>
                    </a:lnTo>
                    <a:lnTo>
                      <a:pt x="299" y="74"/>
                    </a:lnTo>
                    <a:lnTo>
                      <a:pt x="325" y="65"/>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6" name="Freeform 52">
                <a:extLst>
                  <a:ext uri="{FF2B5EF4-FFF2-40B4-BE49-F238E27FC236}">
                    <a16:creationId xmlns:a16="http://schemas.microsoft.com/office/drawing/2014/main" id="{5E3E8239-4551-4AB2-A740-452053FF8715}"/>
                  </a:ext>
                </a:extLst>
              </p:cNvPr>
              <p:cNvSpPr>
                <a:spLocks/>
              </p:cNvSpPr>
              <p:nvPr/>
            </p:nvSpPr>
            <p:spPr bwMode="auto">
              <a:xfrm>
                <a:off x="4554538" y="492125"/>
                <a:ext cx="831850" cy="920750"/>
              </a:xfrm>
              <a:custGeom>
                <a:avLst/>
                <a:gdLst>
                  <a:gd name="T0" fmla="*/ 2147483646 w 548"/>
                  <a:gd name="T1" fmla="*/ 2147483646 h 605"/>
                  <a:gd name="T2" fmla="*/ 2147483646 w 548"/>
                  <a:gd name="T3" fmla="*/ 2147483646 h 605"/>
                  <a:gd name="T4" fmla="*/ 2147483646 w 548"/>
                  <a:gd name="T5" fmla="*/ 2147483646 h 605"/>
                  <a:gd name="T6" fmla="*/ 2147483646 w 548"/>
                  <a:gd name="T7" fmla="*/ 2147483646 h 605"/>
                  <a:gd name="T8" fmla="*/ 2147483646 w 548"/>
                  <a:gd name="T9" fmla="*/ 2147483646 h 605"/>
                  <a:gd name="T10" fmla="*/ 2147483646 w 548"/>
                  <a:gd name="T11" fmla="*/ 2147483646 h 605"/>
                  <a:gd name="T12" fmla="*/ 2147483646 w 548"/>
                  <a:gd name="T13" fmla="*/ 2147483646 h 605"/>
                  <a:gd name="T14" fmla="*/ 2147483646 w 548"/>
                  <a:gd name="T15" fmla="*/ 0 h 605"/>
                  <a:gd name="T16" fmla="*/ 2147483646 w 548"/>
                  <a:gd name="T17" fmla="*/ 0 h 605"/>
                  <a:gd name="T18" fmla="*/ 2147483646 w 548"/>
                  <a:gd name="T19" fmla="*/ 2147483646 h 605"/>
                  <a:gd name="T20" fmla="*/ 2147483646 w 548"/>
                  <a:gd name="T21" fmla="*/ 2147483646 h 605"/>
                  <a:gd name="T22" fmla="*/ 2147483646 w 548"/>
                  <a:gd name="T23" fmla="*/ 2147483646 h 605"/>
                  <a:gd name="T24" fmla="*/ 2147483646 w 548"/>
                  <a:gd name="T25" fmla="*/ 2147483646 h 605"/>
                  <a:gd name="T26" fmla="*/ 2147483646 w 548"/>
                  <a:gd name="T27" fmla="*/ 2147483646 h 605"/>
                  <a:gd name="T28" fmla="*/ 2147483646 w 548"/>
                  <a:gd name="T29" fmla="*/ 2147483646 h 605"/>
                  <a:gd name="T30" fmla="*/ 2147483646 w 548"/>
                  <a:gd name="T31" fmla="*/ 2147483646 h 605"/>
                  <a:gd name="T32" fmla="*/ 2147483646 w 548"/>
                  <a:gd name="T33" fmla="*/ 2147483646 h 605"/>
                  <a:gd name="T34" fmla="*/ 2147483646 w 548"/>
                  <a:gd name="T35" fmla="*/ 2147483646 h 605"/>
                  <a:gd name="T36" fmla="*/ 2147483646 w 548"/>
                  <a:gd name="T37" fmla="*/ 2147483646 h 605"/>
                  <a:gd name="T38" fmla="*/ 2147483646 w 548"/>
                  <a:gd name="T39" fmla="*/ 2147483646 h 605"/>
                  <a:gd name="T40" fmla="*/ 0 w 548"/>
                  <a:gd name="T41" fmla="*/ 2147483646 h 605"/>
                  <a:gd name="T42" fmla="*/ 0 w 548"/>
                  <a:gd name="T43" fmla="*/ 2147483646 h 605"/>
                  <a:gd name="T44" fmla="*/ 2147483646 w 548"/>
                  <a:gd name="T45" fmla="*/ 2147483646 h 605"/>
                  <a:gd name="T46" fmla="*/ 2147483646 w 548"/>
                  <a:gd name="T47" fmla="*/ 2147483646 h 605"/>
                  <a:gd name="T48" fmla="*/ 2147483646 w 548"/>
                  <a:gd name="T49" fmla="*/ 2147483646 h 605"/>
                  <a:gd name="T50" fmla="*/ 2147483646 w 548"/>
                  <a:gd name="T51" fmla="*/ 2147483646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8" h="605">
                    <a:moveTo>
                      <a:pt x="88" y="604"/>
                    </a:moveTo>
                    <a:lnTo>
                      <a:pt x="212" y="521"/>
                    </a:lnTo>
                    <a:lnTo>
                      <a:pt x="291" y="456"/>
                    </a:lnTo>
                    <a:lnTo>
                      <a:pt x="442" y="265"/>
                    </a:lnTo>
                    <a:lnTo>
                      <a:pt x="485" y="233"/>
                    </a:lnTo>
                    <a:lnTo>
                      <a:pt x="485" y="182"/>
                    </a:lnTo>
                    <a:lnTo>
                      <a:pt x="547" y="125"/>
                    </a:lnTo>
                    <a:lnTo>
                      <a:pt x="530" y="0"/>
                    </a:lnTo>
                    <a:lnTo>
                      <a:pt x="442" y="0"/>
                    </a:lnTo>
                    <a:lnTo>
                      <a:pt x="442" y="33"/>
                    </a:lnTo>
                    <a:lnTo>
                      <a:pt x="432" y="58"/>
                    </a:lnTo>
                    <a:lnTo>
                      <a:pt x="415" y="83"/>
                    </a:lnTo>
                    <a:lnTo>
                      <a:pt x="442" y="116"/>
                    </a:lnTo>
                    <a:lnTo>
                      <a:pt x="406" y="116"/>
                    </a:lnTo>
                    <a:lnTo>
                      <a:pt x="336" y="157"/>
                    </a:lnTo>
                    <a:lnTo>
                      <a:pt x="274" y="265"/>
                    </a:lnTo>
                    <a:lnTo>
                      <a:pt x="291" y="274"/>
                    </a:lnTo>
                    <a:lnTo>
                      <a:pt x="310" y="298"/>
                    </a:lnTo>
                    <a:lnTo>
                      <a:pt x="256" y="298"/>
                    </a:lnTo>
                    <a:lnTo>
                      <a:pt x="54" y="505"/>
                    </a:lnTo>
                    <a:lnTo>
                      <a:pt x="0" y="514"/>
                    </a:lnTo>
                    <a:lnTo>
                      <a:pt x="0" y="539"/>
                    </a:lnTo>
                    <a:lnTo>
                      <a:pt x="28" y="539"/>
                    </a:lnTo>
                    <a:lnTo>
                      <a:pt x="54" y="588"/>
                    </a:lnTo>
                    <a:lnTo>
                      <a:pt x="88" y="588"/>
                    </a:lnTo>
                    <a:lnTo>
                      <a:pt x="88" y="604"/>
                    </a:lnTo>
                  </a:path>
                </a:pathLst>
              </a:custGeom>
              <a:solidFill>
                <a:srgbClr val="008080">
                  <a:alpha val="59999"/>
                </a:srgbClr>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57" name="Freeform 53">
                <a:extLst>
                  <a:ext uri="{FF2B5EF4-FFF2-40B4-BE49-F238E27FC236}">
                    <a16:creationId xmlns:a16="http://schemas.microsoft.com/office/drawing/2014/main" id="{8CA1004F-F5F5-4FF9-8C35-9B9D73D94817}"/>
                  </a:ext>
                </a:extLst>
              </p:cNvPr>
              <p:cNvSpPr>
                <a:spLocks/>
              </p:cNvSpPr>
              <p:nvPr/>
            </p:nvSpPr>
            <p:spPr bwMode="auto">
              <a:xfrm>
                <a:off x="1331913" y="669925"/>
                <a:ext cx="1141412" cy="554038"/>
              </a:xfrm>
              <a:custGeom>
                <a:avLst/>
                <a:gdLst>
                  <a:gd name="T0" fmla="*/ 0 w 749"/>
                  <a:gd name="T1" fmla="*/ 2147483646 h 365"/>
                  <a:gd name="T2" fmla="*/ 2147483646 w 749"/>
                  <a:gd name="T3" fmla="*/ 2147483646 h 365"/>
                  <a:gd name="T4" fmla="*/ 2147483646 w 749"/>
                  <a:gd name="T5" fmla="*/ 2147483646 h 365"/>
                  <a:gd name="T6" fmla="*/ 2147483646 w 749"/>
                  <a:gd name="T7" fmla="*/ 2147483646 h 365"/>
                  <a:gd name="T8" fmla="*/ 2147483646 w 749"/>
                  <a:gd name="T9" fmla="*/ 2147483646 h 365"/>
                  <a:gd name="T10" fmla="*/ 2147483646 w 749"/>
                  <a:gd name="T11" fmla="*/ 2147483646 h 365"/>
                  <a:gd name="T12" fmla="*/ 2147483646 w 749"/>
                  <a:gd name="T13" fmla="*/ 2147483646 h 365"/>
                  <a:gd name="T14" fmla="*/ 2147483646 w 749"/>
                  <a:gd name="T15" fmla="*/ 2147483646 h 365"/>
                  <a:gd name="T16" fmla="*/ 2147483646 w 749"/>
                  <a:gd name="T17" fmla="*/ 2147483646 h 365"/>
                  <a:gd name="T18" fmla="*/ 2147483646 w 749"/>
                  <a:gd name="T19" fmla="*/ 2147483646 h 365"/>
                  <a:gd name="T20" fmla="*/ 2147483646 w 749"/>
                  <a:gd name="T21" fmla="*/ 2147483646 h 365"/>
                  <a:gd name="T22" fmla="*/ 2147483646 w 749"/>
                  <a:gd name="T23" fmla="*/ 2147483646 h 365"/>
                  <a:gd name="T24" fmla="*/ 2147483646 w 749"/>
                  <a:gd name="T25" fmla="*/ 2147483646 h 365"/>
                  <a:gd name="T26" fmla="*/ 2147483646 w 749"/>
                  <a:gd name="T27" fmla="*/ 2147483646 h 365"/>
                  <a:gd name="T28" fmla="*/ 2147483646 w 749"/>
                  <a:gd name="T29" fmla="*/ 2147483646 h 365"/>
                  <a:gd name="T30" fmla="*/ 2147483646 w 749"/>
                  <a:gd name="T31" fmla="*/ 2147483646 h 365"/>
                  <a:gd name="T32" fmla="*/ 2147483646 w 749"/>
                  <a:gd name="T33" fmla="*/ 2147483646 h 365"/>
                  <a:gd name="T34" fmla="*/ 2147483646 w 749"/>
                  <a:gd name="T35" fmla="*/ 2147483646 h 365"/>
                  <a:gd name="T36" fmla="*/ 2147483646 w 749"/>
                  <a:gd name="T37" fmla="*/ 2147483646 h 365"/>
                  <a:gd name="T38" fmla="*/ 2147483646 w 749"/>
                  <a:gd name="T39" fmla="*/ 2147483646 h 365"/>
                  <a:gd name="T40" fmla="*/ 2147483646 w 749"/>
                  <a:gd name="T41" fmla="*/ 0 h 365"/>
                  <a:gd name="T42" fmla="*/ 2147483646 w 749"/>
                  <a:gd name="T43" fmla="*/ 0 h 365"/>
                  <a:gd name="T44" fmla="*/ 2147483646 w 749"/>
                  <a:gd name="T45" fmla="*/ 2147483646 h 365"/>
                  <a:gd name="T46" fmla="*/ 2147483646 w 749"/>
                  <a:gd name="T47" fmla="*/ 2147483646 h 365"/>
                  <a:gd name="T48" fmla="*/ 2147483646 w 749"/>
                  <a:gd name="T49" fmla="*/ 2147483646 h 365"/>
                  <a:gd name="T50" fmla="*/ 2147483646 w 749"/>
                  <a:gd name="T51" fmla="*/ 2147483646 h 365"/>
                  <a:gd name="T52" fmla="*/ 2147483646 w 749"/>
                  <a:gd name="T53" fmla="*/ 2147483646 h 365"/>
                  <a:gd name="T54" fmla="*/ 2147483646 w 749"/>
                  <a:gd name="T55" fmla="*/ 2147483646 h 365"/>
                  <a:gd name="T56" fmla="*/ 2147483646 w 749"/>
                  <a:gd name="T57" fmla="*/ 2147483646 h 365"/>
                  <a:gd name="T58" fmla="*/ 2147483646 w 749"/>
                  <a:gd name="T59" fmla="*/ 2147483646 h 365"/>
                  <a:gd name="T60" fmla="*/ 2147483646 w 749"/>
                  <a:gd name="T61" fmla="*/ 2147483646 h 365"/>
                  <a:gd name="T62" fmla="*/ 2147483646 w 749"/>
                  <a:gd name="T63" fmla="*/ 2147483646 h 365"/>
                  <a:gd name="T64" fmla="*/ 2147483646 w 749"/>
                  <a:gd name="T65" fmla="*/ 2147483646 h 365"/>
                  <a:gd name="T66" fmla="*/ 2147483646 w 749"/>
                  <a:gd name="T67" fmla="*/ 2147483646 h 365"/>
                  <a:gd name="T68" fmla="*/ 2147483646 w 749"/>
                  <a:gd name="T69" fmla="*/ 2147483646 h 365"/>
                  <a:gd name="T70" fmla="*/ 2147483646 w 749"/>
                  <a:gd name="T71" fmla="*/ 2147483646 h 365"/>
                  <a:gd name="T72" fmla="*/ 2147483646 w 749"/>
                  <a:gd name="T73" fmla="*/ 2147483646 h 365"/>
                  <a:gd name="T74" fmla="*/ 2147483646 w 749"/>
                  <a:gd name="T75" fmla="*/ 2147483646 h 365"/>
                  <a:gd name="T76" fmla="*/ 2147483646 w 749"/>
                  <a:gd name="T77" fmla="*/ 2147483646 h 365"/>
                  <a:gd name="T78" fmla="*/ 0 w 749"/>
                  <a:gd name="T79" fmla="*/ 2147483646 h 3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365">
                    <a:moveTo>
                      <a:pt x="0" y="348"/>
                    </a:moveTo>
                    <a:lnTo>
                      <a:pt x="643" y="364"/>
                    </a:lnTo>
                    <a:lnTo>
                      <a:pt x="695" y="281"/>
                    </a:lnTo>
                    <a:lnTo>
                      <a:pt x="729" y="256"/>
                    </a:lnTo>
                    <a:lnTo>
                      <a:pt x="729" y="207"/>
                    </a:lnTo>
                    <a:lnTo>
                      <a:pt x="748" y="149"/>
                    </a:lnTo>
                    <a:lnTo>
                      <a:pt x="729" y="132"/>
                    </a:lnTo>
                    <a:lnTo>
                      <a:pt x="712" y="108"/>
                    </a:lnTo>
                    <a:lnTo>
                      <a:pt x="643" y="108"/>
                    </a:lnTo>
                    <a:lnTo>
                      <a:pt x="563" y="90"/>
                    </a:lnTo>
                    <a:lnTo>
                      <a:pt x="536" y="116"/>
                    </a:lnTo>
                    <a:lnTo>
                      <a:pt x="519" y="132"/>
                    </a:lnTo>
                    <a:lnTo>
                      <a:pt x="467" y="149"/>
                    </a:lnTo>
                    <a:lnTo>
                      <a:pt x="448" y="198"/>
                    </a:lnTo>
                    <a:lnTo>
                      <a:pt x="405" y="215"/>
                    </a:lnTo>
                    <a:lnTo>
                      <a:pt x="352" y="191"/>
                    </a:lnTo>
                    <a:lnTo>
                      <a:pt x="291" y="166"/>
                    </a:lnTo>
                    <a:lnTo>
                      <a:pt x="238" y="90"/>
                    </a:lnTo>
                    <a:lnTo>
                      <a:pt x="212" y="50"/>
                    </a:lnTo>
                    <a:lnTo>
                      <a:pt x="167" y="16"/>
                    </a:lnTo>
                    <a:lnTo>
                      <a:pt x="141" y="0"/>
                    </a:lnTo>
                    <a:lnTo>
                      <a:pt x="88" y="0"/>
                    </a:lnTo>
                    <a:lnTo>
                      <a:pt x="79" y="16"/>
                    </a:lnTo>
                    <a:lnTo>
                      <a:pt x="71" y="41"/>
                    </a:lnTo>
                    <a:lnTo>
                      <a:pt x="79" y="58"/>
                    </a:lnTo>
                    <a:lnTo>
                      <a:pt x="88" y="83"/>
                    </a:lnTo>
                    <a:lnTo>
                      <a:pt x="79" y="124"/>
                    </a:lnTo>
                    <a:lnTo>
                      <a:pt x="88" y="173"/>
                    </a:lnTo>
                    <a:lnTo>
                      <a:pt x="79" y="232"/>
                    </a:lnTo>
                    <a:lnTo>
                      <a:pt x="62" y="232"/>
                    </a:lnTo>
                    <a:lnTo>
                      <a:pt x="53" y="191"/>
                    </a:lnTo>
                    <a:lnTo>
                      <a:pt x="62" y="141"/>
                    </a:lnTo>
                    <a:lnTo>
                      <a:pt x="53" y="132"/>
                    </a:lnTo>
                    <a:lnTo>
                      <a:pt x="62" y="116"/>
                    </a:lnTo>
                    <a:lnTo>
                      <a:pt x="53" y="108"/>
                    </a:lnTo>
                    <a:lnTo>
                      <a:pt x="53" y="99"/>
                    </a:lnTo>
                    <a:lnTo>
                      <a:pt x="53" y="90"/>
                    </a:lnTo>
                    <a:lnTo>
                      <a:pt x="45" y="74"/>
                    </a:lnTo>
                    <a:lnTo>
                      <a:pt x="36" y="58"/>
                    </a:lnTo>
                    <a:lnTo>
                      <a:pt x="0" y="348"/>
                    </a:lnTo>
                  </a:path>
                </a:pathLst>
              </a:custGeom>
              <a:solidFill>
                <a:srgbClr val="FFFF99"/>
              </a:solidFill>
              <a:ln w="12700" cap="rnd" cmpd="sng">
                <a:solidFill>
                  <a:srgbClr val="000000"/>
                </a:solidFill>
                <a:prstDash val="solid"/>
                <a:round/>
                <a:headEnd type="none" w="med" len="med"/>
                <a:tailEnd type="none" w="med" len="med"/>
              </a:ln>
            </p:spPr>
            <p:txBody>
              <a:bodyPr/>
              <a:lstStyle/>
              <a:p>
                <a:endParaRPr lang="en-US" sz="1350" dirty="0"/>
              </a:p>
            </p:txBody>
          </p:sp>
          <p:sp>
            <p:nvSpPr>
              <p:cNvPr id="4158" name="Freeform 54">
                <a:extLst>
                  <a:ext uri="{FF2B5EF4-FFF2-40B4-BE49-F238E27FC236}">
                    <a16:creationId xmlns:a16="http://schemas.microsoft.com/office/drawing/2014/main" id="{665D3D01-4260-42E8-A2BC-D9D6860295C7}"/>
                  </a:ext>
                </a:extLst>
              </p:cNvPr>
              <p:cNvSpPr>
                <a:spLocks/>
              </p:cNvSpPr>
              <p:nvPr/>
            </p:nvSpPr>
            <p:spPr bwMode="auto">
              <a:xfrm>
                <a:off x="4581525" y="685800"/>
                <a:ext cx="900113" cy="1206500"/>
              </a:xfrm>
              <a:custGeom>
                <a:avLst/>
                <a:gdLst>
                  <a:gd name="T0" fmla="*/ 0 w 590"/>
                  <a:gd name="T1" fmla="*/ 2147483646 h 794"/>
                  <a:gd name="T2" fmla="*/ 2147483646 w 590"/>
                  <a:gd name="T3" fmla="*/ 2147483646 h 794"/>
                  <a:gd name="T4" fmla="*/ 2147483646 w 590"/>
                  <a:gd name="T5" fmla="*/ 2147483646 h 794"/>
                  <a:gd name="T6" fmla="*/ 2147483646 w 590"/>
                  <a:gd name="T7" fmla="*/ 2147483646 h 794"/>
                  <a:gd name="T8" fmla="*/ 2147483646 w 590"/>
                  <a:gd name="T9" fmla="*/ 2147483646 h 794"/>
                  <a:gd name="T10" fmla="*/ 2147483646 w 590"/>
                  <a:gd name="T11" fmla="*/ 2147483646 h 794"/>
                  <a:gd name="T12" fmla="*/ 2147483646 w 590"/>
                  <a:gd name="T13" fmla="*/ 2147483646 h 794"/>
                  <a:gd name="T14" fmla="*/ 2147483646 w 590"/>
                  <a:gd name="T15" fmla="*/ 2147483646 h 794"/>
                  <a:gd name="T16" fmla="*/ 2147483646 w 590"/>
                  <a:gd name="T17" fmla="*/ 2147483646 h 794"/>
                  <a:gd name="T18" fmla="*/ 2147483646 w 590"/>
                  <a:gd name="T19" fmla="*/ 0 h 794"/>
                  <a:gd name="T20" fmla="*/ 2147483646 w 590"/>
                  <a:gd name="T21" fmla="*/ 2147483646 h 794"/>
                  <a:gd name="T22" fmla="*/ 2147483646 w 590"/>
                  <a:gd name="T23" fmla="*/ 2147483646 h 794"/>
                  <a:gd name="T24" fmla="*/ 2147483646 w 590"/>
                  <a:gd name="T25" fmla="*/ 2147483646 h 794"/>
                  <a:gd name="T26" fmla="*/ 2147483646 w 590"/>
                  <a:gd name="T27" fmla="*/ 2147483646 h 794"/>
                  <a:gd name="T28" fmla="*/ 2147483646 w 590"/>
                  <a:gd name="T29" fmla="*/ 2147483646 h 794"/>
                  <a:gd name="T30" fmla="*/ 2147483646 w 590"/>
                  <a:gd name="T31" fmla="*/ 2147483646 h 794"/>
                  <a:gd name="T32" fmla="*/ 2147483646 w 590"/>
                  <a:gd name="T33" fmla="*/ 2147483646 h 794"/>
                  <a:gd name="T34" fmla="*/ 2147483646 w 590"/>
                  <a:gd name="T35" fmla="*/ 2147483646 h 794"/>
                  <a:gd name="T36" fmla="*/ 0 w 590"/>
                  <a:gd name="T37" fmla="*/ 2147483646 h 794"/>
                  <a:gd name="T38" fmla="*/ 0 w 590"/>
                  <a:gd name="T39" fmla="*/ 2147483646 h 7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0" h="794">
                    <a:moveTo>
                      <a:pt x="0" y="793"/>
                    </a:moveTo>
                    <a:lnTo>
                      <a:pt x="264" y="793"/>
                    </a:lnTo>
                    <a:lnTo>
                      <a:pt x="264" y="761"/>
                    </a:lnTo>
                    <a:lnTo>
                      <a:pt x="317" y="736"/>
                    </a:lnTo>
                    <a:lnTo>
                      <a:pt x="493" y="579"/>
                    </a:lnTo>
                    <a:lnTo>
                      <a:pt x="510" y="503"/>
                    </a:lnTo>
                    <a:lnTo>
                      <a:pt x="519" y="463"/>
                    </a:lnTo>
                    <a:lnTo>
                      <a:pt x="572" y="405"/>
                    </a:lnTo>
                    <a:lnTo>
                      <a:pt x="589" y="330"/>
                    </a:lnTo>
                    <a:lnTo>
                      <a:pt x="527" y="0"/>
                    </a:lnTo>
                    <a:lnTo>
                      <a:pt x="465" y="57"/>
                    </a:lnTo>
                    <a:lnTo>
                      <a:pt x="465" y="108"/>
                    </a:lnTo>
                    <a:lnTo>
                      <a:pt x="422" y="140"/>
                    </a:lnTo>
                    <a:lnTo>
                      <a:pt x="272" y="330"/>
                    </a:lnTo>
                    <a:lnTo>
                      <a:pt x="193" y="396"/>
                    </a:lnTo>
                    <a:lnTo>
                      <a:pt x="70" y="479"/>
                    </a:lnTo>
                    <a:lnTo>
                      <a:pt x="70" y="487"/>
                    </a:lnTo>
                    <a:lnTo>
                      <a:pt x="17" y="487"/>
                    </a:lnTo>
                    <a:lnTo>
                      <a:pt x="0" y="546"/>
                    </a:lnTo>
                    <a:lnTo>
                      <a:pt x="0" y="793"/>
                    </a:lnTo>
                  </a:path>
                </a:pathLst>
              </a:custGeom>
              <a:solidFill>
                <a:srgbClr val="FF9966">
                  <a:alpha val="59999"/>
                </a:srgbClr>
              </a:solidFill>
              <a:ln w="12700" cap="rnd" cmpd="sng">
                <a:solidFill>
                  <a:schemeClr val="tx1"/>
                </a:solidFill>
                <a:prstDash val="solid"/>
                <a:round/>
                <a:headEnd type="none" w="med" len="med"/>
                <a:tailEnd type="none" w="med" len="med"/>
              </a:ln>
            </p:spPr>
            <p:txBody>
              <a:bodyPr/>
              <a:lstStyle/>
              <a:p>
                <a:endParaRPr lang="en-US" sz="1350" dirty="0"/>
              </a:p>
            </p:txBody>
          </p:sp>
          <p:sp>
            <p:nvSpPr>
              <p:cNvPr id="4159" name="Freeform 55">
                <a:extLst>
                  <a:ext uri="{FF2B5EF4-FFF2-40B4-BE49-F238E27FC236}">
                    <a16:creationId xmlns:a16="http://schemas.microsoft.com/office/drawing/2014/main" id="{6A91989C-6C47-4467-9451-6B6C64CAFBAD}"/>
                  </a:ext>
                </a:extLst>
              </p:cNvPr>
              <p:cNvSpPr>
                <a:spLocks/>
              </p:cNvSpPr>
              <p:nvPr/>
            </p:nvSpPr>
            <p:spPr bwMode="auto">
              <a:xfrm>
                <a:off x="2136775" y="1704975"/>
                <a:ext cx="857250" cy="554038"/>
              </a:xfrm>
              <a:custGeom>
                <a:avLst/>
                <a:gdLst>
                  <a:gd name="T0" fmla="*/ 0 w 563"/>
                  <a:gd name="T1" fmla="*/ 2147483646 h 365"/>
                  <a:gd name="T2" fmla="*/ 2147483646 w 563"/>
                  <a:gd name="T3" fmla="*/ 2147483646 h 365"/>
                  <a:gd name="T4" fmla="*/ 2147483646 w 563"/>
                  <a:gd name="T5" fmla="*/ 2147483646 h 365"/>
                  <a:gd name="T6" fmla="*/ 2147483646 w 563"/>
                  <a:gd name="T7" fmla="*/ 2147483646 h 365"/>
                  <a:gd name="T8" fmla="*/ 2147483646 w 563"/>
                  <a:gd name="T9" fmla="*/ 2147483646 h 365"/>
                  <a:gd name="T10" fmla="*/ 2147483646 w 563"/>
                  <a:gd name="T11" fmla="*/ 2147483646 h 365"/>
                  <a:gd name="T12" fmla="*/ 2147483646 w 563"/>
                  <a:gd name="T13" fmla="*/ 0 h 365"/>
                  <a:gd name="T14" fmla="*/ 0 w 563"/>
                  <a:gd name="T15" fmla="*/ 0 h 365"/>
                  <a:gd name="T16" fmla="*/ 0 w 563"/>
                  <a:gd name="T17" fmla="*/ 2147483646 h 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3" h="365">
                    <a:moveTo>
                      <a:pt x="0" y="364"/>
                    </a:moveTo>
                    <a:lnTo>
                      <a:pt x="474" y="364"/>
                    </a:lnTo>
                    <a:lnTo>
                      <a:pt x="491" y="339"/>
                    </a:lnTo>
                    <a:lnTo>
                      <a:pt x="536" y="339"/>
                    </a:lnTo>
                    <a:lnTo>
                      <a:pt x="562" y="306"/>
                    </a:lnTo>
                    <a:lnTo>
                      <a:pt x="562" y="9"/>
                    </a:lnTo>
                    <a:lnTo>
                      <a:pt x="114" y="0"/>
                    </a:lnTo>
                    <a:lnTo>
                      <a:pt x="0" y="0"/>
                    </a:lnTo>
                    <a:lnTo>
                      <a:pt x="0" y="364"/>
                    </a:lnTo>
                  </a:path>
                </a:pathLst>
              </a:custGeom>
              <a:solidFill>
                <a:srgbClr val="C8AC91"/>
              </a:solidFill>
              <a:ln w="12700" cap="rnd" cmpd="sng">
                <a:solidFill>
                  <a:srgbClr val="000000"/>
                </a:solidFill>
                <a:prstDash val="solid"/>
                <a:round/>
                <a:headEnd type="none" w="med" len="med"/>
                <a:tailEnd type="none" w="med" len="med"/>
              </a:ln>
            </p:spPr>
            <p:txBody>
              <a:bodyPr/>
              <a:lstStyle/>
              <a:p>
                <a:endParaRPr lang="en-US" sz="1350" dirty="0"/>
              </a:p>
            </p:txBody>
          </p:sp>
          <p:sp>
            <p:nvSpPr>
              <p:cNvPr id="4160" name="Freeform 56">
                <a:extLst>
                  <a:ext uri="{FF2B5EF4-FFF2-40B4-BE49-F238E27FC236}">
                    <a16:creationId xmlns:a16="http://schemas.microsoft.com/office/drawing/2014/main" id="{50FC9209-7AD9-4A70-B771-037B4BC2C642}"/>
                  </a:ext>
                </a:extLst>
              </p:cNvPr>
              <p:cNvSpPr>
                <a:spLocks/>
              </p:cNvSpPr>
              <p:nvPr/>
            </p:nvSpPr>
            <p:spPr bwMode="auto">
              <a:xfrm>
                <a:off x="3192463" y="1804988"/>
                <a:ext cx="1046162" cy="873125"/>
              </a:xfrm>
              <a:custGeom>
                <a:avLst/>
                <a:gdLst>
                  <a:gd name="T0" fmla="*/ 0 w 688"/>
                  <a:gd name="T1" fmla="*/ 2147483646 h 573"/>
                  <a:gd name="T2" fmla="*/ 2147483646 w 688"/>
                  <a:gd name="T3" fmla="*/ 2147483646 h 573"/>
                  <a:gd name="T4" fmla="*/ 2147483646 w 688"/>
                  <a:gd name="T5" fmla="*/ 2147483646 h 573"/>
                  <a:gd name="T6" fmla="*/ 2147483646 w 688"/>
                  <a:gd name="T7" fmla="*/ 2147483646 h 573"/>
                  <a:gd name="T8" fmla="*/ 2147483646 w 688"/>
                  <a:gd name="T9" fmla="*/ 2147483646 h 573"/>
                  <a:gd name="T10" fmla="*/ 2147483646 w 688"/>
                  <a:gd name="T11" fmla="*/ 2147483646 h 573"/>
                  <a:gd name="T12" fmla="*/ 2147483646 w 688"/>
                  <a:gd name="T13" fmla="*/ 2147483646 h 573"/>
                  <a:gd name="T14" fmla="*/ 2147483646 w 688"/>
                  <a:gd name="T15" fmla="*/ 2147483646 h 573"/>
                  <a:gd name="T16" fmla="*/ 2147483646 w 688"/>
                  <a:gd name="T17" fmla="*/ 2147483646 h 573"/>
                  <a:gd name="T18" fmla="*/ 2147483646 w 688"/>
                  <a:gd name="T19" fmla="*/ 2147483646 h 573"/>
                  <a:gd name="T20" fmla="*/ 2147483646 w 688"/>
                  <a:gd name="T21" fmla="*/ 2147483646 h 573"/>
                  <a:gd name="T22" fmla="*/ 2147483646 w 688"/>
                  <a:gd name="T23" fmla="*/ 2147483646 h 573"/>
                  <a:gd name="T24" fmla="*/ 2147483646 w 688"/>
                  <a:gd name="T25" fmla="*/ 2147483646 h 573"/>
                  <a:gd name="T26" fmla="*/ 2147483646 w 688"/>
                  <a:gd name="T27" fmla="*/ 2147483646 h 573"/>
                  <a:gd name="T28" fmla="*/ 2147483646 w 688"/>
                  <a:gd name="T29" fmla="*/ 2147483646 h 573"/>
                  <a:gd name="T30" fmla="*/ 2147483646 w 688"/>
                  <a:gd name="T31" fmla="*/ 2147483646 h 573"/>
                  <a:gd name="T32" fmla="*/ 2147483646 w 688"/>
                  <a:gd name="T33" fmla="*/ 2147483646 h 573"/>
                  <a:gd name="T34" fmla="*/ 2147483646 w 688"/>
                  <a:gd name="T35" fmla="*/ 2147483646 h 573"/>
                  <a:gd name="T36" fmla="*/ 2147483646 w 688"/>
                  <a:gd name="T37" fmla="*/ 2147483646 h 573"/>
                  <a:gd name="T38" fmla="*/ 2147483646 w 688"/>
                  <a:gd name="T39" fmla="*/ 2147483646 h 573"/>
                  <a:gd name="T40" fmla="*/ 2147483646 w 688"/>
                  <a:gd name="T41" fmla="*/ 0 h 573"/>
                  <a:gd name="T42" fmla="*/ 2147483646 w 688"/>
                  <a:gd name="T43" fmla="*/ 0 h 573"/>
                  <a:gd name="T44" fmla="*/ 2147483646 w 688"/>
                  <a:gd name="T45" fmla="*/ 2147483646 h 573"/>
                  <a:gd name="T46" fmla="*/ 2147483646 w 688"/>
                  <a:gd name="T47" fmla="*/ 2147483646 h 573"/>
                  <a:gd name="T48" fmla="*/ 2147483646 w 688"/>
                  <a:gd name="T49" fmla="*/ 2147483646 h 573"/>
                  <a:gd name="T50" fmla="*/ 2147483646 w 688"/>
                  <a:gd name="T51" fmla="*/ 2147483646 h 573"/>
                  <a:gd name="T52" fmla="*/ 2147483646 w 688"/>
                  <a:gd name="T53" fmla="*/ 2147483646 h 573"/>
                  <a:gd name="T54" fmla="*/ 2147483646 w 688"/>
                  <a:gd name="T55" fmla="*/ 2147483646 h 573"/>
                  <a:gd name="T56" fmla="*/ 2147483646 w 688"/>
                  <a:gd name="T57" fmla="*/ 2147483646 h 573"/>
                  <a:gd name="T58" fmla="*/ 2147483646 w 688"/>
                  <a:gd name="T59" fmla="*/ 2147483646 h 573"/>
                  <a:gd name="T60" fmla="*/ 2147483646 w 688"/>
                  <a:gd name="T61" fmla="*/ 2147483646 h 573"/>
                  <a:gd name="T62" fmla="*/ 2147483646 w 688"/>
                  <a:gd name="T63" fmla="*/ 2147483646 h 573"/>
                  <a:gd name="T64" fmla="*/ 2147483646 w 688"/>
                  <a:gd name="T65" fmla="*/ 2147483646 h 573"/>
                  <a:gd name="T66" fmla="*/ 2147483646 w 688"/>
                  <a:gd name="T67" fmla="*/ 2147483646 h 573"/>
                  <a:gd name="T68" fmla="*/ 0 w 688"/>
                  <a:gd name="T69" fmla="*/ 2147483646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8" h="573">
                    <a:moveTo>
                      <a:pt x="0" y="455"/>
                    </a:moveTo>
                    <a:lnTo>
                      <a:pt x="9" y="489"/>
                    </a:lnTo>
                    <a:lnTo>
                      <a:pt x="9" y="547"/>
                    </a:lnTo>
                    <a:lnTo>
                      <a:pt x="115" y="489"/>
                    </a:lnTo>
                    <a:lnTo>
                      <a:pt x="220" y="489"/>
                    </a:lnTo>
                    <a:lnTo>
                      <a:pt x="317" y="563"/>
                    </a:lnTo>
                    <a:lnTo>
                      <a:pt x="361" y="572"/>
                    </a:lnTo>
                    <a:lnTo>
                      <a:pt x="361" y="538"/>
                    </a:lnTo>
                    <a:lnTo>
                      <a:pt x="441" y="538"/>
                    </a:lnTo>
                    <a:lnTo>
                      <a:pt x="484" y="538"/>
                    </a:lnTo>
                    <a:lnTo>
                      <a:pt x="528" y="530"/>
                    </a:lnTo>
                    <a:lnTo>
                      <a:pt x="573" y="514"/>
                    </a:lnTo>
                    <a:lnTo>
                      <a:pt x="608" y="489"/>
                    </a:lnTo>
                    <a:lnTo>
                      <a:pt x="634" y="448"/>
                    </a:lnTo>
                    <a:lnTo>
                      <a:pt x="651" y="414"/>
                    </a:lnTo>
                    <a:lnTo>
                      <a:pt x="661" y="372"/>
                    </a:lnTo>
                    <a:lnTo>
                      <a:pt x="642" y="365"/>
                    </a:lnTo>
                    <a:lnTo>
                      <a:pt x="670" y="315"/>
                    </a:lnTo>
                    <a:lnTo>
                      <a:pt x="670" y="198"/>
                    </a:lnTo>
                    <a:lnTo>
                      <a:pt x="687" y="182"/>
                    </a:lnTo>
                    <a:lnTo>
                      <a:pt x="537" y="0"/>
                    </a:lnTo>
                    <a:lnTo>
                      <a:pt x="511" y="0"/>
                    </a:lnTo>
                    <a:lnTo>
                      <a:pt x="475" y="7"/>
                    </a:lnTo>
                    <a:lnTo>
                      <a:pt x="475" y="50"/>
                    </a:lnTo>
                    <a:lnTo>
                      <a:pt x="387" y="165"/>
                    </a:lnTo>
                    <a:lnTo>
                      <a:pt x="370" y="165"/>
                    </a:lnTo>
                    <a:lnTo>
                      <a:pt x="326" y="190"/>
                    </a:lnTo>
                    <a:lnTo>
                      <a:pt x="317" y="182"/>
                    </a:lnTo>
                    <a:lnTo>
                      <a:pt x="282" y="215"/>
                    </a:lnTo>
                    <a:lnTo>
                      <a:pt x="282" y="248"/>
                    </a:lnTo>
                    <a:lnTo>
                      <a:pt x="158" y="365"/>
                    </a:lnTo>
                    <a:lnTo>
                      <a:pt x="124" y="356"/>
                    </a:lnTo>
                    <a:lnTo>
                      <a:pt x="36" y="414"/>
                    </a:lnTo>
                    <a:lnTo>
                      <a:pt x="36" y="455"/>
                    </a:lnTo>
                    <a:lnTo>
                      <a:pt x="0" y="455"/>
                    </a:lnTo>
                  </a:path>
                </a:pathLst>
              </a:custGeom>
              <a:solidFill>
                <a:srgbClr val="C8AC91"/>
              </a:solidFill>
              <a:ln w="12700" cap="rnd" cmpd="sng">
                <a:solidFill>
                  <a:schemeClr val="tx1"/>
                </a:solidFill>
                <a:prstDash val="solid"/>
                <a:round/>
                <a:headEnd type="none" w="med" len="med"/>
                <a:tailEnd type="none" w="med" len="med"/>
              </a:ln>
            </p:spPr>
            <p:txBody>
              <a:bodyPr/>
              <a:lstStyle/>
              <a:p>
                <a:endParaRPr lang="en-US" sz="1350" dirty="0"/>
              </a:p>
            </p:txBody>
          </p:sp>
          <p:sp>
            <p:nvSpPr>
              <p:cNvPr id="4161" name="Freeform 57">
                <a:extLst>
                  <a:ext uri="{FF2B5EF4-FFF2-40B4-BE49-F238E27FC236}">
                    <a16:creationId xmlns:a16="http://schemas.microsoft.com/office/drawing/2014/main" id="{07904E15-9609-429E-97E7-E642F79816DD}"/>
                  </a:ext>
                </a:extLst>
              </p:cNvPr>
              <p:cNvSpPr>
                <a:spLocks/>
              </p:cNvSpPr>
              <p:nvPr/>
            </p:nvSpPr>
            <p:spPr bwMode="auto">
              <a:xfrm>
                <a:off x="4984750" y="1187450"/>
                <a:ext cx="709613" cy="1162050"/>
              </a:xfrm>
              <a:custGeom>
                <a:avLst/>
                <a:gdLst>
                  <a:gd name="T0" fmla="*/ 2147483646 w 466"/>
                  <a:gd name="T1" fmla="*/ 2147483646 h 763"/>
                  <a:gd name="T2" fmla="*/ 2147483646 w 466"/>
                  <a:gd name="T3" fmla="*/ 2147483646 h 763"/>
                  <a:gd name="T4" fmla="*/ 2147483646 w 466"/>
                  <a:gd name="T5" fmla="*/ 2147483646 h 763"/>
                  <a:gd name="T6" fmla="*/ 2147483646 w 466"/>
                  <a:gd name="T7" fmla="*/ 2147483646 h 763"/>
                  <a:gd name="T8" fmla="*/ 2147483646 w 466"/>
                  <a:gd name="T9" fmla="*/ 2147483646 h 763"/>
                  <a:gd name="T10" fmla="*/ 2147483646 w 466"/>
                  <a:gd name="T11" fmla="*/ 2147483646 h 763"/>
                  <a:gd name="T12" fmla="*/ 2147483646 w 466"/>
                  <a:gd name="T13" fmla="*/ 0 h 763"/>
                  <a:gd name="T14" fmla="*/ 2147483646 w 466"/>
                  <a:gd name="T15" fmla="*/ 2147483646 h 763"/>
                  <a:gd name="T16" fmla="*/ 2147483646 w 466"/>
                  <a:gd name="T17" fmla="*/ 2147483646 h 763"/>
                  <a:gd name="T18" fmla="*/ 2147483646 w 466"/>
                  <a:gd name="T19" fmla="*/ 2147483646 h 763"/>
                  <a:gd name="T20" fmla="*/ 2147483646 w 466"/>
                  <a:gd name="T21" fmla="*/ 2147483646 h 763"/>
                  <a:gd name="T22" fmla="*/ 2147483646 w 466"/>
                  <a:gd name="T23" fmla="*/ 2147483646 h 763"/>
                  <a:gd name="T24" fmla="*/ 0 w 466"/>
                  <a:gd name="T25" fmla="*/ 2147483646 h 763"/>
                  <a:gd name="T26" fmla="*/ 0 w 466"/>
                  <a:gd name="T27" fmla="*/ 2147483646 h 763"/>
                  <a:gd name="T28" fmla="*/ 0 w 466"/>
                  <a:gd name="T29" fmla="*/ 2147483646 h 763"/>
                  <a:gd name="T30" fmla="*/ 2147483646 w 466"/>
                  <a:gd name="T31" fmla="*/ 2147483646 h 763"/>
                  <a:gd name="T32" fmla="*/ 2147483646 w 466"/>
                  <a:gd name="T33" fmla="*/ 2147483646 h 763"/>
                  <a:gd name="T34" fmla="*/ 2147483646 w 466"/>
                  <a:gd name="T35" fmla="*/ 2147483646 h 763"/>
                  <a:gd name="T36" fmla="*/ 2147483646 w 466"/>
                  <a:gd name="T37" fmla="*/ 2147483646 h 763"/>
                  <a:gd name="T38" fmla="*/ 2147483646 w 466"/>
                  <a:gd name="T39" fmla="*/ 2147483646 h 7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6" h="763">
                    <a:moveTo>
                      <a:pt x="334" y="762"/>
                    </a:moveTo>
                    <a:lnTo>
                      <a:pt x="351" y="762"/>
                    </a:lnTo>
                    <a:lnTo>
                      <a:pt x="351" y="746"/>
                    </a:lnTo>
                    <a:lnTo>
                      <a:pt x="403" y="746"/>
                    </a:lnTo>
                    <a:lnTo>
                      <a:pt x="448" y="737"/>
                    </a:lnTo>
                    <a:lnTo>
                      <a:pt x="465" y="737"/>
                    </a:lnTo>
                    <a:lnTo>
                      <a:pt x="324" y="0"/>
                    </a:lnTo>
                    <a:lnTo>
                      <a:pt x="307" y="74"/>
                    </a:lnTo>
                    <a:lnTo>
                      <a:pt x="255" y="133"/>
                    </a:lnTo>
                    <a:lnTo>
                      <a:pt x="246" y="173"/>
                    </a:lnTo>
                    <a:lnTo>
                      <a:pt x="229" y="249"/>
                    </a:lnTo>
                    <a:lnTo>
                      <a:pt x="53" y="406"/>
                    </a:lnTo>
                    <a:lnTo>
                      <a:pt x="0" y="431"/>
                    </a:lnTo>
                    <a:lnTo>
                      <a:pt x="0" y="463"/>
                    </a:lnTo>
                    <a:lnTo>
                      <a:pt x="0" y="571"/>
                    </a:lnTo>
                    <a:lnTo>
                      <a:pt x="53" y="546"/>
                    </a:lnTo>
                    <a:lnTo>
                      <a:pt x="70" y="629"/>
                    </a:lnTo>
                    <a:lnTo>
                      <a:pt x="105" y="704"/>
                    </a:lnTo>
                    <a:lnTo>
                      <a:pt x="122" y="746"/>
                    </a:lnTo>
                    <a:lnTo>
                      <a:pt x="334" y="762"/>
                    </a:lnTo>
                  </a:path>
                </a:pathLst>
              </a:custGeom>
              <a:solidFill>
                <a:srgbClr val="FF9966">
                  <a:alpha val="59999"/>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2" name="Freeform 58">
                <a:extLst>
                  <a:ext uri="{FF2B5EF4-FFF2-40B4-BE49-F238E27FC236}">
                    <a16:creationId xmlns:a16="http://schemas.microsoft.com/office/drawing/2014/main" id="{E097B198-4D36-4592-B907-B1D11BC6027B}"/>
                  </a:ext>
                </a:extLst>
              </p:cNvPr>
              <p:cNvSpPr>
                <a:spLocks/>
              </p:cNvSpPr>
              <p:nvPr/>
            </p:nvSpPr>
            <p:spPr bwMode="auto">
              <a:xfrm>
                <a:off x="971550" y="3101975"/>
                <a:ext cx="830263" cy="984250"/>
              </a:xfrm>
              <a:custGeom>
                <a:avLst/>
                <a:gdLst>
                  <a:gd name="T0" fmla="*/ 0 w 545"/>
                  <a:gd name="T1" fmla="*/ 2147483646 h 647"/>
                  <a:gd name="T2" fmla="*/ 2147483646 w 545"/>
                  <a:gd name="T3" fmla="*/ 2147483646 h 647"/>
                  <a:gd name="T4" fmla="*/ 2147483646 w 545"/>
                  <a:gd name="T5" fmla="*/ 2147483646 h 647"/>
                  <a:gd name="T6" fmla="*/ 2147483646 w 545"/>
                  <a:gd name="T7" fmla="*/ 2147483646 h 647"/>
                  <a:gd name="T8" fmla="*/ 2147483646 w 545"/>
                  <a:gd name="T9" fmla="*/ 2147483646 h 647"/>
                  <a:gd name="T10" fmla="*/ 2147483646 w 545"/>
                  <a:gd name="T11" fmla="*/ 2147483646 h 647"/>
                  <a:gd name="T12" fmla="*/ 2147483646 w 545"/>
                  <a:gd name="T13" fmla="*/ 2147483646 h 647"/>
                  <a:gd name="T14" fmla="*/ 2147483646 w 545"/>
                  <a:gd name="T15" fmla="*/ 2147483646 h 647"/>
                  <a:gd name="T16" fmla="*/ 2147483646 w 545"/>
                  <a:gd name="T17" fmla="*/ 2147483646 h 647"/>
                  <a:gd name="T18" fmla="*/ 2147483646 w 545"/>
                  <a:gd name="T19" fmla="*/ 2147483646 h 647"/>
                  <a:gd name="T20" fmla="*/ 2147483646 w 545"/>
                  <a:gd name="T21" fmla="*/ 2147483646 h 647"/>
                  <a:gd name="T22" fmla="*/ 2147483646 w 545"/>
                  <a:gd name="T23" fmla="*/ 2147483646 h 647"/>
                  <a:gd name="T24" fmla="*/ 2147483646 w 545"/>
                  <a:gd name="T25" fmla="*/ 0 h 647"/>
                  <a:gd name="T26" fmla="*/ 2147483646 w 545"/>
                  <a:gd name="T27" fmla="*/ 0 h 647"/>
                  <a:gd name="T28" fmla="*/ 2147483646 w 545"/>
                  <a:gd name="T29" fmla="*/ 0 h 647"/>
                  <a:gd name="T30" fmla="*/ 0 w 545"/>
                  <a:gd name="T31" fmla="*/ 2147483646 h 6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647">
                    <a:moveTo>
                      <a:pt x="0" y="646"/>
                    </a:moveTo>
                    <a:lnTo>
                      <a:pt x="176" y="646"/>
                    </a:lnTo>
                    <a:lnTo>
                      <a:pt x="194" y="605"/>
                    </a:lnTo>
                    <a:lnTo>
                      <a:pt x="254" y="589"/>
                    </a:lnTo>
                    <a:lnTo>
                      <a:pt x="282" y="572"/>
                    </a:lnTo>
                    <a:lnTo>
                      <a:pt x="325" y="596"/>
                    </a:lnTo>
                    <a:lnTo>
                      <a:pt x="325" y="564"/>
                    </a:lnTo>
                    <a:lnTo>
                      <a:pt x="387" y="540"/>
                    </a:lnTo>
                    <a:lnTo>
                      <a:pt x="404" y="522"/>
                    </a:lnTo>
                    <a:lnTo>
                      <a:pt x="413" y="506"/>
                    </a:lnTo>
                    <a:lnTo>
                      <a:pt x="422" y="497"/>
                    </a:lnTo>
                    <a:lnTo>
                      <a:pt x="544" y="448"/>
                    </a:lnTo>
                    <a:lnTo>
                      <a:pt x="544" y="0"/>
                    </a:lnTo>
                    <a:lnTo>
                      <a:pt x="439" y="0"/>
                    </a:lnTo>
                    <a:lnTo>
                      <a:pt x="80" y="0"/>
                    </a:lnTo>
                    <a:lnTo>
                      <a:pt x="0" y="646"/>
                    </a:lnTo>
                  </a:path>
                </a:pathLst>
              </a:custGeom>
              <a:solidFill>
                <a:srgbClr val="FFCCFF">
                  <a:alpha val="53725"/>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3" name="Freeform 59">
                <a:extLst>
                  <a:ext uri="{FF2B5EF4-FFF2-40B4-BE49-F238E27FC236}">
                    <a16:creationId xmlns:a16="http://schemas.microsoft.com/office/drawing/2014/main" id="{FD74C19C-7205-48C7-9022-BBAA8841789B}"/>
                  </a:ext>
                </a:extLst>
              </p:cNvPr>
              <p:cNvSpPr>
                <a:spLocks/>
              </p:cNvSpPr>
              <p:nvPr/>
            </p:nvSpPr>
            <p:spPr bwMode="auto">
              <a:xfrm>
                <a:off x="1801813" y="2965450"/>
                <a:ext cx="1231900" cy="1085850"/>
              </a:xfrm>
              <a:custGeom>
                <a:avLst/>
                <a:gdLst>
                  <a:gd name="T0" fmla="*/ 0 w 810"/>
                  <a:gd name="T1" fmla="*/ 2147483646 h 714"/>
                  <a:gd name="T2" fmla="*/ 0 w 810"/>
                  <a:gd name="T3" fmla="*/ 2147483646 h 714"/>
                  <a:gd name="T4" fmla="*/ 2147483646 w 810"/>
                  <a:gd name="T5" fmla="*/ 2147483646 h 714"/>
                  <a:gd name="T6" fmla="*/ 2147483646 w 810"/>
                  <a:gd name="T7" fmla="*/ 2147483646 h 714"/>
                  <a:gd name="T8" fmla="*/ 2147483646 w 810"/>
                  <a:gd name="T9" fmla="*/ 2147483646 h 714"/>
                  <a:gd name="T10" fmla="*/ 2147483646 w 810"/>
                  <a:gd name="T11" fmla="*/ 2147483646 h 714"/>
                  <a:gd name="T12" fmla="*/ 2147483646 w 810"/>
                  <a:gd name="T13" fmla="*/ 2147483646 h 714"/>
                  <a:gd name="T14" fmla="*/ 2147483646 w 810"/>
                  <a:gd name="T15" fmla="*/ 2147483646 h 714"/>
                  <a:gd name="T16" fmla="*/ 2147483646 w 810"/>
                  <a:gd name="T17" fmla="*/ 2147483646 h 714"/>
                  <a:gd name="T18" fmla="*/ 2147483646 w 810"/>
                  <a:gd name="T19" fmla="*/ 2147483646 h 714"/>
                  <a:gd name="T20" fmla="*/ 2147483646 w 810"/>
                  <a:gd name="T21" fmla="*/ 2147483646 h 714"/>
                  <a:gd name="T22" fmla="*/ 2147483646 w 810"/>
                  <a:gd name="T23" fmla="*/ 2147483646 h 714"/>
                  <a:gd name="T24" fmla="*/ 2147483646 w 810"/>
                  <a:gd name="T25" fmla="*/ 2147483646 h 714"/>
                  <a:gd name="T26" fmla="*/ 2147483646 w 810"/>
                  <a:gd name="T27" fmla="*/ 2147483646 h 714"/>
                  <a:gd name="T28" fmla="*/ 2147483646 w 810"/>
                  <a:gd name="T29" fmla="*/ 2147483646 h 714"/>
                  <a:gd name="T30" fmla="*/ 2147483646 w 810"/>
                  <a:gd name="T31" fmla="*/ 2147483646 h 714"/>
                  <a:gd name="T32" fmla="*/ 2147483646 w 810"/>
                  <a:gd name="T33" fmla="*/ 2147483646 h 714"/>
                  <a:gd name="T34" fmla="*/ 2147483646 w 810"/>
                  <a:gd name="T35" fmla="*/ 2147483646 h 714"/>
                  <a:gd name="T36" fmla="*/ 2147483646 w 810"/>
                  <a:gd name="T37" fmla="*/ 2147483646 h 714"/>
                  <a:gd name="T38" fmla="*/ 2147483646 w 810"/>
                  <a:gd name="T39" fmla="*/ 2147483646 h 714"/>
                  <a:gd name="T40" fmla="*/ 2147483646 w 810"/>
                  <a:gd name="T41" fmla="*/ 2147483646 h 714"/>
                  <a:gd name="T42" fmla="*/ 2147483646 w 810"/>
                  <a:gd name="T43" fmla="*/ 2147483646 h 714"/>
                  <a:gd name="T44" fmla="*/ 2147483646 w 810"/>
                  <a:gd name="T45" fmla="*/ 2147483646 h 714"/>
                  <a:gd name="T46" fmla="*/ 2147483646 w 810"/>
                  <a:gd name="T47" fmla="*/ 2147483646 h 714"/>
                  <a:gd name="T48" fmla="*/ 2147483646 w 810"/>
                  <a:gd name="T49" fmla="*/ 2147483646 h 714"/>
                  <a:gd name="T50" fmla="*/ 2147483646 w 810"/>
                  <a:gd name="T51" fmla="*/ 2147483646 h 714"/>
                  <a:gd name="T52" fmla="*/ 2147483646 w 810"/>
                  <a:gd name="T53" fmla="*/ 2147483646 h 714"/>
                  <a:gd name="T54" fmla="*/ 2147483646 w 810"/>
                  <a:gd name="T55" fmla="*/ 0 h 714"/>
                  <a:gd name="T56" fmla="*/ 2147483646 w 810"/>
                  <a:gd name="T57" fmla="*/ 0 h 714"/>
                  <a:gd name="T58" fmla="*/ 2147483646 w 810"/>
                  <a:gd name="T59" fmla="*/ 2147483646 h 714"/>
                  <a:gd name="T60" fmla="*/ 2147483646 w 810"/>
                  <a:gd name="T61" fmla="*/ 2147483646 h 714"/>
                  <a:gd name="T62" fmla="*/ 2147483646 w 810"/>
                  <a:gd name="T63" fmla="*/ 2147483646 h 714"/>
                  <a:gd name="T64" fmla="*/ 0 w 810"/>
                  <a:gd name="T65" fmla="*/ 2147483646 h 714"/>
                  <a:gd name="T66" fmla="*/ 0 w 810"/>
                  <a:gd name="T67" fmla="*/ 214748364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0" h="714">
                    <a:moveTo>
                      <a:pt x="0" y="539"/>
                    </a:moveTo>
                    <a:lnTo>
                      <a:pt x="0" y="622"/>
                    </a:lnTo>
                    <a:lnTo>
                      <a:pt x="9" y="622"/>
                    </a:lnTo>
                    <a:lnTo>
                      <a:pt x="9" y="713"/>
                    </a:lnTo>
                    <a:lnTo>
                      <a:pt x="124" y="713"/>
                    </a:lnTo>
                    <a:lnTo>
                      <a:pt x="431" y="713"/>
                    </a:lnTo>
                    <a:lnTo>
                      <a:pt x="536" y="713"/>
                    </a:lnTo>
                    <a:lnTo>
                      <a:pt x="536" y="606"/>
                    </a:lnTo>
                    <a:lnTo>
                      <a:pt x="590" y="564"/>
                    </a:lnTo>
                    <a:lnTo>
                      <a:pt x="676" y="564"/>
                    </a:lnTo>
                    <a:lnTo>
                      <a:pt x="676" y="498"/>
                    </a:lnTo>
                    <a:lnTo>
                      <a:pt x="747" y="449"/>
                    </a:lnTo>
                    <a:lnTo>
                      <a:pt x="783" y="449"/>
                    </a:lnTo>
                    <a:lnTo>
                      <a:pt x="809" y="431"/>
                    </a:lnTo>
                    <a:lnTo>
                      <a:pt x="809" y="373"/>
                    </a:lnTo>
                    <a:lnTo>
                      <a:pt x="773" y="365"/>
                    </a:lnTo>
                    <a:lnTo>
                      <a:pt x="738" y="365"/>
                    </a:lnTo>
                    <a:lnTo>
                      <a:pt x="721" y="365"/>
                    </a:lnTo>
                    <a:lnTo>
                      <a:pt x="633" y="273"/>
                    </a:lnTo>
                    <a:lnTo>
                      <a:pt x="624" y="240"/>
                    </a:lnTo>
                    <a:lnTo>
                      <a:pt x="536" y="183"/>
                    </a:lnTo>
                    <a:lnTo>
                      <a:pt x="528" y="165"/>
                    </a:lnTo>
                    <a:lnTo>
                      <a:pt x="536" y="149"/>
                    </a:lnTo>
                    <a:lnTo>
                      <a:pt x="581" y="131"/>
                    </a:lnTo>
                    <a:lnTo>
                      <a:pt x="581" y="115"/>
                    </a:lnTo>
                    <a:lnTo>
                      <a:pt x="536" y="115"/>
                    </a:lnTo>
                    <a:lnTo>
                      <a:pt x="536" y="25"/>
                    </a:lnTo>
                    <a:lnTo>
                      <a:pt x="440" y="0"/>
                    </a:lnTo>
                    <a:lnTo>
                      <a:pt x="221" y="0"/>
                    </a:lnTo>
                    <a:lnTo>
                      <a:pt x="221" y="41"/>
                    </a:lnTo>
                    <a:lnTo>
                      <a:pt x="176" y="41"/>
                    </a:lnTo>
                    <a:lnTo>
                      <a:pt x="176" y="91"/>
                    </a:lnTo>
                    <a:lnTo>
                      <a:pt x="0" y="91"/>
                    </a:lnTo>
                    <a:lnTo>
                      <a:pt x="0" y="539"/>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4" name="Freeform 60">
                <a:extLst>
                  <a:ext uri="{FF2B5EF4-FFF2-40B4-BE49-F238E27FC236}">
                    <a16:creationId xmlns:a16="http://schemas.microsoft.com/office/drawing/2014/main" id="{3D517C12-771A-4AC8-80BA-708AEC2C8AE0}"/>
                  </a:ext>
                </a:extLst>
              </p:cNvPr>
              <p:cNvSpPr>
                <a:spLocks/>
              </p:cNvSpPr>
              <p:nvPr/>
            </p:nvSpPr>
            <p:spPr bwMode="auto">
              <a:xfrm>
                <a:off x="1752600" y="4049713"/>
                <a:ext cx="706438" cy="954087"/>
              </a:xfrm>
              <a:custGeom>
                <a:avLst/>
                <a:gdLst>
                  <a:gd name="T0" fmla="*/ 2147483646 w 463"/>
                  <a:gd name="T1" fmla="*/ 2147483646 h 628"/>
                  <a:gd name="T2" fmla="*/ 2147483646 w 463"/>
                  <a:gd name="T3" fmla="*/ 0 h 628"/>
                  <a:gd name="T4" fmla="*/ 2147483646 w 463"/>
                  <a:gd name="T5" fmla="*/ 0 h 628"/>
                  <a:gd name="T6" fmla="*/ 2147483646 w 463"/>
                  <a:gd name="T7" fmla="*/ 2147483646 h 628"/>
                  <a:gd name="T8" fmla="*/ 2147483646 w 463"/>
                  <a:gd name="T9" fmla="*/ 2147483646 h 628"/>
                  <a:gd name="T10" fmla="*/ 2147483646 w 463"/>
                  <a:gd name="T11" fmla="*/ 2147483646 h 628"/>
                  <a:gd name="T12" fmla="*/ 2147483646 w 463"/>
                  <a:gd name="T13" fmla="*/ 2147483646 h 628"/>
                  <a:gd name="T14" fmla="*/ 2147483646 w 463"/>
                  <a:gd name="T15" fmla="*/ 2147483646 h 628"/>
                  <a:gd name="T16" fmla="*/ 0 w 463"/>
                  <a:gd name="T17" fmla="*/ 2147483646 h 628"/>
                  <a:gd name="T18" fmla="*/ 2147483646 w 463"/>
                  <a:gd name="T19" fmla="*/ 2147483646 h 628"/>
                  <a:gd name="T20" fmla="*/ 2147483646 w 463"/>
                  <a:gd name="T21" fmla="*/ 2147483646 h 628"/>
                  <a:gd name="T22" fmla="*/ 2147483646 w 463"/>
                  <a:gd name="T23" fmla="*/ 2147483646 h 628"/>
                  <a:gd name="T24" fmla="*/ 2147483646 w 463"/>
                  <a:gd name="T25" fmla="*/ 2147483646 h 628"/>
                  <a:gd name="T26" fmla="*/ 2147483646 w 463"/>
                  <a:gd name="T27" fmla="*/ 2147483646 h 628"/>
                  <a:gd name="T28" fmla="*/ 2147483646 w 463"/>
                  <a:gd name="T29" fmla="*/ 2147483646 h 628"/>
                  <a:gd name="T30" fmla="*/ 2147483646 w 463"/>
                  <a:gd name="T31" fmla="*/ 2147483646 h 628"/>
                  <a:gd name="T32" fmla="*/ 2147483646 w 463"/>
                  <a:gd name="T33" fmla="*/ 2147483646 h 628"/>
                  <a:gd name="T34" fmla="*/ 2147483646 w 463"/>
                  <a:gd name="T35" fmla="*/ 2147483646 h 628"/>
                  <a:gd name="T36" fmla="*/ 2147483646 w 463"/>
                  <a:gd name="T37" fmla="*/ 2147483646 h 628"/>
                  <a:gd name="T38" fmla="*/ 2147483646 w 463"/>
                  <a:gd name="T39" fmla="*/ 2147483646 h 628"/>
                  <a:gd name="T40" fmla="*/ 2147483646 w 463"/>
                  <a:gd name="T41" fmla="*/ 2147483646 h 628"/>
                  <a:gd name="T42" fmla="*/ 2147483646 w 463"/>
                  <a:gd name="T43" fmla="*/ 2147483646 h 628"/>
                  <a:gd name="T44" fmla="*/ 2147483646 w 463"/>
                  <a:gd name="T45" fmla="*/ 2147483646 h 628"/>
                  <a:gd name="T46" fmla="*/ 2147483646 w 463"/>
                  <a:gd name="T47" fmla="*/ 2147483646 h 628"/>
                  <a:gd name="T48" fmla="*/ 2147483646 w 463"/>
                  <a:gd name="T49" fmla="*/ 2147483646 h 628"/>
                  <a:gd name="T50" fmla="*/ 2147483646 w 463"/>
                  <a:gd name="T51" fmla="*/ 2147483646 h 628"/>
                  <a:gd name="T52" fmla="*/ 2147483646 w 463"/>
                  <a:gd name="T53" fmla="*/ 2147483646 h 628"/>
                  <a:gd name="T54" fmla="*/ 2147483646 w 463"/>
                  <a:gd name="T55" fmla="*/ 2147483646 h 628"/>
                  <a:gd name="T56" fmla="*/ 2147483646 w 463"/>
                  <a:gd name="T57" fmla="*/ 2147483646 h 6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3" h="628">
                    <a:moveTo>
                      <a:pt x="462" y="157"/>
                    </a:moveTo>
                    <a:lnTo>
                      <a:pt x="462" y="0"/>
                    </a:lnTo>
                    <a:lnTo>
                      <a:pt x="157" y="0"/>
                    </a:lnTo>
                    <a:lnTo>
                      <a:pt x="112" y="100"/>
                    </a:lnTo>
                    <a:lnTo>
                      <a:pt x="43" y="157"/>
                    </a:lnTo>
                    <a:lnTo>
                      <a:pt x="26" y="181"/>
                    </a:lnTo>
                    <a:lnTo>
                      <a:pt x="17" y="215"/>
                    </a:lnTo>
                    <a:lnTo>
                      <a:pt x="17" y="248"/>
                    </a:lnTo>
                    <a:lnTo>
                      <a:pt x="0" y="306"/>
                    </a:lnTo>
                    <a:lnTo>
                      <a:pt x="34" y="298"/>
                    </a:lnTo>
                    <a:lnTo>
                      <a:pt x="52" y="322"/>
                    </a:lnTo>
                    <a:lnTo>
                      <a:pt x="26" y="364"/>
                    </a:lnTo>
                    <a:lnTo>
                      <a:pt x="52" y="364"/>
                    </a:lnTo>
                    <a:lnTo>
                      <a:pt x="69" y="405"/>
                    </a:lnTo>
                    <a:lnTo>
                      <a:pt x="95" y="438"/>
                    </a:lnTo>
                    <a:lnTo>
                      <a:pt x="60" y="438"/>
                    </a:lnTo>
                    <a:lnTo>
                      <a:pt x="60" y="479"/>
                    </a:lnTo>
                    <a:lnTo>
                      <a:pt x="121" y="479"/>
                    </a:lnTo>
                    <a:lnTo>
                      <a:pt x="121" y="488"/>
                    </a:lnTo>
                    <a:lnTo>
                      <a:pt x="69" y="537"/>
                    </a:lnTo>
                    <a:lnTo>
                      <a:pt x="78" y="595"/>
                    </a:lnTo>
                    <a:lnTo>
                      <a:pt x="140" y="595"/>
                    </a:lnTo>
                    <a:lnTo>
                      <a:pt x="166" y="627"/>
                    </a:lnTo>
                    <a:lnTo>
                      <a:pt x="348" y="627"/>
                    </a:lnTo>
                    <a:lnTo>
                      <a:pt x="348" y="414"/>
                    </a:lnTo>
                    <a:lnTo>
                      <a:pt x="401" y="414"/>
                    </a:lnTo>
                    <a:lnTo>
                      <a:pt x="401" y="215"/>
                    </a:lnTo>
                    <a:lnTo>
                      <a:pt x="462" y="215"/>
                    </a:lnTo>
                    <a:lnTo>
                      <a:pt x="462" y="157"/>
                    </a:lnTo>
                  </a:path>
                </a:pathLst>
              </a:custGeom>
              <a:solidFill>
                <a:srgbClr val="FFCCFF">
                  <a:alpha val="54117"/>
                </a:srgbClr>
              </a:solidFill>
              <a:ln w="12700" cap="rnd" cmpd="sng">
                <a:solidFill>
                  <a:srgbClr val="000000"/>
                </a:solidFill>
                <a:prstDash val="solid"/>
                <a:round/>
                <a:headEnd type="none" w="med" len="med"/>
                <a:tailEnd type="none" w="med" len="med"/>
              </a:ln>
            </p:spPr>
            <p:txBody>
              <a:bodyPr/>
              <a:lstStyle/>
              <a:p>
                <a:endParaRPr lang="en-US" sz="1350" dirty="0"/>
              </a:p>
            </p:txBody>
          </p:sp>
          <p:sp>
            <p:nvSpPr>
              <p:cNvPr id="4165" name="Freeform 61">
                <a:extLst>
                  <a:ext uri="{FF2B5EF4-FFF2-40B4-BE49-F238E27FC236}">
                    <a16:creationId xmlns:a16="http://schemas.microsoft.com/office/drawing/2014/main" id="{D10F3EEF-0593-4C23-B4E4-0DC0B70A8A9C}"/>
                  </a:ext>
                </a:extLst>
              </p:cNvPr>
              <p:cNvSpPr>
                <a:spLocks/>
              </p:cNvSpPr>
              <p:nvPr/>
            </p:nvSpPr>
            <p:spPr bwMode="auto">
              <a:xfrm>
                <a:off x="4730750" y="4808538"/>
                <a:ext cx="923925" cy="652462"/>
              </a:xfrm>
              <a:custGeom>
                <a:avLst/>
                <a:gdLst>
                  <a:gd name="T0" fmla="*/ 2147483646 w 606"/>
                  <a:gd name="T1" fmla="*/ 2147483646 h 430"/>
                  <a:gd name="T2" fmla="*/ 2147483646 w 606"/>
                  <a:gd name="T3" fmla="*/ 2147483646 h 430"/>
                  <a:gd name="T4" fmla="*/ 2147483646 w 606"/>
                  <a:gd name="T5" fmla="*/ 2147483646 h 430"/>
                  <a:gd name="T6" fmla="*/ 2147483646 w 606"/>
                  <a:gd name="T7" fmla="*/ 2147483646 h 430"/>
                  <a:gd name="T8" fmla="*/ 2147483646 w 606"/>
                  <a:gd name="T9" fmla="*/ 2147483646 h 430"/>
                  <a:gd name="T10" fmla="*/ 2147483646 w 606"/>
                  <a:gd name="T11" fmla="*/ 2147483646 h 430"/>
                  <a:gd name="T12" fmla="*/ 2147483646 w 606"/>
                  <a:gd name="T13" fmla="*/ 2147483646 h 430"/>
                  <a:gd name="T14" fmla="*/ 2147483646 w 606"/>
                  <a:gd name="T15" fmla="*/ 0 h 430"/>
                  <a:gd name="T16" fmla="*/ 2147483646 w 606"/>
                  <a:gd name="T17" fmla="*/ 0 h 430"/>
                  <a:gd name="T18" fmla="*/ 2147483646 w 606"/>
                  <a:gd name="T19" fmla="*/ 2147483646 h 430"/>
                  <a:gd name="T20" fmla="*/ 2147483646 w 606"/>
                  <a:gd name="T21" fmla="*/ 2147483646 h 430"/>
                  <a:gd name="T22" fmla="*/ 2147483646 w 606"/>
                  <a:gd name="T23" fmla="*/ 2147483646 h 430"/>
                  <a:gd name="T24" fmla="*/ 2147483646 w 606"/>
                  <a:gd name="T25" fmla="*/ 2147483646 h 430"/>
                  <a:gd name="T26" fmla="*/ 2147483646 w 606"/>
                  <a:gd name="T27" fmla="*/ 2147483646 h 430"/>
                  <a:gd name="T28" fmla="*/ 2147483646 w 606"/>
                  <a:gd name="T29" fmla="*/ 2147483646 h 430"/>
                  <a:gd name="T30" fmla="*/ 2147483646 w 606"/>
                  <a:gd name="T31" fmla="*/ 2147483646 h 430"/>
                  <a:gd name="T32" fmla="*/ 0 w 606"/>
                  <a:gd name="T33" fmla="*/ 2147483646 h 430"/>
                  <a:gd name="T34" fmla="*/ 2147483646 w 606"/>
                  <a:gd name="T35" fmla="*/ 2147483646 h 430"/>
                  <a:gd name="T36" fmla="*/ 2147483646 w 606"/>
                  <a:gd name="T37" fmla="*/ 2147483646 h 430"/>
                  <a:gd name="T38" fmla="*/ 2147483646 w 606"/>
                  <a:gd name="T39" fmla="*/ 2147483646 h 430"/>
                  <a:gd name="T40" fmla="*/ 2147483646 w 606"/>
                  <a:gd name="T41" fmla="*/ 2147483646 h 430"/>
                  <a:gd name="T42" fmla="*/ 2147483646 w 606"/>
                  <a:gd name="T43" fmla="*/ 2147483646 h 430"/>
                  <a:gd name="T44" fmla="*/ 2147483646 w 606"/>
                  <a:gd name="T45" fmla="*/ 2147483646 h 430"/>
                  <a:gd name="T46" fmla="*/ 2147483646 w 606"/>
                  <a:gd name="T47" fmla="*/ 2147483646 h 430"/>
                  <a:gd name="T48" fmla="*/ 2147483646 w 606"/>
                  <a:gd name="T49" fmla="*/ 2147483646 h 430"/>
                  <a:gd name="T50" fmla="*/ 2147483646 w 606"/>
                  <a:gd name="T51" fmla="*/ 2147483646 h 4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6" h="430">
                    <a:moveTo>
                      <a:pt x="605" y="429"/>
                    </a:moveTo>
                    <a:lnTo>
                      <a:pt x="605" y="231"/>
                    </a:lnTo>
                    <a:lnTo>
                      <a:pt x="605" y="124"/>
                    </a:lnTo>
                    <a:lnTo>
                      <a:pt x="543" y="124"/>
                    </a:lnTo>
                    <a:lnTo>
                      <a:pt x="377" y="32"/>
                    </a:lnTo>
                    <a:lnTo>
                      <a:pt x="377" y="16"/>
                    </a:lnTo>
                    <a:lnTo>
                      <a:pt x="351" y="16"/>
                    </a:lnTo>
                    <a:lnTo>
                      <a:pt x="351" y="0"/>
                    </a:lnTo>
                    <a:lnTo>
                      <a:pt x="325" y="0"/>
                    </a:lnTo>
                    <a:lnTo>
                      <a:pt x="325" y="16"/>
                    </a:lnTo>
                    <a:lnTo>
                      <a:pt x="228" y="16"/>
                    </a:lnTo>
                    <a:lnTo>
                      <a:pt x="228" y="124"/>
                    </a:lnTo>
                    <a:lnTo>
                      <a:pt x="123" y="124"/>
                    </a:lnTo>
                    <a:lnTo>
                      <a:pt x="159" y="148"/>
                    </a:lnTo>
                    <a:lnTo>
                      <a:pt x="132" y="182"/>
                    </a:lnTo>
                    <a:lnTo>
                      <a:pt x="62" y="182"/>
                    </a:lnTo>
                    <a:lnTo>
                      <a:pt x="0" y="214"/>
                    </a:lnTo>
                    <a:lnTo>
                      <a:pt x="28" y="288"/>
                    </a:lnTo>
                    <a:lnTo>
                      <a:pt x="35" y="288"/>
                    </a:lnTo>
                    <a:lnTo>
                      <a:pt x="80" y="380"/>
                    </a:lnTo>
                    <a:lnTo>
                      <a:pt x="123" y="380"/>
                    </a:lnTo>
                    <a:lnTo>
                      <a:pt x="123" y="355"/>
                    </a:lnTo>
                    <a:lnTo>
                      <a:pt x="140" y="364"/>
                    </a:lnTo>
                    <a:lnTo>
                      <a:pt x="159" y="420"/>
                    </a:lnTo>
                    <a:lnTo>
                      <a:pt x="168" y="429"/>
                    </a:lnTo>
                    <a:lnTo>
                      <a:pt x="605" y="4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6" name="Freeform 62">
                <a:extLst>
                  <a:ext uri="{FF2B5EF4-FFF2-40B4-BE49-F238E27FC236}">
                    <a16:creationId xmlns:a16="http://schemas.microsoft.com/office/drawing/2014/main" id="{8184879F-F3A1-4DEC-873E-65A6F15D2BB8}"/>
                  </a:ext>
                </a:extLst>
              </p:cNvPr>
              <p:cNvSpPr>
                <a:spLocks/>
              </p:cNvSpPr>
              <p:nvPr/>
            </p:nvSpPr>
            <p:spPr bwMode="auto">
              <a:xfrm>
                <a:off x="5267325" y="4502150"/>
                <a:ext cx="1139825" cy="658813"/>
              </a:xfrm>
              <a:custGeom>
                <a:avLst/>
                <a:gdLst>
                  <a:gd name="T0" fmla="*/ 2147483646 w 749"/>
                  <a:gd name="T1" fmla="*/ 2147483646 h 433"/>
                  <a:gd name="T2" fmla="*/ 2147483646 w 749"/>
                  <a:gd name="T3" fmla="*/ 2147483646 h 433"/>
                  <a:gd name="T4" fmla="*/ 2147483646 w 749"/>
                  <a:gd name="T5" fmla="*/ 2147483646 h 433"/>
                  <a:gd name="T6" fmla="*/ 2147483646 w 749"/>
                  <a:gd name="T7" fmla="*/ 2147483646 h 433"/>
                  <a:gd name="T8" fmla="*/ 2147483646 w 749"/>
                  <a:gd name="T9" fmla="*/ 2147483646 h 433"/>
                  <a:gd name="T10" fmla="*/ 2147483646 w 749"/>
                  <a:gd name="T11" fmla="*/ 2147483646 h 433"/>
                  <a:gd name="T12" fmla="*/ 2147483646 w 749"/>
                  <a:gd name="T13" fmla="*/ 2147483646 h 433"/>
                  <a:gd name="T14" fmla="*/ 2147483646 w 749"/>
                  <a:gd name="T15" fmla="*/ 2147483646 h 433"/>
                  <a:gd name="T16" fmla="*/ 2147483646 w 749"/>
                  <a:gd name="T17" fmla="*/ 2147483646 h 433"/>
                  <a:gd name="T18" fmla="*/ 2147483646 w 749"/>
                  <a:gd name="T19" fmla="*/ 2147483646 h 433"/>
                  <a:gd name="T20" fmla="*/ 2147483646 w 749"/>
                  <a:gd name="T21" fmla="*/ 2147483646 h 433"/>
                  <a:gd name="T22" fmla="*/ 2147483646 w 749"/>
                  <a:gd name="T23" fmla="*/ 2147483646 h 433"/>
                  <a:gd name="T24" fmla="*/ 2147483646 w 749"/>
                  <a:gd name="T25" fmla="*/ 2147483646 h 433"/>
                  <a:gd name="T26" fmla="*/ 2147483646 w 749"/>
                  <a:gd name="T27" fmla="*/ 2147483646 h 433"/>
                  <a:gd name="T28" fmla="*/ 2147483646 w 749"/>
                  <a:gd name="T29" fmla="*/ 2147483646 h 433"/>
                  <a:gd name="T30" fmla="*/ 2147483646 w 749"/>
                  <a:gd name="T31" fmla="*/ 2147483646 h 433"/>
                  <a:gd name="T32" fmla="*/ 2147483646 w 749"/>
                  <a:gd name="T33" fmla="*/ 2147483646 h 433"/>
                  <a:gd name="T34" fmla="*/ 2147483646 w 749"/>
                  <a:gd name="T35" fmla="*/ 2147483646 h 433"/>
                  <a:gd name="T36" fmla="*/ 2147483646 w 749"/>
                  <a:gd name="T37" fmla="*/ 2147483646 h 433"/>
                  <a:gd name="T38" fmla="*/ 2147483646 w 749"/>
                  <a:gd name="T39" fmla="*/ 2147483646 h 433"/>
                  <a:gd name="T40" fmla="*/ 2147483646 w 749"/>
                  <a:gd name="T41" fmla="*/ 0 h 433"/>
                  <a:gd name="T42" fmla="*/ 2147483646 w 749"/>
                  <a:gd name="T43" fmla="*/ 2147483646 h 433"/>
                  <a:gd name="T44" fmla="*/ 2147483646 w 749"/>
                  <a:gd name="T45" fmla="*/ 2147483646 h 433"/>
                  <a:gd name="T46" fmla="*/ 2147483646 w 749"/>
                  <a:gd name="T47" fmla="*/ 2147483646 h 433"/>
                  <a:gd name="T48" fmla="*/ 2147483646 w 749"/>
                  <a:gd name="T49" fmla="*/ 2147483646 h 433"/>
                  <a:gd name="T50" fmla="*/ 2147483646 w 749"/>
                  <a:gd name="T51" fmla="*/ 2147483646 h 433"/>
                  <a:gd name="T52" fmla="*/ 2147483646 w 749"/>
                  <a:gd name="T53" fmla="*/ 2147483646 h 433"/>
                  <a:gd name="T54" fmla="*/ 2147483646 w 749"/>
                  <a:gd name="T55" fmla="*/ 2147483646 h 433"/>
                  <a:gd name="T56" fmla="*/ 2147483646 w 749"/>
                  <a:gd name="T57" fmla="*/ 2147483646 h 433"/>
                  <a:gd name="T58" fmla="*/ 2147483646 w 749"/>
                  <a:gd name="T59" fmla="*/ 2147483646 h 433"/>
                  <a:gd name="T60" fmla="*/ 2147483646 w 749"/>
                  <a:gd name="T61" fmla="*/ 2147483646 h 433"/>
                  <a:gd name="T62" fmla="*/ 2147483646 w 749"/>
                  <a:gd name="T63" fmla="*/ 2147483646 h 433"/>
                  <a:gd name="T64" fmla="*/ 0 w 749"/>
                  <a:gd name="T65" fmla="*/ 2147483646 h 433"/>
                  <a:gd name="T66" fmla="*/ 0 w 749"/>
                  <a:gd name="T67" fmla="*/ 2147483646 h 433"/>
                  <a:gd name="T68" fmla="*/ 0 w 749"/>
                  <a:gd name="T69" fmla="*/ 2147483646 h 433"/>
                  <a:gd name="T70" fmla="*/ 2147483646 w 749"/>
                  <a:gd name="T71" fmla="*/ 2147483646 h 433"/>
                  <a:gd name="T72" fmla="*/ 2147483646 w 749"/>
                  <a:gd name="T73" fmla="*/ 2147483646 h 433"/>
                  <a:gd name="T74" fmla="*/ 2147483646 w 749"/>
                  <a:gd name="T75" fmla="*/ 2147483646 h 433"/>
                  <a:gd name="T76" fmla="*/ 2147483646 w 749"/>
                  <a:gd name="T77" fmla="*/ 2147483646 h 433"/>
                  <a:gd name="T78" fmla="*/ 2147483646 w 749"/>
                  <a:gd name="T79" fmla="*/ 2147483646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49" h="433">
                    <a:moveTo>
                      <a:pt x="255" y="432"/>
                    </a:moveTo>
                    <a:lnTo>
                      <a:pt x="379" y="432"/>
                    </a:lnTo>
                    <a:lnTo>
                      <a:pt x="379" y="349"/>
                    </a:lnTo>
                    <a:lnTo>
                      <a:pt x="641" y="349"/>
                    </a:lnTo>
                    <a:lnTo>
                      <a:pt x="641" y="306"/>
                    </a:lnTo>
                    <a:lnTo>
                      <a:pt x="748" y="306"/>
                    </a:lnTo>
                    <a:lnTo>
                      <a:pt x="712" y="257"/>
                    </a:lnTo>
                    <a:lnTo>
                      <a:pt x="669" y="216"/>
                    </a:lnTo>
                    <a:lnTo>
                      <a:pt x="651" y="200"/>
                    </a:lnTo>
                    <a:lnTo>
                      <a:pt x="651" y="166"/>
                    </a:lnTo>
                    <a:lnTo>
                      <a:pt x="634" y="142"/>
                    </a:lnTo>
                    <a:lnTo>
                      <a:pt x="641" y="124"/>
                    </a:lnTo>
                    <a:lnTo>
                      <a:pt x="641" y="108"/>
                    </a:lnTo>
                    <a:lnTo>
                      <a:pt x="624" y="108"/>
                    </a:lnTo>
                    <a:lnTo>
                      <a:pt x="624" y="9"/>
                    </a:lnTo>
                    <a:lnTo>
                      <a:pt x="607" y="16"/>
                    </a:lnTo>
                    <a:lnTo>
                      <a:pt x="598" y="9"/>
                    </a:lnTo>
                    <a:lnTo>
                      <a:pt x="440" y="9"/>
                    </a:lnTo>
                    <a:lnTo>
                      <a:pt x="440" y="34"/>
                    </a:lnTo>
                    <a:lnTo>
                      <a:pt x="308" y="34"/>
                    </a:lnTo>
                    <a:lnTo>
                      <a:pt x="264" y="0"/>
                    </a:lnTo>
                    <a:lnTo>
                      <a:pt x="264" y="25"/>
                    </a:lnTo>
                    <a:lnTo>
                      <a:pt x="212" y="25"/>
                    </a:lnTo>
                    <a:lnTo>
                      <a:pt x="212" y="16"/>
                    </a:lnTo>
                    <a:lnTo>
                      <a:pt x="185" y="16"/>
                    </a:lnTo>
                    <a:lnTo>
                      <a:pt x="185" y="25"/>
                    </a:lnTo>
                    <a:lnTo>
                      <a:pt x="88" y="25"/>
                    </a:lnTo>
                    <a:lnTo>
                      <a:pt x="71" y="50"/>
                    </a:lnTo>
                    <a:lnTo>
                      <a:pt x="36" y="50"/>
                    </a:lnTo>
                    <a:lnTo>
                      <a:pt x="36" y="41"/>
                    </a:lnTo>
                    <a:lnTo>
                      <a:pt x="17" y="50"/>
                    </a:lnTo>
                    <a:lnTo>
                      <a:pt x="17" y="67"/>
                    </a:lnTo>
                    <a:lnTo>
                      <a:pt x="0" y="67"/>
                    </a:lnTo>
                    <a:lnTo>
                      <a:pt x="0" y="200"/>
                    </a:lnTo>
                    <a:lnTo>
                      <a:pt x="0" y="216"/>
                    </a:lnTo>
                    <a:lnTo>
                      <a:pt x="26" y="216"/>
                    </a:lnTo>
                    <a:lnTo>
                      <a:pt x="26" y="232"/>
                    </a:lnTo>
                    <a:lnTo>
                      <a:pt x="193" y="324"/>
                    </a:lnTo>
                    <a:lnTo>
                      <a:pt x="255" y="324"/>
                    </a:lnTo>
                    <a:lnTo>
                      <a:pt x="255"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7" name="Freeform 63">
                <a:extLst>
                  <a:ext uri="{FF2B5EF4-FFF2-40B4-BE49-F238E27FC236}">
                    <a16:creationId xmlns:a16="http://schemas.microsoft.com/office/drawing/2014/main" id="{AA1F95B0-E300-4DEE-92F7-23E17EFF351A}"/>
                  </a:ext>
                </a:extLst>
              </p:cNvPr>
              <p:cNvSpPr>
                <a:spLocks/>
              </p:cNvSpPr>
              <p:nvPr/>
            </p:nvSpPr>
            <p:spPr bwMode="auto">
              <a:xfrm>
                <a:off x="5653088" y="4967288"/>
                <a:ext cx="912812" cy="800100"/>
              </a:xfrm>
              <a:custGeom>
                <a:avLst/>
                <a:gdLst>
                  <a:gd name="T0" fmla="*/ 0 w 600"/>
                  <a:gd name="T1" fmla="*/ 2147483646 h 525"/>
                  <a:gd name="T2" fmla="*/ 2147483646 w 600"/>
                  <a:gd name="T3" fmla="*/ 2147483646 h 525"/>
                  <a:gd name="T4" fmla="*/ 2147483646 w 600"/>
                  <a:gd name="T5" fmla="*/ 2147483646 h 525"/>
                  <a:gd name="T6" fmla="*/ 2147483646 w 600"/>
                  <a:gd name="T7" fmla="*/ 2147483646 h 525"/>
                  <a:gd name="T8" fmla="*/ 2147483646 w 600"/>
                  <a:gd name="T9" fmla="*/ 2147483646 h 525"/>
                  <a:gd name="T10" fmla="*/ 2147483646 w 600"/>
                  <a:gd name="T11" fmla="*/ 2147483646 h 525"/>
                  <a:gd name="T12" fmla="*/ 2147483646 w 600"/>
                  <a:gd name="T13" fmla="*/ 2147483646 h 525"/>
                  <a:gd name="T14" fmla="*/ 2147483646 w 600"/>
                  <a:gd name="T15" fmla="*/ 2147483646 h 525"/>
                  <a:gd name="T16" fmla="*/ 2147483646 w 600"/>
                  <a:gd name="T17" fmla="*/ 2147483646 h 525"/>
                  <a:gd name="T18" fmla="*/ 2147483646 w 600"/>
                  <a:gd name="T19" fmla="*/ 2147483646 h 525"/>
                  <a:gd name="T20" fmla="*/ 2147483646 w 600"/>
                  <a:gd name="T21" fmla="*/ 2147483646 h 525"/>
                  <a:gd name="T22" fmla="*/ 2147483646 w 600"/>
                  <a:gd name="T23" fmla="*/ 2147483646 h 525"/>
                  <a:gd name="T24" fmla="*/ 2147483646 w 600"/>
                  <a:gd name="T25" fmla="*/ 2147483646 h 525"/>
                  <a:gd name="T26" fmla="*/ 2147483646 w 600"/>
                  <a:gd name="T27" fmla="*/ 2147483646 h 525"/>
                  <a:gd name="T28" fmla="*/ 2147483646 w 600"/>
                  <a:gd name="T29" fmla="*/ 2147483646 h 525"/>
                  <a:gd name="T30" fmla="*/ 2147483646 w 600"/>
                  <a:gd name="T31" fmla="*/ 2147483646 h 525"/>
                  <a:gd name="T32" fmla="*/ 2147483646 w 600"/>
                  <a:gd name="T33" fmla="*/ 2147483646 h 525"/>
                  <a:gd name="T34" fmla="*/ 2147483646 w 600"/>
                  <a:gd name="T35" fmla="*/ 0 h 525"/>
                  <a:gd name="T36" fmla="*/ 2147483646 w 600"/>
                  <a:gd name="T37" fmla="*/ 0 h 525"/>
                  <a:gd name="T38" fmla="*/ 2147483646 w 600"/>
                  <a:gd name="T39" fmla="*/ 2147483646 h 525"/>
                  <a:gd name="T40" fmla="*/ 2147483646 w 600"/>
                  <a:gd name="T41" fmla="*/ 2147483646 h 525"/>
                  <a:gd name="T42" fmla="*/ 2147483646 w 600"/>
                  <a:gd name="T43" fmla="*/ 2147483646 h 525"/>
                  <a:gd name="T44" fmla="*/ 0 w 600"/>
                  <a:gd name="T45" fmla="*/ 2147483646 h 525"/>
                  <a:gd name="T46" fmla="*/ 0 w 600"/>
                  <a:gd name="T47" fmla="*/ 2147483646 h 525"/>
                  <a:gd name="T48" fmla="*/ 0 w 600"/>
                  <a:gd name="T49" fmla="*/ 2147483646 h 5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0" h="525">
                    <a:moveTo>
                      <a:pt x="0" y="432"/>
                    </a:moveTo>
                    <a:lnTo>
                      <a:pt x="220" y="432"/>
                    </a:lnTo>
                    <a:lnTo>
                      <a:pt x="300" y="524"/>
                    </a:lnTo>
                    <a:lnTo>
                      <a:pt x="432" y="524"/>
                    </a:lnTo>
                    <a:lnTo>
                      <a:pt x="423" y="432"/>
                    </a:lnTo>
                    <a:lnTo>
                      <a:pt x="494" y="366"/>
                    </a:lnTo>
                    <a:lnTo>
                      <a:pt x="494" y="358"/>
                    </a:lnTo>
                    <a:lnTo>
                      <a:pt x="529" y="340"/>
                    </a:lnTo>
                    <a:lnTo>
                      <a:pt x="556" y="315"/>
                    </a:lnTo>
                    <a:lnTo>
                      <a:pt x="582" y="299"/>
                    </a:lnTo>
                    <a:lnTo>
                      <a:pt x="599" y="274"/>
                    </a:lnTo>
                    <a:lnTo>
                      <a:pt x="520" y="209"/>
                    </a:lnTo>
                    <a:lnTo>
                      <a:pt x="467" y="191"/>
                    </a:lnTo>
                    <a:lnTo>
                      <a:pt x="501" y="150"/>
                    </a:lnTo>
                    <a:lnTo>
                      <a:pt x="501" y="126"/>
                    </a:lnTo>
                    <a:lnTo>
                      <a:pt x="529" y="67"/>
                    </a:lnTo>
                    <a:lnTo>
                      <a:pt x="494" y="42"/>
                    </a:lnTo>
                    <a:lnTo>
                      <a:pt x="494" y="0"/>
                    </a:lnTo>
                    <a:lnTo>
                      <a:pt x="387" y="0"/>
                    </a:lnTo>
                    <a:lnTo>
                      <a:pt x="387" y="42"/>
                    </a:lnTo>
                    <a:lnTo>
                      <a:pt x="124" y="42"/>
                    </a:lnTo>
                    <a:lnTo>
                      <a:pt x="124" y="126"/>
                    </a:lnTo>
                    <a:lnTo>
                      <a:pt x="0" y="126"/>
                    </a:lnTo>
                    <a:lnTo>
                      <a:pt x="0" y="324"/>
                    </a:lnTo>
                    <a:lnTo>
                      <a:pt x="0" y="4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8" name="Freeform 64">
                <a:extLst>
                  <a:ext uri="{FF2B5EF4-FFF2-40B4-BE49-F238E27FC236}">
                    <a16:creationId xmlns:a16="http://schemas.microsoft.com/office/drawing/2014/main" id="{57C18133-362A-49BC-8F3D-953CCBF5287B}"/>
                  </a:ext>
                </a:extLst>
              </p:cNvPr>
              <p:cNvSpPr>
                <a:spLocks/>
              </p:cNvSpPr>
              <p:nvPr/>
            </p:nvSpPr>
            <p:spPr bwMode="auto">
              <a:xfrm>
                <a:off x="5151438" y="5622925"/>
                <a:ext cx="1152525" cy="962025"/>
              </a:xfrm>
              <a:custGeom>
                <a:avLst/>
                <a:gdLst>
                  <a:gd name="T0" fmla="*/ 2147483646 w 759"/>
                  <a:gd name="T1" fmla="*/ 2147483646 h 630"/>
                  <a:gd name="T2" fmla="*/ 2147483646 w 759"/>
                  <a:gd name="T3" fmla="*/ 2147483646 h 630"/>
                  <a:gd name="T4" fmla="*/ 2147483646 w 759"/>
                  <a:gd name="T5" fmla="*/ 2147483646 h 630"/>
                  <a:gd name="T6" fmla="*/ 2147483646 w 759"/>
                  <a:gd name="T7" fmla="*/ 2147483646 h 630"/>
                  <a:gd name="T8" fmla="*/ 2147483646 w 759"/>
                  <a:gd name="T9" fmla="*/ 2147483646 h 630"/>
                  <a:gd name="T10" fmla="*/ 2147483646 w 759"/>
                  <a:gd name="T11" fmla="*/ 2147483646 h 630"/>
                  <a:gd name="T12" fmla="*/ 2147483646 w 759"/>
                  <a:gd name="T13" fmla="*/ 2147483646 h 630"/>
                  <a:gd name="T14" fmla="*/ 2147483646 w 759"/>
                  <a:gd name="T15" fmla="*/ 2147483646 h 630"/>
                  <a:gd name="T16" fmla="*/ 2147483646 w 759"/>
                  <a:gd name="T17" fmla="*/ 2147483646 h 630"/>
                  <a:gd name="T18" fmla="*/ 2147483646 w 759"/>
                  <a:gd name="T19" fmla="*/ 2147483646 h 630"/>
                  <a:gd name="T20" fmla="*/ 2147483646 w 759"/>
                  <a:gd name="T21" fmla="*/ 2147483646 h 630"/>
                  <a:gd name="T22" fmla="*/ 2147483646 w 759"/>
                  <a:gd name="T23" fmla="*/ 2147483646 h 630"/>
                  <a:gd name="T24" fmla="*/ 2147483646 w 759"/>
                  <a:gd name="T25" fmla="*/ 2147483646 h 630"/>
                  <a:gd name="T26" fmla="*/ 2147483646 w 759"/>
                  <a:gd name="T27" fmla="*/ 2147483646 h 630"/>
                  <a:gd name="T28" fmla="*/ 2147483646 w 759"/>
                  <a:gd name="T29" fmla="*/ 0 h 630"/>
                  <a:gd name="T30" fmla="*/ 2147483646 w 759"/>
                  <a:gd name="T31" fmla="*/ 0 h 630"/>
                  <a:gd name="T32" fmla="*/ 2147483646 w 759"/>
                  <a:gd name="T33" fmla="*/ 2147483646 h 630"/>
                  <a:gd name="T34" fmla="*/ 2147483646 w 759"/>
                  <a:gd name="T35" fmla="*/ 2147483646 h 630"/>
                  <a:gd name="T36" fmla="*/ 2147483646 w 759"/>
                  <a:gd name="T37" fmla="*/ 2147483646 h 630"/>
                  <a:gd name="T38" fmla="*/ 2147483646 w 759"/>
                  <a:gd name="T39" fmla="*/ 2147483646 h 630"/>
                  <a:gd name="T40" fmla="*/ 2147483646 w 759"/>
                  <a:gd name="T41" fmla="*/ 2147483646 h 630"/>
                  <a:gd name="T42" fmla="*/ 2147483646 w 759"/>
                  <a:gd name="T43" fmla="*/ 2147483646 h 630"/>
                  <a:gd name="T44" fmla="*/ 2147483646 w 759"/>
                  <a:gd name="T45" fmla="*/ 2147483646 h 630"/>
                  <a:gd name="T46" fmla="*/ 2147483646 w 759"/>
                  <a:gd name="T47" fmla="*/ 2147483646 h 630"/>
                  <a:gd name="T48" fmla="*/ 2147483646 w 759"/>
                  <a:gd name="T49" fmla="*/ 2147483646 h 630"/>
                  <a:gd name="T50" fmla="*/ 0 w 759"/>
                  <a:gd name="T51" fmla="*/ 2147483646 h 630"/>
                  <a:gd name="T52" fmla="*/ 2147483646 w 759"/>
                  <a:gd name="T53" fmla="*/ 2147483646 h 6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59" h="630">
                    <a:moveTo>
                      <a:pt x="361" y="629"/>
                    </a:moveTo>
                    <a:lnTo>
                      <a:pt x="361" y="521"/>
                    </a:lnTo>
                    <a:lnTo>
                      <a:pt x="581" y="521"/>
                    </a:lnTo>
                    <a:lnTo>
                      <a:pt x="626" y="456"/>
                    </a:lnTo>
                    <a:lnTo>
                      <a:pt x="643" y="456"/>
                    </a:lnTo>
                    <a:lnTo>
                      <a:pt x="696" y="422"/>
                    </a:lnTo>
                    <a:lnTo>
                      <a:pt x="687" y="414"/>
                    </a:lnTo>
                    <a:lnTo>
                      <a:pt x="696" y="381"/>
                    </a:lnTo>
                    <a:lnTo>
                      <a:pt x="696" y="306"/>
                    </a:lnTo>
                    <a:lnTo>
                      <a:pt x="722" y="249"/>
                    </a:lnTo>
                    <a:lnTo>
                      <a:pt x="749" y="191"/>
                    </a:lnTo>
                    <a:lnTo>
                      <a:pt x="758" y="149"/>
                    </a:lnTo>
                    <a:lnTo>
                      <a:pt x="758" y="92"/>
                    </a:lnTo>
                    <a:lnTo>
                      <a:pt x="626" y="92"/>
                    </a:lnTo>
                    <a:lnTo>
                      <a:pt x="546" y="0"/>
                    </a:lnTo>
                    <a:lnTo>
                      <a:pt x="326" y="0"/>
                    </a:lnTo>
                    <a:lnTo>
                      <a:pt x="326" y="149"/>
                    </a:lnTo>
                    <a:lnTo>
                      <a:pt x="264" y="149"/>
                    </a:lnTo>
                    <a:lnTo>
                      <a:pt x="264" y="182"/>
                    </a:lnTo>
                    <a:lnTo>
                      <a:pt x="184" y="182"/>
                    </a:lnTo>
                    <a:lnTo>
                      <a:pt x="96" y="315"/>
                    </a:lnTo>
                    <a:lnTo>
                      <a:pt x="79" y="348"/>
                    </a:lnTo>
                    <a:lnTo>
                      <a:pt x="96" y="438"/>
                    </a:lnTo>
                    <a:lnTo>
                      <a:pt x="43" y="513"/>
                    </a:lnTo>
                    <a:lnTo>
                      <a:pt x="43" y="563"/>
                    </a:lnTo>
                    <a:lnTo>
                      <a:pt x="0" y="629"/>
                    </a:lnTo>
                    <a:lnTo>
                      <a:pt x="361" y="6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69" name="Freeform 65">
                <a:extLst>
                  <a:ext uri="{FF2B5EF4-FFF2-40B4-BE49-F238E27FC236}">
                    <a16:creationId xmlns:a16="http://schemas.microsoft.com/office/drawing/2014/main" id="{C4DE150B-9929-470D-92A1-6A4F4C1E2E4B}"/>
                  </a:ext>
                </a:extLst>
              </p:cNvPr>
              <p:cNvSpPr>
                <a:spLocks/>
              </p:cNvSpPr>
              <p:nvPr/>
            </p:nvSpPr>
            <p:spPr bwMode="auto">
              <a:xfrm>
                <a:off x="4433888" y="5800725"/>
                <a:ext cx="871537" cy="782638"/>
              </a:xfrm>
              <a:custGeom>
                <a:avLst/>
                <a:gdLst>
                  <a:gd name="T0" fmla="*/ 2147483646 w 572"/>
                  <a:gd name="T1" fmla="*/ 2147483646 h 515"/>
                  <a:gd name="T2" fmla="*/ 2147483646 w 572"/>
                  <a:gd name="T3" fmla="*/ 2147483646 h 515"/>
                  <a:gd name="T4" fmla="*/ 2147483646 w 572"/>
                  <a:gd name="T5" fmla="*/ 2147483646 h 515"/>
                  <a:gd name="T6" fmla="*/ 2147483646 w 572"/>
                  <a:gd name="T7" fmla="*/ 2147483646 h 515"/>
                  <a:gd name="T8" fmla="*/ 2147483646 w 572"/>
                  <a:gd name="T9" fmla="*/ 2147483646 h 515"/>
                  <a:gd name="T10" fmla="*/ 2147483646 w 572"/>
                  <a:gd name="T11" fmla="*/ 2147483646 h 515"/>
                  <a:gd name="T12" fmla="*/ 2147483646 w 572"/>
                  <a:gd name="T13" fmla="*/ 2147483646 h 515"/>
                  <a:gd name="T14" fmla="*/ 2147483646 w 572"/>
                  <a:gd name="T15" fmla="*/ 2147483646 h 515"/>
                  <a:gd name="T16" fmla="*/ 2147483646 w 572"/>
                  <a:gd name="T17" fmla="*/ 2147483646 h 515"/>
                  <a:gd name="T18" fmla="*/ 2147483646 w 572"/>
                  <a:gd name="T19" fmla="*/ 2147483646 h 515"/>
                  <a:gd name="T20" fmla="*/ 2147483646 w 572"/>
                  <a:gd name="T21" fmla="*/ 2147483646 h 515"/>
                  <a:gd name="T22" fmla="*/ 2147483646 w 572"/>
                  <a:gd name="T23" fmla="*/ 0 h 515"/>
                  <a:gd name="T24" fmla="*/ 2147483646 w 572"/>
                  <a:gd name="T25" fmla="*/ 0 h 515"/>
                  <a:gd name="T26" fmla="*/ 2147483646 w 572"/>
                  <a:gd name="T27" fmla="*/ 2147483646 h 515"/>
                  <a:gd name="T28" fmla="*/ 0 w 572"/>
                  <a:gd name="T29" fmla="*/ 2147483646 h 515"/>
                  <a:gd name="T30" fmla="*/ 2147483646 w 572"/>
                  <a:gd name="T31" fmla="*/ 2147483646 h 515"/>
                  <a:gd name="T32" fmla="*/ 2147483646 w 572"/>
                  <a:gd name="T33" fmla="*/ 2147483646 h 515"/>
                  <a:gd name="T34" fmla="*/ 0 w 572"/>
                  <a:gd name="T35" fmla="*/ 2147483646 h 515"/>
                  <a:gd name="T36" fmla="*/ 2147483646 w 572"/>
                  <a:gd name="T37" fmla="*/ 2147483646 h 515"/>
                  <a:gd name="T38" fmla="*/ 2147483646 w 572"/>
                  <a:gd name="T39" fmla="*/ 2147483646 h 515"/>
                  <a:gd name="T40" fmla="*/ 2147483646 w 572"/>
                  <a:gd name="T41" fmla="*/ 2147483646 h 515"/>
                  <a:gd name="T42" fmla="*/ 2147483646 w 572"/>
                  <a:gd name="T43" fmla="*/ 2147483646 h 515"/>
                  <a:gd name="T44" fmla="*/ 2147483646 w 572"/>
                  <a:gd name="T45" fmla="*/ 2147483646 h 515"/>
                  <a:gd name="T46" fmla="*/ 2147483646 w 572"/>
                  <a:gd name="T47" fmla="*/ 2147483646 h 515"/>
                  <a:gd name="T48" fmla="*/ 2147483646 w 572"/>
                  <a:gd name="T49" fmla="*/ 2147483646 h 5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2" h="515">
                    <a:moveTo>
                      <a:pt x="440" y="514"/>
                    </a:moveTo>
                    <a:lnTo>
                      <a:pt x="475" y="514"/>
                    </a:lnTo>
                    <a:lnTo>
                      <a:pt x="519" y="448"/>
                    </a:lnTo>
                    <a:lnTo>
                      <a:pt x="519" y="397"/>
                    </a:lnTo>
                    <a:lnTo>
                      <a:pt x="571" y="323"/>
                    </a:lnTo>
                    <a:lnTo>
                      <a:pt x="554" y="232"/>
                    </a:lnTo>
                    <a:lnTo>
                      <a:pt x="571" y="199"/>
                    </a:lnTo>
                    <a:lnTo>
                      <a:pt x="440" y="199"/>
                    </a:lnTo>
                    <a:lnTo>
                      <a:pt x="440" y="91"/>
                    </a:lnTo>
                    <a:lnTo>
                      <a:pt x="352" y="91"/>
                    </a:lnTo>
                    <a:lnTo>
                      <a:pt x="326" y="74"/>
                    </a:lnTo>
                    <a:lnTo>
                      <a:pt x="326" y="0"/>
                    </a:lnTo>
                    <a:lnTo>
                      <a:pt x="193" y="0"/>
                    </a:lnTo>
                    <a:lnTo>
                      <a:pt x="193" y="91"/>
                    </a:lnTo>
                    <a:lnTo>
                      <a:pt x="0" y="91"/>
                    </a:lnTo>
                    <a:lnTo>
                      <a:pt x="26" y="140"/>
                    </a:lnTo>
                    <a:lnTo>
                      <a:pt x="9" y="273"/>
                    </a:lnTo>
                    <a:lnTo>
                      <a:pt x="0" y="307"/>
                    </a:lnTo>
                    <a:lnTo>
                      <a:pt x="19" y="307"/>
                    </a:lnTo>
                    <a:lnTo>
                      <a:pt x="52" y="307"/>
                    </a:lnTo>
                    <a:lnTo>
                      <a:pt x="52" y="440"/>
                    </a:lnTo>
                    <a:lnTo>
                      <a:pt x="35" y="473"/>
                    </a:lnTo>
                    <a:lnTo>
                      <a:pt x="26" y="514"/>
                    </a:lnTo>
                    <a:lnTo>
                      <a:pt x="62" y="514"/>
                    </a:lnTo>
                    <a:lnTo>
                      <a:pt x="440" y="5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0" name="Freeform 66">
                <a:extLst>
                  <a:ext uri="{FF2B5EF4-FFF2-40B4-BE49-F238E27FC236}">
                    <a16:creationId xmlns:a16="http://schemas.microsoft.com/office/drawing/2014/main" id="{F13CB9E7-1625-4EAC-A554-F9CE40D67119}"/>
                  </a:ext>
                </a:extLst>
              </p:cNvPr>
              <p:cNvSpPr>
                <a:spLocks/>
              </p:cNvSpPr>
              <p:nvPr/>
            </p:nvSpPr>
            <p:spPr bwMode="auto">
              <a:xfrm>
                <a:off x="3943350" y="5788025"/>
                <a:ext cx="587375" cy="1109663"/>
              </a:xfrm>
              <a:custGeom>
                <a:avLst/>
                <a:gdLst>
                  <a:gd name="T0" fmla="*/ 0 w 386"/>
                  <a:gd name="T1" fmla="*/ 2147483646 h 729"/>
                  <a:gd name="T2" fmla="*/ 2147483646 w 386"/>
                  <a:gd name="T3" fmla="*/ 2147483646 h 729"/>
                  <a:gd name="T4" fmla="*/ 2147483646 w 386"/>
                  <a:gd name="T5" fmla="*/ 2147483646 h 729"/>
                  <a:gd name="T6" fmla="*/ 2147483646 w 386"/>
                  <a:gd name="T7" fmla="*/ 2147483646 h 729"/>
                  <a:gd name="T8" fmla="*/ 2147483646 w 386"/>
                  <a:gd name="T9" fmla="*/ 2147483646 h 729"/>
                  <a:gd name="T10" fmla="*/ 2147483646 w 386"/>
                  <a:gd name="T11" fmla="*/ 2147483646 h 729"/>
                  <a:gd name="T12" fmla="*/ 2147483646 w 386"/>
                  <a:gd name="T13" fmla="*/ 2147483646 h 729"/>
                  <a:gd name="T14" fmla="*/ 2147483646 w 386"/>
                  <a:gd name="T15" fmla="*/ 2147483646 h 729"/>
                  <a:gd name="T16" fmla="*/ 2147483646 w 386"/>
                  <a:gd name="T17" fmla="*/ 2147483646 h 729"/>
                  <a:gd name="T18" fmla="*/ 2147483646 w 386"/>
                  <a:gd name="T19" fmla="*/ 2147483646 h 729"/>
                  <a:gd name="T20" fmla="*/ 2147483646 w 386"/>
                  <a:gd name="T21" fmla="*/ 2147483646 h 729"/>
                  <a:gd name="T22" fmla="*/ 2147483646 w 386"/>
                  <a:gd name="T23" fmla="*/ 2147483646 h 729"/>
                  <a:gd name="T24" fmla="*/ 2147483646 w 386"/>
                  <a:gd name="T25" fmla="*/ 2147483646 h 729"/>
                  <a:gd name="T26" fmla="*/ 2147483646 w 386"/>
                  <a:gd name="T27" fmla="*/ 2147483646 h 729"/>
                  <a:gd name="T28" fmla="*/ 2147483646 w 386"/>
                  <a:gd name="T29" fmla="*/ 2147483646 h 729"/>
                  <a:gd name="T30" fmla="*/ 2147483646 w 386"/>
                  <a:gd name="T31" fmla="*/ 2147483646 h 729"/>
                  <a:gd name="T32" fmla="*/ 2147483646 w 386"/>
                  <a:gd name="T33" fmla="*/ 2147483646 h 729"/>
                  <a:gd name="T34" fmla="*/ 2147483646 w 386"/>
                  <a:gd name="T35" fmla="*/ 2147483646 h 729"/>
                  <a:gd name="T36" fmla="*/ 2147483646 w 386"/>
                  <a:gd name="T37" fmla="*/ 2147483646 h 729"/>
                  <a:gd name="T38" fmla="*/ 2147483646 w 386"/>
                  <a:gd name="T39" fmla="*/ 2147483646 h 729"/>
                  <a:gd name="T40" fmla="*/ 2147483646 w 386"/>
                  <a:gd name="T41" fmla="*/ 2147483646 h 729"/>
                  <a:gd name="T42" fmla="*/ 2147483646 w 386"/>
                  <a:gd name="T43" fmla="*/ 2147483646 h 729"/>
                  <a:gd name="T44" fmla="*/ 2147483646 w 386"/>
                  <a:gd name="T45" fmla="*/ 2147483646 h 729"/>
                  <a:gd name="T46" fmla="*/ 2147483646 w 386"/>
                  <a:gd name="T47" fmla="*/ 0 h 729"/>
                  <a:gd name="T48" fmla="*/ 2147483646 w 386"/>
                  <a:gd name="T49" fmla="*/ 0 h 729"/>
                  <a:gd name="T50" fmla="*/ 2147483646 w 386"/>
                  <a:gd name="T51" fmla="*/ 2147483646 h 729"/>
                  <a:gd name="T52" fmla="*/ 2147483646 w 386"/>
                  <a:gd name="T53" fmla="*/ 2147483646 h 729"/>
                  <a:gd name="T54" fmla="*/ 2147483646 w 386"/>
                  <a:gd name="T55" fmla="*/ 2147483646 h 729"/>
                  <a:gd name="T56" fmla="*/ 0 w 386"/>
                  <a:gd name="T57" fmla="*/ 2147483646 h 729"/>
                  <a:gd name="T58" fmla="*/ 0 w 386"/>
                  <a:gd name="T59" fmla="*/ 2147483646 h 7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6" h="729">
                    <a:moveTo>
                      <a:pt x="0" y="620"/>
                    </a:moveTo>
                    <a:lnTo>
                      <a:pt x="105" y="620"/>
                    </a:lnTo>
                    <a:lnTo>
                      <a:pt x="105" y="703"/>
                    </a:lnTo>
                    <a:lnTo>
                      <a:pt x="166" y="678"/>
                    </a:lnTo>
                    <a:lnTo>
                      <a:pt x="219" y="638"/>
                    </a:lnTo>
                    <a:lnTo>
                      <a:pt x="236" y="620"/>
                    </a:lnTo>
                    <a:lnTo>
                      <a:pt x="236" y="712"/>
                    </a:lnTo>
                    <a:lnTo>
                      <a:pt x="254" y="712"/>
                    </a:lnTo>
                    <a:lnTo>
                      <a:pt x="254" y="728"/>
                    </a:lnTo>
                    <a:lnTo>
                      <a:pt x="333" y="728"/>
                    </a:lnTo>
                    <a:lnTo>
                      <a:pt x="333" y="638"/>
                    </a:lnTo>
                    <a:lnTo>
                      <a:pt x="385" y="638"/>
                    </a:lnTo>
                    <a:lnTo>
                      <a:pt x="385" y="521"/>
                    </a:lnTo>
                    <a:lnTo>
                      <a:pt x="350" y="521"/>
                    </a:lnTo>
                    <a:lnTo>
                      <a:pt x="359" y="480"/>
                    </a:lnTo>
                    <a:lnTo>
                      <a:pt x="376" y="447"/>
                    </a:lnTo>
                    <a:lnTo>
                      <a:pt x="376" y="314"/>
                    </a:lnTo>
                    <a:lnTo>
                      <a:pt x="342" y="314"/>
                    </a:lnTo>
                    <a:lnTo>
                      <a:pt x="323" y="314"/>
                    </a:lnTo>
                    <a:lnTo>
                      <a:pt x="333" y="281"/>
                    </a:lnTo>
                    <a:lnTo>
                      <a:pt x="350" y="149"/>
                    </a:lnTo>
                    <a:lnTo>
                      <a:pt x="323" y="99"/>
                    </a:lnTo>
                    <a:lnTo>
                      <a:pt x="219" y="99"/>
                    </a:lnTo>
                    <a:lnTo>
                      <a:pt x="219" y="0"/>
                    </a:lnTo>
                    <a:lnTo>
                      <a:pt x="95" y="0"/>
                    </a:lnTo>
                    <a:lnTo>
                      <a:pt x="95" y="99"/>
                    </a:lnTo>
                    <a:lnTo>
                      <a:pt x="52" y="99"/>
                    </a:lnTo>
                    <a:lnTo>
                      <a:pt x="52" y="472"/>
                    </a:lnTo>
                    <a:lnTo>
                      <a:pt x="0" y="472"/>
                    </a:lnTo>
                    <a:lnTo>
                      <a:pt x="0"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1" name="Freeform 67">
                <a:extLst>
                  <a:ext uri="{FF2B5EF4-FFF2-40B4-BE49-F238E27FC236}">
                    <a16:creationId xmlns:a16="http://schemas.microsoft.com/office/drawing/2014/main" id="{DA4F29B3-6D05-4AFE-B8F1-19AE10501D36}"/>
                  </a:ext>
                </a:extLst>
              </p:cNvPr>
              <p:cNvSpPr>
                <a:spLocks/>
              </p:cNvSpPr>
              <p:nvPr/>
            </p:nvSpPr>
            <p:spPr bwMode="auto">
              <a:xfrm>
                <a:off x="3259138" y="5938838"/>
                <a:ext cx="765175" cy="795337"/>
              </a:xfrm>
              <a:custGeom>
                <a:avLst/>
                <a:gdLst>
                  <a:gd name="T0" fmla="*/ 2147483646 w 502"/>
                  <a:gd name="T1" fmla="*/ 2147483646 h 523"/>
                  <a:gd name="T2" fmla="*/ 2147483646 w 502"/>
                  <a:gd name="T3" fmla="*/ 2147483646 h 523"/>
                  <a:gd name="T4" fmla="*/ 2147483646 w 502"/>
                  <a:gd name="T5" fmla="*/ 2147483646 h 523"/>
                  <a:gd name="T6" fmla="*/ 2147483646 w 502"/>
                  <a:gd name="T7" fmla="*/ 2147483646 h 523"/>
                  <a:gd name="T8" fmla="*/ 2147483646 w 502"/>
                  <a:gd name="T9" fmla="*/ 0 h 523"/>
                  <a:gd name="T10" fmla="*/ 2147483646 w 502"/>
                  <a:gd name="T11" fmla="*/ 0 h 523"/>
                  <a:gd name="T12" fmla="*/ 0 w 502"/>
                  <a:gd name="T13" fmla="*/ 0 h 523"/>
                  <a:gd name="T14" fmla="*/ 0 w 502"/>
                  <a:gd name="T15" fmla="*/ 2147483646 h 523"/>
                  <a:gd name="T16" fmla="*/ 0 w 502"/>
                  <a:gd name="T17" fmla="*/ 2147483646 h 523"/>
                  <a:gd name="T18" fmla="*/ 0 w 502"/>
                  <a:gd name="T19" fmla="*/ 2147483646 h 523"/>
                  <a:gd name="T20" fmla="*/ 2147483646 w 502"/>
                  <a:gd name="T21" fmla="*/ 2147483646 h 523"/>
                  <a:gd name="T22" fmla="*/ 2147483646 w 502"/>
                  <a:gd name="T23" fmla="*/ 2147483646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2" h="523">
                    <a:moveTo>
                      <a:pt x="220" y="522"/>
                    </a:moveTo>
                    <a:lnTo>
                      <a:pt x="448" y="522"/>
                    </a:lnTo>
                    <a:lnTo>
                      <a:pt x="448" y="373"/>
                    </a:lnTo>
                    <a:lnTo>
                      <a:pt x="501" y="373"/>
                    </a:lnTo>
                    <a:lnTo>
                      <a:pt x="501" y="0"/>
                    </a:lnTo>
                    <a:lnTo>
                      <a:pt x="60" y="0"/>
                    </a:lnTo>
                    <a:lnTo>
                      <a:pt x="0" y="0"/>
                    </a:lnTo>
                    <a:lnTo>
                      <a:pt x="0" y="166"/>
                    </a:lnTo>
                    <a:lnTo>
                      <a:pt x="0" y="265"/>
                    </a:lnTo>
                    <a:lnTo>
                      <a:pt x="0" y="373"/>
                    </a:lnTo>
                    <a:lnTo>
                      <a:pt x="96" y="522"/>
                    </a:lnTo>
                    <a:lnTo>
                      <a:pt x="220" y="5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2" name="Freeform 68">
                <a:extLst>
                  <a:ext uri="{FF2B5EF4-FFF2-40B4-BE49-F238E27FC236}">
                    <a16:creationId xmlns:a16="http://schemas.microsoft.com/office/drawing/2014/main" id="{E8931A46-9128-4DC8-B19E-18E6BB4421E9}"/>
                  </a:ext>
                </a:extLst>
              </p:cNvPr>
              <p:cNvSpPr>
                <a:spLocks/>
              </p:cNvSpPr>
              <p:nvPr/>
            </p:nvSpPr>
            <p:spPr bwMode="auto">
              <a:xfrm>
                <a:off x="1801813" y="6194425"/>
                <a:ext cx="1458912" cy="1068388"/>
              </a:xfrm>
              <a:custGeom>
                <a:avLst/>
                <a:gdLst>
                  <a:gd name="T0" fmla="*/ 2147483646 w 959"/>
                  <a:gd name="T1" fmla="*/ 2147483646 h 704"/>
                  <a:gd name="T2" fmla="*/ 2147483646 w 959"/>
                  <a:gd name="T3" fmla="*/ 2147483646 h 704"/>
                  <a:gd name="T4" fmla="*/ 2147483646 w 959"/>
                  <a:gd name="T5" fmla="*/ 2147483646 h 704"/>
                  <a:gd name="T6" fmla="*/ 2147483646 w 959"/>
                  <a:gd name="T7" fmla="*/ 2147483646 h 704"/>
                  <a:gd name="T8" fmla="*/ 2147483646 w 959"/>
                  <a:gd name="T9" fmla="*/ 2147483646 h 704"/>
                  <a:gd name="T10" fmla="*/ 2147483646 w 959"/>
                  <a:gd name="T11" fmla="*/ 2147483646 h 704"/>
                  <a:gd name="T12" fmla="*/ 2147483646 w 959"/>
                  <a:gd name="T13" fmla="*/ 2147483646 h 704"/>
                  <a:gd name="T14" fmla="*/ 2147483646 w 959"/>
                  <a:gd name="T15" fmla="*/ 2147483646 h 704"/>
                  <a:gd name="T16" fmla="*/ 2147483646 w 959"/>
                  <a:gd name="T17" fmla="*/ 2147483646 h 704"/>
                  <a:gd name="T18" fmla="*/ 2147483646 w 959"/>
                  <a:gd name="T19" fmla="*/ 2147483646 h 704"/>
                  <a:gd name="T20" fmla="*/ 2147483646 w 959"/>
                  <a:gd name="T21" fmla="*/ 2147483646 h 704"/>
                  <a:gd name="T22" fmla="*/ 2147483646 w 959"/>
                  <a:gd name="T23" fmla="*/ 2147483646 h 704"/>
                  <a:gd name="T24" fmla="*/ 2147483646 w 959"/>
                  <a:gd name="T25" fmla="*/ 2147483646 h 704"/>
                  <a:gd name="T26" fmla="*/ 2147483646 w 959"/>
                  <a:gd name="T27" fmla="*/ 2147483646 h 704"/>
                  <a:gd name="T28" fmla="*/ 2147483646 w 959"/>
                  <a:gd name="T29" fmla="*/ 2147483646 h 704"/>
                  <a:gd name="T30" fmla="*/ 2147483646 w 959"/>
                  <a:gd name="T31" fmla="*/ 2147483646 h 704"/>
                  <a:gd name="T32" fmla="*/ 2147483646 w 959"/>
                  <a:gd name="T33" fmla="*/ 2147483646 h 704"/>
                  <a:gd name="T34" fmla="*/ 2147483646 w 959"/>
                  <a:gd name="T35" fmla="*/ 0 h 704"/>
                  <a:gd name="T36" fmla="*/ 2147483646 w 959"/>
                  <a:gd name="T37" fmla="*/ 0 h 704"/>
                  <a:gd name="T38" fmla="*/ 2147483646 w 959"/>
                  <a:gd name="T39" fmla="*/ 2147483646 h 704"/>
                  <a:gd name="T40" fmla="*/ 2147483646 w 959"/>
                  <a:gd name="T41" fmla="*/ 2147483646 h 704"/>
                  <a:gd name="T42" fmla="*/ 2147483646 w 959"/>
                  <a:gd name="T43" fmla="*/ 2147483646 h 704"/>
                  <a:gd name="T44" fmla="*/ 2147483646 w 959"/>
                  <a:gd name="T45" fmla="*/ 2147483646 h 704"/>
                  <a:gd name="T46" fmla="*/ 2147483646 w 959"/>
                  <a:gd name="T47" fmla="*/ 2147483646 h 704"/>
                  <a:gd name="T48" fmla="*/ 2147483646 w 959"/>
                  <a:gd name="T49" fmla="*/ 2147483646 h 704"/>
                  <a:gd name="T50" fmla="*/ 2147483646 w 959"/>
                  <a:gd name="T51" fmla="*/ 2147483646 h 704"/>
                  <a:gd name="T52" fmla="*/ 2147483646 w 959"/>
                  <a:gd name="T53" fmla="*/ 2147483646 h 704"/>
                  <a:gd name="T54" fmla="*/ 2147483646 w 959"/>
                  <a:gd name="T55" fmla="*/ 2147483646 h 704"/>
                  <a:gd name="T56" fmla="*/ 2147483646 w 959"/>
                  <a:gd name="T57" fmla="*/ 2147483646 h 704"/>
                  <a:gd name="T58" fmla="*/ 0 w 959"/>
                  <a:gd name="T59" fmla="*/ 2147483646 h 704"/>
                  <a:gd name="T60" fmla="*/ 2147483646 w 959"/>
                  <a:gd name="T61" fmla="*/ 2147483646 h 7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59" h="704">
                    <a:moveTo>
                      <a:pt x="26" y="620"/>
                    </a:moveTo>
                    <a:lnTo>
                      <a:pt x="79" y="620"/>
                    </a:lnTo>
                    <a:lnTo>
                      <a:pt x="150" y="687"/>
                    </a:lnTo>
                    <a:lnTo>
                      <a:pt x="193" y="694"/>
                    </a:lnTo>
                    <a:lnTo>
                      <a:pt x="228" y="694"/>
                    </a:lnTo>
                    <a:lnTo>
                      <a:pt x="273" y="703"/>
                    </a:lnTo>
                    <a:lnTo>
                      <a:pt x="352" y="670"/>
                    </a:lnTo>
                    <a:lnTo>
                      <a:pt x="404" y="670"/>
                    </a:lnTo>
                    <a:lnTo>
                      <a:pt x="580" y="480"/>
                    </a:lnTo>
                    <a:lnTo>
                      <a:pt x="642" y="447"/>
                    </a:lnTo>
                    <a:lnTo>
                      <a:pt x="711" y="265"/>
                    </a:lnTo>
                    <a:lnTo>
                      <a:pt x="711" y="231"/>
                    </a:lnTo>
                    <a:lnTo>
                      <a:pt x="782" y="207"/>
                    </a:lnTo>
                    <a:lnTo>
                      <a:pt x="799" y="148"/>
                    </a:lnTo>
                    <a:lnTo>
                      <a:pt x="852" y="132"/>
                    </a:lnTo>
                    <a:lnTo>
                      <a:pt x="913" y="115"/>
                    </a:lnTo>
                    <a:lnTo>
                      <a:pt x="958" y="99"/>
                    </a:lnTo>
                    <a:lnTo>
                      <a:pt x="958" y="0"/>
                    </a:lnTo>
                    <a:lnTo>
                      <a:pt x="316" y="0"/>
                    </a:lnTo>
                    <a:lnTo>
                      <a:pt x="316" y="148"/>
                    </a:lnTo>
                    <a:lnTo>
                      <a:pt x="255" y="148"/>
                    </a:lnTo>
                    <a:lnTo>
                      <a:pt x="255" y="314"/>
                    </a:lnTo>
                    <a:lnTo>
                      <a:pt x="185" y="355"/>
                    </a:lnTo>
                    <a:lnTo>
                      <a:pt x="247" y="413"/>
                    </a:lnTo>
                    <a:lnTo>
                      <a:pt x="211" y="480"/>
                    </a:lnTo>
                    <a:lnTo>
                      <a:pt x="159" y="463"/>
                    </a:lnTo>
                    <a:lnTo>
                      <a:pt x="79" y="530"/>
                    </a:lnTo>
                    <a:lnTo>
                      <a:pt x="79" y="579"/>
                    </a:lnTo>
                    <a:lnTo>
                      <a:pt x="45" y="546"/>
                    </a:lnTo>
                    <a:lnTo>
                      <a:pt x="0" y="595"/>
                    </a:lnTo>
                    <a:lnTo>
                      <a:pt x="26" y="6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3" name="Freeform 69">
                <a:extLst>
                  <a:ext uri="{FF2B5EF4-FFF2-40B4-BE49-F238E27FC236}">
                    <a16:creationId xmlns:a16="http://schemas.microsoft.com/office/drawing/2014/main" id="{187546F9-B198-4E59-91F9-A8EAD2DF0648}"/>
                  </a:ext>
                </a:extLst>
              </p:cNvPr>
              <p:cNvSpPr>
                <a:spLocks/>
              </p:cNvSpPr>
              <p:nvPr/>
            </p:nvSpPr>
            <p:spPr bwMode="auto">
              <a:xfrm>
                <a:off x="2420938" y="6343650"/>
                <a:ext cx="1239837" cy="1009650"/>
              </a:xfrm>
              <a:custGeom>
                <a:avLst/>
                <a:gdLst>
                  <a:gd name="T0" fmla="*/ 0 w 815"/>
                  <a:gd name="T1" fmla="*/ 2147483646 h 664"/>
                  <a:gd name="T2" fmla="*/ 2147483646 w 815"/>
                  <a:gd name="T3" fmla="*/ 2147483646 h 664"/>
                  <a:gd name="T4" fmla="*/ 2147483646 w 815"/>
                  <a:gd name="T5" fmla="*/ 2147483646 h 664"/>
                  <a:gd name="T6" fmla="*/ 2147483646 w 815"/>
                  <a:gd name="T7" fmla="*/ 2147483646 h 664"/>
                  <a:gd name="T8" fmla="*/ 2147483646 w 815"/>
                  <a:gd name="T9" fmla="*/ 2147483646 h 664"/>
                  <a:gd name="T10" fmla="*/ 2147483646 w 815"/>
                  <a:gd name="T11" fmla="*/ 2147483646 h 664"/>
                  <a:gd name="T12" fmla="*/ 2147483646 w 815"/>
                  <a:gd name="T13" fmla="*/ 2147483646 h 664"/>
                  <a:gd name="T14" fmla="*/ 2147483646 w 815"/>
                  <a:gd name="T15" fmla="*/ 2147483646 h 664"/>
                  <a:gd name="T16" fmla="*/ 2147483646 w 815"/>
                  <a:gd name="T17" fmla="*/ 2147483646 h 664"/>
                  <a:gd name="T18" fmla="*/ 2147483646 w 815"/>
                  <a:gd name="T19" fmla="*/ 2147483646 h 664"/>
                  <a:gd name="T20" fmla="*/ 2147483646 w 815"/>
                  <a:gd name="T21" fmla="*/ 2147483646 h 664"/>
                  <a:gd name="T22" fmla="*/ 2147483646 w 815"/>
                  <a:gd name="T23" fmla="*/ 0 h 664"/>
                  <a:gd name="T24" fmla="*/ 2147483646 w 815"/>
                  <a:gd name="T25" fmla="*/ 2147483646 h 664"/>
                  <a:gd name="T26" fmla="*/ 2147483646 w 815"/>
                  <a:gd name="T27" fmla="*/ 2147483646 h 664"/>
                  <a:gd name="T28" fmla="*/ 2147483646 w 815"/>
                  <a:gd name="T29" fmla="*/ 2147483646 h 664"/>
                  <a:gd name="T30" fmla="*/ 2147483646 w 815"/>
                  <a:gd name="T31" fmla="*/ 2147483646 h 664"/>
                  <a:gd name="T32" fmla="*/ 2147483646 w 815"/>
                  <a:gd name="T33" fmla="*/ 2147483646 h 664"/>
                  <a:gd name="T34" fmla="*/ 2147483646 w 815"/>
                  <a:gd name="T35" fmla="*/ 2147483646 h 664"/>
                  <a:gd name="T36" fmla="*/ 2147483646 w 815"/>
                  <a:gd name="T37" fmla="*/ 2147483646 h 664"/>
                  <a:gd name="T38" fmla="*/ 2147483646 w 815"/>
                  <a:gd name="T39" fmla="*/ 2147483646 h 664"/>
                  <a:gd name="T40" fmla="*/ 0 w 815"/>
                  <a:gd name="T41" fmla="*/ 2147483646 h 6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15" h="664">
                    <a:moveTo>
                      <a:pt x="0" y="571"/>
                    </a:moveTo>
                    <a:lnTo>
                      <a:pt x="709" y="571"/>
                    </a:lnTo>
                    <a:lnTo>
                      <a:pt x="709" y="663"/>
                    </a:lnTo>
                    <a:lnTo>
                      <a:pt x="771" y="663"/>
                    </a:lnTo>
                    <a:lnTo>
                      <a:pt x="771" y="481"/>
                    </a:lnTo>
                    <a:lnTo>
                      <a:pt x="814" y="423"/>
                    </a:lnTo>
                    <a:lnTo>
                      <a:pt x="814" y="340"/>
                    </a:lnTo>
                    <a:lnTo>
                      <a:pt x="771" y="340"/>
                    </a:lnTo>
                    <a:lnTo>
                      <a:pt x="771" y="256"/>
                    </a:lnTo>
                    <a:lnTo>
                      <a:pt x="648" y="256"/>
                    </a:lnTo>
                    <a:lnTo>
                      <a:pt x="552" y="108"/>
                    </a:lnTo>
                    <a:lnTo>
                      <a:pt x="552" y="0"/>
                    </a:lnTo>
                    <a:lnTo>
                      <a:pt x="508" y="16"/>
                    </a:lnTo>
                    <a:lnTo>
                      <a:pt x="446" y="34"/>
                    </a:lnTo>
                    <a:lnTo>
                      <a:pt x="394" y="50"/>
                    </a:lnTo>
                    <a:lnTo>
                      <a:pt x="377" y="108"/>
                    </a:lnTo>
                    <a:lnTo>
                      <a:pt x="306" y="133"/>
                    </a:lnTo>
                    <a:lnTo>
                      <a:pt x="306" y="166"/>
                    </a:lnTo>
                    <a:lnTo>
                      <a:pt x="237" y="348"/>
                    </a:lnTo>
                    <a:lnTo>
                      <a:pt x="175" y="382"/>
                    </a:lnTo>
                    <a:lnTo>
                      <a:pt x="0" y="5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4" name="Freeform 70">
                <a:extLst>
                  <a:ext uri="{FF2B5EF4-FFF2-40B4-BE49-F238E27FC236}">
                    <a16:creationId xmlns:a16="http://schemas.microsoft.com/office/drawing/2014/main" id="{5BD2F2C7-FA2C-4773-8FEB-74D2D1E518E0}"/>
                  </a:ext>
                </a:extLst>
              </p:cNvPr>
              <p:cNvSpPr>
                <a:spLocks/>
              </p:cNvSpPr>
              <p:nvPr/>
            </p:nvSpPr>
            <p:spPr bwMode="auto">
              <a:xfrm>
                <a:off x="5708650" y="6269038"/>
                <a:ext cx="627063" cy="846137"/>
              </a:xfrm>
              <a:custGeom>
                <a:avLst/>
                <a:gdLst>
                  <a:gd name="T0" fmla="*/ 0 w 412"/>
                  <a:gd name="T1" fmla="*/ 2147483646 h 556"/>
                  <a:gd name="T2" fmla="*/ 2147483646 w 412"/>
                  <a:gd name="T3" fmla="*/ 2147483646 h 556"/>
                  <a:gd name="T4" fmla="*/ 2147483646 w 412"/>
                  <a:gd name="T5" fmla="*/ 2147483646 h 556"/>
                  <a:gd name="T6" fmla="*/ 2147483646 w 412"/>
                  <a:gd name="T7" fmla="*/ 2147483646 h 556"/>
                  <a:gd name="T8" fmla="*/ 2147483646 w 412"/>
                  <a:gd name="T9" fmla="*/ 2147483646 h 556"/>
                  <a:gd name="T10" fmla="*/ 2147483646 w 412"/>
                  <a:gd name="T11" fmla="*/ 2147483646 h 556"/>
                  <a:gd name="T12" fmla="*/ 2147483646 w 412"/>
                  <a:gd name="T13" fmla="*/ 2147483646 h 556"/>
                  <a:gd name="T14" fmla="*/ 2147483646 w 412"/>
                  <a:gd name="T15" fmla="*/ 2147483646 h 556"/>
                  <a:gd name="T16" fmla="*/ 2147483646 w 412"/>
                  <a:gd name="T17" fmla="*/ 2147483646 h 556"/>
                  <a:gd name="T18" fmla="*/ 2147483646 w 412"/>
                  <a:gd name="T19" fmla="*/ 2147483646 h 556"/>
                  <a:gd name="T20" fmla="*/ 2147483646 w 412"/>
                  <a:gd name="T21" fmla="*/ 2147483646 h 556"/>
                  <a:gd name="T22" fmla="*/ 2147483646 w 412"/>
                  <a:gd name="T23" fmla="*/ 2147483646 h 556"/>
                  <a:gd name="T24" fmla="*/ 2147483646 w 412"/>
                  <a:gd name="T25" fmla="*/ 0 h 556"/>
                  <a:gd name="T26" fmla="*/ 2147483646 w 412"/>
                  <a:gd name="T27" fmla="*/ 2147483646 h 556"/>
                  <a:gd name="T28" fmla="*/ 2147483646 w 412"/>
                  <a:gd name="T29" fmla="*/ 2147483646 h 556"/>
                  <a:gd name="T30" fmla="*/ 2147483646 w 412"/>
                  <a:gd name="T31" fmla="*/ 2147483646 h 556"/>
                  <a:gd name="T32" fmla="*/ 0 w 412"/>
                  <a:gd name="T33" fmla="*/ 2147483646 h 556"/>
                  <a:gd name="T34" fmla="*/ 0 w 412"/>
                  <a:gd name="T35" fmla="*/ 2147483646 h 556"/>
                  <a:gd name="T36" fmla="*/ 0 w 412"/>
                  <a:gd name="T37" fmla="*/ 2147483646 h 5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12" h="556">
                    <a:moveTo>
                      <a:pt x="0" y="555"/>
                    </a:moveTo>
                    <a:lnTo>
                      <a:pt x="368" y="555"/>
                    </a:lnTo>
                    <a:lnTo>
                      <a:pt x="359" y="505"/>
                    </a:lnTo>
                    <a:lnTo>
                      <a:pt x="411" y="389"/>
                    </a:lnTo>
                    <a:lnTo>
                      <a:pt x="385" y="348"/>
                    </a:lnTo>
                    <a:lnTo>
                      <a:pt x="411" y="306"/>
                    </a:lnTo>
                    <a:lnTo>
                      <a:pt x="377" y="182"/>
                    </a:lnTo>
                    <a:lnTo>
                      <a:pt x="377" y="166"/>
                    </a:lnTo>
                    <a:lnTo>
                      <a:pt x="394" y="133"/>
                    </a:lnTo>
                    <a:lnTo>
                      <a:pt x="368" y="90"/>
                    </a:lnTo>
                    <a:lnTo>
                      <a:pt x="411" y="34"/>
                    </a:lnTo>
                    <a:lnTo>
                      <a:pt x="368" y="41"/>
                    </a:lnTo>
                    <a:lnTo>
                      <a:pt x="332" y="0"/>
                    </a:lnTo>
                    <a:lnTo>
                      <a:pt x="280" y="34"/>
                    </a:lnTo>
                    <a:lnTo>
                      <a:pt x="263" y="34"/>
                    </a:lnTo>
                    <a:lnTo>
                      <a:pt x="219" y="99"/>
                    </a:lnTo>
                    <a:lnTo>
                      <a:pt x="0" y="99"/>
                    </a:lnTo>
                    <a:lnTo>
                      <a:pt x="0" y="207"/>
                    </a:lnTo>
                    <a:lnTo>
                      <a:pt x="0" y="55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5" name="Freeform 71">
                <a:extLst>
                  <a:ext uri="{FF2B5EF4-FFF2-40B4-BE49-F238E27FC236}">
                    <a16:creationId xmlns:a16="http://schemas.microsoft.com/office/drawing/2014/main" id="{40E4C5F5-1150-4B37-86FB-E1C5494C16DA}"/>
                  </a:ext>
                </a:extLst>
              </p:cNvPr>
              <p:cNvSpPr>
                <a:spLocks/>
              </p:cNvSpPr>
              <p:nvPr/>
            </p:nvSpPr>
            <p:spPr bwMode="auto">
              <a:xfrm>
                <a:off x="5267325" y="7113588"/>
                <a:ext cx="1190625" cy="579437"/>
              </a:xfrm>
              <a:custGeom>
                <a:avLst/>
                <a:gdLst>
                  <a:gd name="T0" fmla="*/ 0 w 782"/>
                  <a:gd name="T1" fmla="*/ 2147483646 h 381"/>
                  <a:gd name="T2" fmla="*/ 2147483646 w 782"/>
                  <a:gd name="T3" fmla="*/ 2147483646 h 381"/>
                  <a:gd name="T4" fmla="*/ 2147483646 w 782"/>
                  <a:gd name="T5" fmla="*/ 2147483646 h 381"/>
                  <a:gd name="T6" fmla="*/ 2147483646 w 782"/>
                  <a:gd name="T7" fmla="*/ 2147483646 h 381"/>
                  <a:gd name="T8" fmla="*/ 2147483646 w 782"/>
                  <a:gd name="T9" fmla="*/ 2147483646 h 381"/>
                  <a:gd name="T10" fmla="*/ 2147483646 w 782"/>
                  <a:gd name="T11" fmla="*/ 2147483646 h 381"/>
                  <a:gd name="T12" fmla="*/ 2147483646 w 782"/>
                  <a:gd name="T13" fmla="*/ 2147483646 h 381"/>
                  <a:gd name="T14" fmla="*/ 2147483646 w 782"/>
                  <a:gd name="T15" fmla="*/ 2147483646 h 381"/>
                  <a:gd name="T16" fmla="*/ 2147483646 w 782"/>
                  <a:gd name="T17" fmla="*/ 0 h 381"/>
                  <a:gd name="T18" fmla="*/ 2147483646 w 782"/>
                  <a:gd name="T19" fmla="*/ 0 h 381"/>
                  <a:gd name="T20" fmla="*/ 2147483646 w 782"/>
                  <a:gd name="T21" fmla="*/ 2147483646 h 381"/>
                  <a:gd name="T22" fmla="*/ 2147483646 w 782"/>
                  <a:gd name="T23" fmla="*/ 2147483646 h 381"/>
                  <a:gd name="T24" fmla="*/ 2147483646 w 782"/>
                  <a:gd name="T25" fmla="*/ 2147483646 h 381"/>
                  <a:gd name="T26" fmla="*/ 2147483646 w 782"/>
                  <a:gd name="T27" fmla="*/ 2147483646 h 381"/>
                  <a:gd name="T28" fmla="*/ 2147483646 w 782"/>
                  <a:gd name="T29" fmla="*/ 2147483646 h 381"/>
                  <a:gd name="T30" fmla="*/ 2147483646 w 782"/>
                  <a:gd name="T31" fmla="*/ 2147483646 h 381"/>
                  <a:gd name="T32" fmla="*/ 2147483646 w 782"/>
                  <a:gd name="T33" fmla="*/ 2147483646 h 381"/>
                  <a:gd name="T34" fmla="*/ 2147483646 w 782"/>
                  <a:gd name="T35" fmla="*/ 2147483646 h 381"/>
                  <a:gd name="T36" fmla="*/ 2147483646 w 782"/>
                  <a:gd name="T37" fmla="*/ 2147483646 h 381"/>
                  <a:gd name="T38" fmla="*/ 0 w 782"/>
                  <a:gd name="T39" fmla="*/ 2147483646 h 3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82" h="381">
                    <a:moveTo>
                      <a:pt x="0" y="149"/>
                    </a:moveTo>
                    <a:lnTo>
                      <a:pt x="219" y="149"/>
                    </a:lnTo>
                    <a:lnTo>
                      <a:pt x="219" y="380"/>
                    </a:lnTo>
                    <a:lnTo>
                      <a:pt x="781" y="380"/>
                    </a:lnTo>
                    <a:lnTo>
                      <a:pt x="719" y="231"/>
                    </a:lnTo>
                    <a:lnTo>
                      <a:pt x="649" y="149"/>
                    </a:lnTo>
                    <a:lnTo>
                      <a:pt x="649" y="66"/>
                    </a:lnTo>
                    <a:lnTo>
                      <a:pt x="632" y="41"/>
                    </a:lnTo>
                    <a:lnTo>
                      <a:pt x="658" y="0"/>
                    </a:lnTo>
                    <a:lnTo>
                      <a:pt x="290" y="0"/>
                    </a:lnTo>
                    <a:lnTo>
                      <a:pt x="290" y="41"/>
                    </a:lnTo>
                    <a:lnTo>
                      <a:pt x="219" y="41"/>
                    </a:lnTo>
                    <a:lnTo>
                      <a:pt x="219" y="83"/>
                    </a:lnTo>
                    <a:lnTo>
                      <a:pt x="176" y="83"/>
                    </a:lnTo>
                    <a:lnTo>
                      <a:pt x="123" y="58"/>
                    </a:lnTo>
                    <a:lnTo>
                      <a:pt x="71" y="50"/>
                    </a:lnTo>
                    <a:lnTo>
                      <a:pt x="62" y="50"/>
                    </a:lnTo>
                    <a:lnTo>
                      <a:pt x="26" y="83"/>
                    </a:lnTo>
                    <a:lnTo>
                      <a:pt x="9" y="124"/>
                    </a:lnTo>
                    <a:lnTo>
                      <a:pt x="0" y="1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76" name="Freeform 72">
                <a:extLst>
                  <a:ext uri="{FF2B5EF4-FFF2-40B4-BE49-F238E27FC236}">
                    <a16:creationId xmlns:a16="http://schemas.microsoft.com/office/drawing/2014/main" id="{7A4F9617-BB2F-41EE-B46D-317EE290BFD2}"/>
                  </a:ext>
                </a:extLst>
              </p:cNvPr>
              <p:cNvSpPr>
                <a:spLocks/>
              </p:cNvSpPr>
              <p:nvPr/>
            </p:nvSpPr>
            <p:spPr bwMode="auto">
              <a:xfrm>
                <a:off x="1120775" y="304800"/>
                <a:ext cx="1068388" cy="722313"/>
              </a:xfrm>
              <a:custGeom>
                <a:avLst/>
                <a:gdLst>
                  <a:gd name="T0" fmla="*/ 2147483646 w 701"/>
                  <a:gd name="T1" fmla="*/ 2147483646 h 474"/>
                  <a:gd name="T2" fmla="*/ 2147483646 w 701"/>
                  <a:gd name="T3" fmla="*/ 2147483646 h 474"/>
                  <a:gd name="T4" fmla="*/ 2147483646 w 701"/>
                  <a:gd name="T5" fmla="*/ 2147483646 h 474"/>
                  <a:gd name="T6" fmla="*/ 2147483646 w 701"/>
                  <a:gd name="T7" fmla="*/ 2147483646 h 474"/>
                  <a:gd name="T8" fmla="*/ 2147483646 w 701"/>
                  <a:gd name="T9" fmla="*/ 2147483646 h 474"/>
                  <a:gd name="T10" fmla="*/ 2147483646 w 701"/>
                  <a:gd name="T11" fmla="*/ 2147483646 h 474"/>
                  <a:gd name="T12" fmla="*/ 2147483646 w 701"/>
                  <a:gd name="T13" fmla="*/ 2147483646 h 474"/>
                  <a:gd name="T14" fmla="*/ 2147483646 w 701"/>
                  <a:gd name="T15" fmla="*/ 2147483646 h 474"/>
                  <a:gd name="T16" fmla="*/ 2147483646 w 701"/>
                  <a:gd name="T17" fmla="*/ 2147483646 h 474"/>
                  <a:gd name="T18" fmla="*/ 2147483646 w 701"/>
                  <a:gd name="T19" fmla="*/ 2147483646 h 474"/>
                  <a:gd name="T20" fmla="*/ 2147483646 w 701"/>
                  <a:gd name="T21" fmla="*/ 2147483646 h 474"/>
                  <a:gd name="T22" fmla="*/ 2147483646 w 701"/>
                  <a:gd name="T23" fmla="*/ 2147483646 h 474"/>
                  <a:gd name="T24" fmla="*/ 2147483646 w 701"/>
                  <a:gd name="T25" fmla="*/ 2147483646 h 474"/>
                  <a:gd name="T26" fmla="*/ 0 w 701"/>
                  <a:gd name="T27" fmla="*/ 2147483646 h 474"/>
                  <a:gd name="T28" fmla="*/ 2147483646 w 701"/>
                  <a:gd name="T29" fmla="*/ 2147483646 h 474"/>
                  <a:gd name="T30" fmla="*/ 2147483646 w 701"/>
                  <a:gd name="T31" fmla="*/ 2147483646 h 474"/>
                  <a:gd name="T32" fmla="*/ 2147483646 w 701"/>
                  <a:gd name="T33" fmla="*/ 2147483646 h 474"/>
                  <a:gd name="T34" fmla="*/ 2147483646 w 701"/>
                  <a:gd name="T35" fmla="*/ 2147483646 h 474"/>
                  <a:gd name="T36" fmla="*/ 2147483646 w 701"/>
                  <a:gd name="T37" fmla="*/ 2147483646 h 474"/>
                  <a:gd name="T38" fmla="*/ 2147483646 w 701"/>
                  <a:gd name="T39" fmla="*/ 2147483646 h 474"/>
                  <a:gd name="T40" fmla="*/ 2147483646 w 701"/>
                  <a:gd name="T41" fmla="*/ 2147483646 h 474"/>
                  <a:gd name="T42" fmla="*/ 2147483646 w 701"/>
                  <a:gd name="T43" fmla="*/ 2147483646 h 474"/>
                  <a:gd name="T44" fmla="*/ 2147483646 w 701"/>
                  <a:gd name="T45" fmla="*/ 2147483646 h 474"/>
                  <a:gd name="T46" fmla="*/ 2147483646 w 701"/>
                  <a:gd name="T47" fmla="*/ 2147483646 h 474"/>
                  <a:gd name="T48" fmla="*/ 2147483646 w 701"/>
                  <a:gd name="T49" fmla="*/ 2147483646 h 474"/>
                  <a:gd name="T50" fmla="*/ 2147483646 w 701"/>
                  <a:gd name="T51" fmla="*/ 2147483646 h 474"/>
                  <a:gd name="T52" fmla="*/ 2147483646 w 701"/>
                  <a:gd name="T53" fmla="*/ 2147483646 h 474"/>
                  <a:gd name="T54" fmla="*/ 2147483646 w 701"/>
                  <a:gd name="T55" fmla="*/ 2147483646 h 474"/>
                  <a:gd name="T56" fmla="*/ 2147483646 w 701"/>
                  <a:gd name="T57" fmla="*/ 2147483646 h 474"/>
                  <a:gd name="T58" fmla="*/ 2147483646 w 701"/>
                  <a:gd name="T59" fmla="*/ 2147483646 h 474"/>
                  <a:gd name="T60" fmla="*/ 2147483646 w 701"/>
                  <a:gd name="T61" fmla="*/ 2147483646 h 474"/>
                  <a:gd name="T62" fmla="*/ 2147483646 w 701"/>
                  <a:gd name="T63" fmla="*/ 2147483646 h 474"/>
                  <a:gd name="T64" fmla="*/ 2147483646 w 701"/>
                  <a:gd name="T65" fmla="*/ 2147483646 h 474"/>
                  <a:gd name="T66" fmla="*/ 2147483646 w 701"/>
                  <a:gd name="T67" fmla="*/ 2147483646 h 474"/>
                  <a:gd name="T68" fmla="*/ 2147483646 w 701"/>
                  <a:gd name="T69" fmla="*/ 2147483646 h 474"/>
                  <a:gd name="T70" fmla="*/ 2147483646 w 701"/>
                  <a:gd name="T71" fmla="*/ 2147483646 h 474"/>
                  <a:gd name="T72" fmla="*/ 2147483646 w 701"/>
                  <a:gd name="T73" fmla="*/ 2147483646 h 474"/>
                  <a:gd name="T74" fmla="*/ 2147483646 w 701"/>
                  <a:gd name="T75" fmla="*/ 2147483646 h 4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1" h="474">
                    <a:moveTo>
                      <a:pt x="700" y="331"/>
                    </a:moveTo>
                    <a:lnTo>
                      <a:pt x="525" y="390"/>
                    </a:lnTo>
                    <a:lnTo>
                      <a:pt x="446" y="365"/>
                    </a:lnTo>
                    <a:lnTo>
                      <a:pt x="385" y="307"/>
                    </a:lnTo>
                    <a:lnTo>
                      <a:pt x="358" y="250"/>
                    </a:lnTo>
                    <a:lnTo>
                      <a:pt x="237" y="191"/>
                    </a:lnTo>
                    <a:lnTo>
                      <a:pt x="228" y="207"/>
                    </a:lnTo>
                    <a:lnTo>
                      <a:pt x="202" y="216"/>
                    </a:lnTo>
                    <a:lnTo>
                      <a:pt x="175" y="225"/>
                    </a:lnTo>
                    <a:lnTo>
                      <a:pt x="157" y="216"/>
                    </a:lnTo>
                    <a:lnTo>
                      <a:pt x="131" y="191"/>
                    </a:lnTo>
                    <a:lnTo>
                      <a:pt x="114" y="166"/>
                    </a:lnTo>
                    <a:lnTo>
                      <a:pt x="114" y="124"/>
                    </a:lnTo>
                    <a:lnTo>
                      <a:pt x="114" y="92"/>
                    </a:lnTo>
                    <a:lnTo>
                      <a:pt x="97" y="67"/>
                    </a:lnTo>
                    <a:lnTo>
                      <a:pt x="88" y="58"/>
                    </a:lnTo>
                    <a:lnTo>
                      <a:pt x="114" y="50"/>
                    </a:lnTo>
                    <a:lnTo>
                      <a:pt x="105" y="9"/>
                    </a:lnTo>
                    <a:lnTo>
                      <a:pt x="97" y="0"/>
                    </a:lnTo>
                    <a:lnTo>
                      <a:pt x="78" y="9"/>
                    </a:lnTo>
                    <a:lnTo>
                      <a:pt x="45" y="16"/>
                    </a:lnTo>
                    <a:lnTo>
                      <a:pt x="45" y="34"/>
                    </a:lnTo>
                    <a:lnTo>
                      <a:pt x="71" y="34"/>
                    </a:lnTo>
                    <a:lnTo>
                      <a:pt x="78" y="58"/>
                    </a:lnTo>
                    <a:lnTo>
                      <a:pt x="71" y="92"/>
                    </a:lnTo>
                    <a:lnTo>
                      <a:pt x="62" y="108"/>
                    </a:lnTo>
                    <a:lnTo>
                      <a:pt x="35" y="117"/>
                    </a:lnTo>
                    <a:lnTo>
                      <a:pt x="0" y="124"/>
                    </a:lnTo>
                    <a:lnTo>
                      <a:pt x="26" y="142"/>
                    </a:lnTo>
                    <a:lnTo>
                      <a:pt x="45" y="149"/>
                    </a:lnTo>
                    <a:lnTo>
                      <a:pt x="45" y="182"/>
                    </a:lnTo>
                    <a:lnTo>
                      <a:pt x="45" y="207"/>
                    </a:lnTo>
                    <a:lnTo>
                      <a:pt x="78" y="207"/>
                    </a:lnTo>
                    <a:lnTo>
                      <a:pt x="71" y="174"/>
                    </a:lnTo>
                    <a:lnTo>
                      <a:pt x="78" y="166"/>
                    </a:lnTo>
                    <a:lnTo>
                      <a:pt x="78" y="149"/>
                    </a:lnTo>
                    <a:lnTo>
                      <a:pt x="78" y="142"/>
                    </a:lnTo>
                    <a:lnTo>
                      <a:pt x="78" y="124"/>
                    </a:lnTo>
                    <a:lnTo>
                      <a:pt x="105" y="149"/>
                    </a:lnTo>
                    <a:lnTo>
                      <a:pt x="123" y="182"/>
                    </a:lnTo>
                    <a:lnTo>
                      <a:pt x="131" y="216"/>
                    </a:lnTo>
                    <a:lnTo>
                      <a:pt x="131" y="257"/>
                    </a:lnTo>
                    <a:lnTo>
                      <a:pt x="149" y="225"/>
                    </a:lnTo>
                    <a:lnTo>
                      <a:pt x="185" y="241"/>
                    </a:lnTo>
                    <a:lnTo>
                      <a:pt x="175" y="266"/>
                    </a:lnTo>
                    <a:lnTo>
                      <a:pt x="166" y="282"/>
                    </a:lnTo>
                    <a:lnTo>
                      <a:pt x="166" y="291"/>
                    </a:lnTo>
                    <a:lnTo>
                      <a:pt x="175" y="299"/>
                    </a:lnTo>
                    <a:lnTo>
                      <a:pt x="185" y="315"/>
                    </a:lnTo>
                    <a:lnTo>
                      <a:pt x="192" y="331"/>
                    </a:lnTo>
                    <a:lnTo>
                      <a:pt x="192" y="340"/>
                    </a:lnTo>
                    <a:lnTo>
                      <a:pt x="192" y="349"/>
                    </a:lnTo>
                    <a:lnTo>
                      <a:pt x="202" y="358"/>
                    </a:lnTo>
                    <a:lnTo>
                      <a:pt x="192" y="374"/>
                    </a:lnTo>
                    <a:lnTo>
                      <a:pt x="202" y="382"/>
                    </a:lnTo>
                    <a:lnTo>
                      <a:pt x="192" y="432"/>
                    </a:lnTo>
                    <a:lnTo>
                      <a:pt x="202" y="473"/>
                    </a:lnTo>
                    <a:lnTo>
                      <a:pt x="218" y="473"/>
                    </a:lnTo>
                    <a:lnTo>
                      <a:pt x="228" y="415"/>
                    </a:lnTo>
                    <a:lnTo>
                      <a:pt x="218" y="365"/>
                    </a:lnTo>
                    <a:lnTo>
                      <a:pt x="228" y="324"/>
                    </a:lnTo>
                    <a:lnTo>
                      <a:pt x="218" y="299"/>
                    </a:lnTo>
                    <a:lnTo>
                      <a:pt x="211" y="282"/>
                    </a:lnTo>
                    <a:lnTo>
                      <a:pt x="218" y="257"/>
                    </a:lnTo>
                    <a:lnTo>
                      <a:pt x="228" y="241"/>
                    </a:lnTo>
                    <a:lnTo>
                      <a:pt x="280" y="241"/>
                    </a:lnTo>
                    <a:lnTo>
                      <a:pt x="306" y="257"/>
                    </a:lnTo>
                    <a:lnTo>
                      <a:pt x="351" y="291"/>
                    </a:lnTo>
                    <a:lnTo>
                      <a:pt x="377" y="331"/>
                    </a:lnTo>
                    <a:lnTo>
                      <a:pt x="429" y="407"/>
                    </a:lnTo>
                    <a:lnTo>
                      <a:pt x="491" y="432"/>
                    </a:lnTo>
                    <a:lnTo>
                      <a:pt x="543" y="457"/>
                    </a:lnTo>
                    <a:lnTo>
                      <a:pt x="586" y="439"/>
                    </a:lnTo>
                    <a:lnTo>
                      <a:pt x="605" y="390"/>
                    </a:lnTo>
                    <a:lnTo>
                      <a:pt x="657" y="374"/>
                    </a:lnTo>
                    <a:lnTo>
                      <a:pt x="674" y="358"/>
                    </a:lnTo>
                    <a:lnTo>
                      <a:pt x="700" y="33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7" name="Freeform 73">
                <a:extLst>
                  <a:ext uri="{FF2B5EF4-FFF2-40B4-BE49-F238E27FC236}">
                    <a16:creationId xmlns:a16="http://schemas.microsoft.com/office/drawing/2014/main" id="{B11DC770-13D7-461B-AD0F-1A6CD95E8DC4}"/>
                  </a:ext>
                </a:extLst>
              </p:cNvPr>
              <p:cNvSpPr>
                <a:spLocks/>
              </p:cNvSpPr>
              <p:nvPr/>
            </p:nvSpPr>
            <p:spPr bwMode="auto">
              <a:xfrm>
                <a:off x="2187575" y="581025"/>
                <a:ext cx="1512888" cy="822325"/>
              </a:xfrm>
              <a:custGeom>
                <a:avLst/>
                <a:gdLst>
                  <a:gd name="T0" fmla="*/ 2147483646 w 994"/>
                  <a:gd name="T1" fmla="*/ 2147483646 h 540"/>
                  <a:gd name="T2" fmla="*/ 2147483646 w 994"/>
                  <a:gd name="T3" fmla="*/ 2147483646 h 540"/>
                  <a:gd name="T4" fmla="*/ 2147483646 w 994"/>
                  <a:gd name="T5" fmla="*/ 2147483646 h 540"/>
                  <a:gd name="T6" fmla="*/ 2147483646 w 994"/>
                  <a:gd name="T7" fmla="*/ 2147483646 h 540"/>
                  <a:gd name="T8" fmla="*/ 2147483646 w 994"/>
                  <a:gd name="T9" fmla="*/ 2147483646 h 540"/>
                  <a:gd name="T10" fmla="*/ 2147483646 w 994"/>
                  <a:gd name="T11" fmla="*/ 2147483646 h 540"/>
                  <a:gd name="T12" fmla="*/ 2147483646 w 994"/>
                  <a:gd name="T13" fmla="*/ 2147483646 h 540"/>
                  <a:gd name="T14" fmla="*/ 2147483646 w 994"/>
                  <a:gd name="T15" fmla="*/ 2147483646 h 540"/>
                  <a:gd name="T16" fmla="*/ 2147483646 w 994"/>
                  <a:gd name="T17" fmla="*/ 2147483646 h 540"/>
                  <a:gd name="T18" fmla="*/ 2147483646 w 994"/>
                  <a:gd name="T19" fmla="*/ 2147483646 h 540"/>
                  <a:gd name="T20" fmla="*/ 2147483646 w 994"/>
                  <a:gd name="T21" fmla="*/ 2147483646 h 540"/>
                  <a:gd name="T22" fmla="*/ 2147483646 w 994"/>
                  <a:gd name="T23" fmla="*/ 2147483646 h 540"/>
                  <a:gd name="T24" fmla="*/ 2147483646 w 994"/>
                  <a:gd name="T25" fmla="*/ 2147483646 h 540"/>
                  <a:gd name="T26" fmla="*/ 2147483646 w 994"/>
                  <a:gd name="T27" fmla="*/ 2147483646 h 540"/>
                  <a:gd name="T28" fmla="*/ 2147483646 w 994"/>
                  <a:gd name="T29" fmla="*/ 2147483646 h 540"/>
                  <a:gd name="T30" fmla="*/ 2147483646 w 994"/>
                  <a:gd name="T31" fmla="*/ 2147483646 h 540"/>
                  <a:gd name="T32" fmla="*/ 2147483646 w 994"/>
                  <a:gd name="T33" fmla="*/ 2147483646 h 540"/>
                  <a:gd name="T34" fmla="*/ 2147483646 w 994"/>
                  <a:gd name="T35" fmla="*/ 2147483646 h 540"/>
                  <a:gd name="T36" fmla="*/ 2147483646 w 994"/>
                  <a:gd name="T37" fmla="*/ 2147483646 h 540"/>
                  <a:gd name="T38" fmla="*/ 2147483646 w 994"/>
                  <a:gd name="T39" fmla="*/ 2147483646 h 540"/>
                  <a:gd name="T40" fmla="*/ 2147483646 w 994"/>
                  <a:gd name="T41" fmla="*/ 2147483646 h 540"/>
                  <a:gd name="T42" fmla="*/ 2147483646 w 994"/>
                  <a:gd name="T43" fmla="*/ 2147483646 h 540"/>
                  <a:gd name="T44" fmla="*/ 2147483646 w 994"/>
                  <a:gd name="T45" fmla="*/ 2147483646 h 540"/>
                  <a:gd name="T46" fmla="*/ 2147483646 w 994"/>
                  <a:gd name="T47" fmla="*/ 2147483646 h 540"/>
                  <a:gd name="T48" fmla="*/ 2147483646 w 994"/>
                  <a:gd name="T49" fmla="*/ 2147483646 h 540"/>
                  <a:gd name="T50" fmla="*/ 2147483646 w 994"/>
                  <a:gd name="T51" fmla="*/ 2147483646 h 540"/>
                  <a:gd name="T52" fmla="*/ 2147483646 w 994"/>
                  <a:gd name="T53" fmla="*/ 2147483646 h 540"/>
                  <a:gd name="T54" fmla="*/ 2147483646 w 994"/>
                  <a:gd name="T55" fmla="*/ 2147483646 h 540"/>
                  <a:gd name="T56" fmla="*/ 2147483646 w 994"/>
                  <a:gd name="T57" fmla="*/ 2147483646 h 540"/>
                  <a:gd name="T58" fmla="*/ 2147483646 w 994"/>
                  <a:gd name="T59" fmla="*/ 2147483646 h 540"/>
                  <a:gd name="T60" fmla="*/ 2147483646 w 994"/>
                  <a:gd name="T61" fmla="*/ 2147483646 h 540"/>
                  <a:gd name="T62" fmla="*/ 2147483646 w 994"/>
                  <a:gd name="T63" fmla="*/ 2147483646 h 540"/>
                  <a:gd name="T64" fmla="*/ 2147483646 w 994"/>
                  <a:gd name="T65" fmla="*/ 2147483646 h 540"/>
                  <a:gd name="T66" fmla="*/ 2147483646 w 994"/>
                  <a:gd name="T67" fmla="*/ 0 h 540"/>
                  <a:gd name="T68" fmla="*/ 2147483646 w 994"/>
                  <a:gd name="T69" fmla="*/ 2147483646 h 540"/>
                  <a:gd name="T70" fmla="*/ 0 w 994"/>
                  <a:gd name="T71" fmla="*/ 2147483646 h 540"/>
                  <a:gd name="T72" fmla="*/ 2147483646 w 994"/>
                  <a:gd name="T73" fmla="*/ 2147483646 h 540"/>
                  <a:gd name="T74" fmla="*/ 2147483646 w 994"/>
                  <a:gd name="T75" fmla="*/ 2147483646 h 540"/>
                  <a:gd name="T76" fmla="*/ 2147483646 w 994"/>
                  <a:gd name="T77" fmla="*/ 2147483646 h 540"/>
                  <a:gd name="T78" fmla="*/ 2147483646 w 994"/>
                  <a:gd name="T79" fmla="*/ 2147483646 h 540"/>
                  <a:gd name="T80" fmla="*/ 2147483646 w 994"/>
                  <a:gd name="T81" fmla="*/ 2147483646 h 540"/>
                  <a:gd name="T82" fmla="*/ 2147483646 w 994"/>
                  <a:gd name="T83" fmla="*/ 2147483646 h 540"/>
                  <a:gd name="T84" fmla="*/ 2147483646 w 994"/>
                  <a:gd name="T85" fmla="*/ 2147483646 h 5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4" h="540">
                    <a:moveTo>
                      <a:pt x="528" y="323"/>
                    </a:moveTo>
                    <a:lnTo>
                      <a:pt x="581" y="348"/>
                    </a:lnTo>
                    <a:lnTo>
                      <a:pt x="581" y="382"/>
                    </a:lnTo>
                    <a:lnTo>
                      <a:pt x="624" y="373"/>
                    </a:lnTo>
                    <a:lnTo>
                      <a:pt x="650" y="382"/>
                    </a:lnTo>
                    <a:lnTo>
                      <a:pt x="676" y="431"/>
                    </a:lnTo>
                    <a:lnTo>
                      <a:pt x="659" y="463"/>
                    </a:lnTo>
                    <a:lnTo>
                      <a:pt x="659" y="472"/>
                    </a:lnTo>
                    <a:lnTo>
                      <a:pt x="669" y="497"/>
                    </a:lnTo>
                    <a:lnTo>
                      <a:pt x="659" y="522"/>
                    </a:lnTo>
                    <a:lnTo>
                      <a:pt x="659" y="539"/>
                    </a:lnTo>
                    <a:lnTo>
                      <a:pt x="676" y="530"/>
                    </a:lnTo>
                    <a:lnTo>
                      <a:pt x="695" y="505"/>
                    </a:lnTo>
                    <a:lnTo>
                      <a:pt x="695" y="481"/>
                    </a:lnTo>
                    <a:lnTo>
                      <a:pt x="704" y="463"/>
                    </a:lnTo>
                    <a:lnTo>
                      <a:pt x="712" y="456"/>
                    </a:lnTo>
                    <a:lnTo>
                      <a:pt x="800" y="472"/>
                    </a:lnTo>
                    <a:lnTo>
                      <a:pt x="888" y="472"/>
                    </a:lnTo>
                    <a:lnTo>
                      <a:pt x="931" y="514"/>
                    </a:lnTo>
                    <a:lnTo>
                      <a:pt x="950" y="497"/>
                    </a:lnTo>
                    <a:lnTo>
                      <a:pt x="914" y="456"/>
                    </a:lnTo>
                    <a:lnTo>
                      <a:pt x="924" y="438"/>
                    </a:lnTo>
                    <a:lnTo>
                      <a:pt x="967" y="438"/>
                    </a:lnTo>
                    <a:lnTo>
                      <a:pt x="967" y="463"/>
                    </a:lnTo>
                    <a:lnTo>
                      <a:pt x="976" y="481"/>
                    </a:lnTo>
                    <a:lnTo>
                      <a:pt x="985" y="463"/>
                    </a:lnTo>
                    <a:lnTo>
                      <a:pt x="993" y="456"/>
                    </a:lnTo>
                    <a:lnTo>
                      <a:pt x="931" y="398"/>
                    </a:lnTo>
                    <a:lnTo>
                      <a:pt x="879" y="447"/>
                    </a:lnTo>
                    <a:lnTo>
                      <a:pt x="845" y="431"/>
                    </a:lnTo>
                    <a:lnTo>
                      <a:pt x="845" y="447"/>
                    </a:lnTo>
                    <a:lnTo>
                      <a:pt x="826" y="447"/>
                    </a:lnTo>
                    <a:lnTo>
                      <a:pt x="738" y="406"/>
                    </a:lnTo>
                    <a:lnTo>
                      <a:pt x="721" y="398"/>
                    </a:lnTo>
                    <a:lnTo>
                      <a:pt x="721" y="389"/>
                    </a:lnTo>
                    <a:lnTo>
                      <a:pt x="712" y="389"/>
                    </a:lnTo>
                    <a:lnTo>
                      <a:pt x="695" y="382"/>
                    </a:lnTo>
                    <a:lnTo>
                      <a:pt x="686" y="373"/>
                    </a:lnTo>
                    <a:lnTo>
                      <a:pt x="659" y="332"/>
                    </a:lnTo>
                    <a:lnTo>
                      <a:pt x="659" y="315"/>
                    </a:lnTo>
                    <a:lnTo>
                      <a:pt x="598" y="290"/>
                    </a:lnTo>
                    <a:lnTo>
                      <a:pt x="581" y="265"/>
                    </a:lnTo>
                    <a:lnTo>
                      <a:pt x="571" y="256"/>
                    </a:lnTo>
                    <a:lnTo>
                      <a:pt x="545" y="290"/>
                    </a:lnTo>
                    <a:lnTo>
                      <a:pt x="493" y="232"/>
                    </a:lnTo>
                    <a:lnTo>
                      <a:pt x="466" y="216"/>
                    </a:lnTo>
                    <a:lnTo>
                      <a:pt x="440" y="191"/>
                    </a:lnTo>
                    <a:lnTo>
                      <a:pt x="378" y="182"/>
                    </a:lnTo>
                    <a:lnTo>
                      <a:pt x="405" y="166"/>
                    </a:lnTo>
                    <a:lnTo>
                      <a:pt x="414" y="133"/>
                    </a:lnTo>
                    <a:lnTo>
                      <a:pt x="395" y="117"/>
                    </a:lnTo>
                    <a:lnTo>
                      <a:pt x="388" y="108"/>
                    </a:lnTo>
                    <a:lnTo>
                      <a:pt x="378" y="141"/>
                    </a:lnTo>
                    <a:lnTo>
                      <a:pt x="369" y="166"/>
                    </a:lnTo>
                    <a:lnTo>
                      <a:pt x="352" y="175"/>
                    </a:lnTo>
                    <a:lnTo>
                      <a:pt x="326" y="191"/>
                    </a:lnTo>
                    <a:lnTo>
                      <a:pt x="326" y="200"/>
                    </a:lnTo>
                    <a:lnTo>
                      <a:pt x="307" y="182"/>
                    </a:lnTo>
                    <a:lnTo>
                      <a:pt x="317" y="149"/>
                    </a:lnTo>
                    <a:lnTo>
                      <a:pt x="317" y="133"/>
                    </a:lnTo>
                    <a:lnTo>
                      <a:pt x="300" y="124"/>
                    </a:lnTo>
                    <a:lnTo>
                      <a:pt x="290" y="141"/>
                    </a:lnTo>
                    <a:lnTo>
                      <a:pt x="202" y="124"/>
                    </a:lnTo>
                    <a:lnTo>
                      <a:pt x="150" y="124"/>
                    </a:lnTo>
                    <a:lnTo>
                      <a:pt x="107" y="108"/>
                    </a:lnTo>
                    <a:lnTo>
                      <a:pt x="71" y="99"/>
                    </a:lnTo>
                    <a:lnTo>
                      <a:pt x="80" y="67"/>
                    </a:lnTo>
                    <a:lnTo>
                      <a:pt x="45" y="0"/>
                    </a:lnTo>
                    <a:lnTo>
                      <a:pt x="53" y="50"/>
                    </a:lnTo>
                    <a:lnTo>
                      <a:pt x="45" y="83"/>
                    </a:lnTo>
                    <a:lnTo>
                      <a:pt x="9" y="124"/>
                    </a:lnTo>
                    <a:lnTo>
                      <a:pt x="0" y="149"/>
                    </a:lnTo>
                    <a:lnTo>
                      <a:pt x="80" y="166"/>
                    </a:lnTo>
                    <a:lnTo>
                      <a:pt x="150" y="166"/>
                    </a:lnTo>
                    <a:lnTo>
                      <a:pt x="167" y="191"/>
                    </a:lnTo>
                    <a:lnTo>
                      <a:pt x="185" y="207"/>
                    </a:lnTo>
                    <a:lnTo>
                      <a:pt x="193" y="182"/>
                    </a:lnTo>
                    <a:lnTo>
                      <a:pt x="247" y="166"/>
                    </a:lnTo>
                    <a:lnTo>
                      <a:pt x="369" y="299"/>
                    </a:lnTo>
                    <a:lnTo>
                      <a:pt x="388" y="290"/>
                    </a:lnTo>
                    <a:lnTo>
                      <a:pt x="369" y="249"/>
                    </a:lnTo>
                    <a:lnTo>
                      <a:pt x="405" y="232"/>
                    </a:lnTo>
                    <a:lnTo>
                      <a:pt x="466" y="265"/>
                    </a:lnTo>
                    <a:lnTo>
                      <a:pt x="440" y="290"/>
                    </a:lnTo>
                    <a:lnTo>
                      <a:pt x="448" y="306"/>
                    </a:lnTo>
                    <a:lnTo>
                      <a:pt x="493" y="299"/>
                    </a:lnTo>
                    <a:lnTo>
                      <a:pt x="528" y="323"/>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8" name="Freeform 74">
                <a:extLst>
                  <a:ext uri="{FF2B5EF4-FFF2-40B4-BE49-F238E27FC236}">
                    <a16:creationId xmlns:a16="http://schemas.microsoft.com/office/drawing/2014/main" id="{FEA7766C-C385-4AE4-A45A-409D93EB76C2}"/>
                  </a:ext>
                </a:extLst>
              </p:cNvPr>
              <p:cNvSpPr>
                <a:spLocks/>
              </p:cNvSpPr>
              <p:nvPr/>
            </p:nvSpPr>
            <p:spPr bwMode="auto">
              <a:xfrm>
                <a:off x="3862388" y="1287463"/>
                <a:ext cx="655637" cy="441325"/>
              </a:xfrm>
              <a:custGeom>
                <a:avLst/>
                <a:gdLst>
                  <a:gd name="T0" fmla="*/ 0 w 431"/>
                  <a:gd name="T1" fmla="*/ 2147483646 h 290"/>
                  <a:gd name="T2" fmla="*/ 2147483646 w 431"/>
                  <a:gd name="T3" fmla="*/ 2147483646 h 290"/>
                  <a:gd name="T4" fmla="*/ 2147483646 w 431"/>
                  <a:gd name="T5" fmla="*/ 2147483646 h 290"/>
                  <a:gd name="T6" fmla="*/ 2147483646 w 431"/>
                  <a:gd name="T7" fmla="*/ 2147483646 h 290"/>
                  <a:gd name="T8" fmla="*/ 2147483646 w 431"/>
                  <a:gd name="T9" fmla="*/ 2147483646 h 290"/>
                  <a:gd name="T10" fmla="*/ 2147483646 w 431"/>
                  <a:gd name="T11" fmla="*/ 2147483646 h 290"/>
                  <a:gd name="T12" fmla="*/ 2147483646 w 431"/>
                  <a:gd name="T13" fmla="*/ 2147483646 h 290"/>
                  <a:gd name="T14" fmla="*/ 2147483646 w 431"/>
                  <a:gd name="T15" fmla="*/ 2147483646 h 290"/>
                  <a:gd name="T16" fmla="*/ 2147483646 w 431"/>
                  <a:gd name="T17" fmla="*/ 2147483646 h 290"/>
                  <a:gd name="T18" fmla="*/ 2147483646 w 431"/>
                  <a:gd name="T19" fmla="*/ 2147483646 h 290"/>
                  <a:gd name="T20" fmla="*/ 2147483646 w 431"/>
                  <a:gd name="T21" fmla="*/ 2147483646 h 290"/>
                  <a:gd name="T22" fmla="*/ 2147483646 w 431"/>
                  <a:gd name="T23" fmla="*/ 2147483646 h 290"/>
                  <a:gd name="T24" fmla="*/ 2147483646 w 431"/>
                  <a:gd name="T25" fmla="*/ 2147483646 h 290"/>
                  <a:gd name="T26" fmla="*/ 2147483646 w 431"/>
                  <a:gd name="T27" fmla="*/ 2147483646 h 290"/>
                  <a:gd name="T28" fmla="*/ 2147483646 w 431"/>
                  <a:gd name="T29" fmla="*/ 2147483646 h 290"/>
                  <a:gd name="T30" fmla="*/ 2147483646 w 431"/>
                  <a:gd name="T31" fmla="*/ 2147483646 h 290"/>
                  <a:gd name="T32" fmla="*/ 2147483646 w 431"/>
                  <a:gd name="T33" fmla="*/ 2147483646 h 290"/>
                  <a:gd name="T34" fmla="*/ 2147483646 w 431"/>
                  <a:gd name="T35" fmla="*/ 2147483646 h 290"/>
                  <a:gd name="T36" fmla="*/ 2147483646 w 431"/>
                  <a:gd name="T37" fmla="*/ 2147483646 h 290"/>
                  <a:gd name="T38" fmla="*/ 2147483646 w 431"/>
                  <a:gd name="T39" fmla="*/ 2147483646 h 290"/>
                  <a:gd name="T40" fmla="*/ 2147483646 w 431"/>
                  <a:gd name="T41" fmla="*/ 2147483646 h 290"/>
                  <a:gd name="T42" fmla="*/ 2147483646 w 431"/>
                  <a:gd name="T43" fmla="*/ 2147483646 h 290"/>
                  <a:gd name="T44" fmla="*/ 2147483646 w 431"/>
                  <a:gd name="T45" fmla="*/ 2147483646 h 290"/>
                  <a:gd name="T46" fmla="*/ 2147483646 w 431"/>
                  <a:gd name="T47" fmla="*/ 2147483646 h 290"/>
                  <a:gd name="T48" fmla="*/ 2147483646 w 431"/>
                  <a:gd name="T49" fmla="*/ 2147483646 h 290"/>
                  <a:gd name="T50" fmla="*/ 2147483646 w 431"/>
                  <a:gd name="T51" fmla="*/ 2147483646 h 290"/>
                  <a:gd name="T52" fmla="*/ 2147483646 w 431"/>
                  <a:gd name="T53" fmla="*/ 2147483646 h 290"/>
                  <a:gd name="T54" fmla="*/ 2147483646 w 431"/>
                  <a:gd name="T55" fmla="*/ 2147483646 h 290"/>
                  <a:gd name="T56" fmla="*/ 2147483646 w 431"/>
                  <a:gd name="T57" fmla="*/ 0 h 290"/>
                  <a:gd name="T58" fmla="*/ 2147483646 w 431"/>
                  <a:gd name="T59" fmla="*/ 2147483646 h 290"/>
                  <a:gd name="T60" fmla="*/ 2147483646 w 431"/>
                  <a:gd name="T61" fmla="*/ 2147483646 h 290"/>
                  <a:gd name="T62" fmla="*/ 2147483646 w 431"/>
                  <a:gd name="T63" fmla="*/ 2147483646 h 290"/>
                  <a:gd name="T64" fmla="*/ 2147483646 w 431"/>
                  <a:gd name="T65" fmla="*/ 2147483646 h 290"/>
                  <a:gd name="T66" fmla="*/ 2147483646 w 431"/>
                  <a:gd name="T67" fmla="*/ 2147483646 h 290"/>
                  <a:gd name="T68" fmla="*/ 2147483646 w 431"/>
                  <a:gd name="T69" fmla="*/ 2147483646 h 290"/>
                  <a:gd name="T70" fmla="*/ 2147483646 w 431"/>
                  <a:gd name="T71" fmla="*/ 2147483646 h 290"/>
                  <a:gd name="T72" fmla="*/ 2147483646 w 431"/>
                  <a:gd name="T73" fmla="*/ 2147483646 h 290"/>
                  <a:gd name="T74" fmla="*/ 2147483646 w 431"/>
                  <a:gd name="T75" fmla="*/ 2147483646 h 290"/>
                  <a:gd name="T76" fmla="*/ 2147483646 w 431"/>
                  <a:gd name="T77" fmla="*/ 2147483646 h 290"/>
                  <a:gd name="T78" fmla="*/ 2147483646 w 431"/>
                  <a:gd name="T79" fmla="*/ 2147483646 h 290"/>
                  <a:gd name="T80" fmla="*/ 2147483646 w 431"/>
                  <a:gd name="T81" fmla="*/ 2147483646 h 290"/>
                  <a:gd name="T82" fmla="*/ 2147483646 w 431"/>
                  <a:gd name="T83" fmla="*/ 2147483646 h 290"/>
                  <a:gd name="T84" fmla="*/ 2147483646 w 431"/>
                  <a:gd name="T85" fmla="*/ 2147483646 h 290"/>
                  <a:gd name="T86" fmla="*/ 2147483646 w 431"/>
                  <a:gd name="T87" fmla="*/ 2147483646 h 290"/>
                  <a:gd name="T88" fmla="*/ 2147483646 w 431"/>
                  <a:gd name="T89" fmla="*/ 2147483646 h 290"/>
                  <a:gd name="T90" fmla="*/ 2147483646 w 431"/>
                  <a:gd name="T91" fmla="*/ 2147483646 h 290"/>
                  <a:gd name="T92" fmla="*/ 2147483646 w 431"/>
                  <a:gd name="T93" fmla="*/ 2147483646 h 290"/>
                  <a:gd name="T94" fmla="*/ 2147483646 w 431"/>
                  <a:gd name="T95" fmla="*/ 2147483646 h 290"/>
                  <a:gd name="T96" fmla="*/ 2147483646 w 431"/>
                  <a:gd name="T97" fmla="*/ 2147483646 h 290"/>
                  <a:gd name="T98" fmla="*/ 2147483646 w 431"/>
                  <a:gd name="T99" fmla="*/ 2147483646 h 290"/>
                  <a:gd name="T100" fmla="*/ 2147483646 w 431"/>
                  <a:gd name="T101" fmla="*/ 2147483646 h 290"/>
                  <a:gd name="T102" fmla="*/ 0 w 431"/>
                  <a:gd name="T103" fmla="*/ 2147483646 h 2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 h="290">
                    <a:moveTo>
                      <a:pt x="0" y="26"/>
                    </a:moveTo>
                    <a:lnTo>
                      <a:pt x="17" y="51"/>
                    </a:lnTo>
                    <a:lnTo>
                      <a:pt x="43" y="76"/>
                    </a:lnTo>
                    <a:lnTo>
                      <a:pt x="70" y="83"/>
                    </a:lnTo>
                    <a:lnTo>
                      <a:pt x="79" y="91"/>
                    </a:lnTo>
                    <a:lnTo>
                      <a:pt x="158" y="150"/>
                    </a:lnTo>
                    <a:lnTo>
                      <a:pt x="193" y="157"/>
                    </a:lnTo>
                    <a:lnTo>
                      <a:pt x="220" y="150"/>
                    </a:lnTo>
                    <a:lnTo>
                      <a:pt x="229" y="199"/>
                    </a:lnTo>
                    <a:lnTo>
                      <a:pt x="220" y="208"/>
                    </a:lnTo>
                    <a:lnTo>
                      <a:pt x="210" y="224"/>
                    </a:lnTo>
                    <a:lnTo>
                      <a:pt x="193" y="248"/>
                    </a:lnTo>
                    <a:lnTo>
                      <a:pt x="175" y="282"/>
                    </a:lnTo>
                    <a:lnTo>
                      <a:pt x="193" y="289"/>
                    </a:lnTo>
                    <a:lnTo>
                      <a:pt x="229" y="257"/>
                    </a:lnTo>
                    <a:lnTo>
                      <a:pt x="255" y="224"/>
                    </a:lnTo>
                    <a:lnTo>
                      <a:pt x="229" y="257"/>
                    </a:lnTo>
                    <a:lnTo>
                      <a:pt x="272" y="257"/>
                    </a:lnTo>
                    <a:lnTo>
                      <a:pt x="334" y="208"/>
                    </a:lnTo>
                    <a:lnTo>
                      <a:pt x="387" y="224"/>
                    </a:lnTo>
                    <a:lnTo>
                      <a:pt x="370" y="199"/>
                    </a:lnTo>
                    <a:lnTo>
                      <a:pt x="396" y="183"/>
                    </a:lnTo>
                    <a:lnTo>
                      <a:pt x="413" y="150"/>
                    </a:lnTo>
                    <a:lnTo>
                      <a:pt x="351" y="166"/>
                    </a:lnTo>
                    <a:lnTo>
                      <a:pt x="360" y="141"/>
                    </a:lnTo>
                    <a:lnTo>
                      <a:pt x="387" y="91"/>
                    </a:lnTo>
                    <a:lnTo>
                      <a:pt x="430" y="42"/>
                    </a:lnTo>
                    <a:lnTo>
                      <a:pt x="422" y="26"/>
                    </a:lnTo>
                    <a:lnTo>
                      <a:pt x="430" y="0"/>
                    </a:lnTo>
                    <a:lnTo>
                      <a:pt x="404" y="9"/>
                    </a:lnTo>
                    <a:lnTo>
                      <a:pt x="377" y="51"/>
                    </a:lnTo>
                    <a:lnTo>
                      <a:pt x="334" y="91"/>
                    </a:lnTo>
                    <a:lnTo>
                      <a:pt x="308" y="183"/>
                    </a:lnTo>
                    <a:lnTo>
                      <a:pt x="263" y="166"/>
                    </a:lnTo>
                    <a:lnTo>
                      <a:pt x="246" y="132"/>
                    </a:lnTo>
                    <a:lnTo>
                      <a:pt x="289" y="100"/>
                    </a:lnTo>
                    <a:lnTo>
                      <a:pt x="263" y="91"/>
                    </a:lnTo>
                    <a:lnTo>
                      <a:pt x="255" y="58"/>
                    </a:lnTo>
                    <a:lnTo>
                      <a:pt x="237" y="83"/>
                    </a:lnTo>
                    <a:lnTo>
                      <a:pt x="193" y="116"/>
                    </a:lnTo>
                    <a:lnTo>
                      <a:pt x="184" y="116"/>
                    </a:lnTo>
                    <a:lnTo>
                      <a:pt x="175" y="125"/>
                    </a:lnTo>
                    <a:lnTo>
                      <a:pt x="167" y="125"/>
                    </a:lnTo>
                    <a:lnTo>
                      <a:pt x="105" y="83"/>
                    </a:lnTo>
                    <a:lnTo>
                      <a:pt x="131" y="76"/>
                    </a:lnTo>
                    <a:lnTo>
                      <a:pt x="167" y="42"/>
                    </a:lnTo>
                    <a:lnTo>
                      <a:pt x="131" y="58"/>
                    </a:lnTo>
                    <a:lnTo>
                      <a:pt x="96" y="58"/>
                    </a:lnTo>
                    <a:lnTo>
                      <a:pt x="60" y="51"/>
                    </a:lnTo>
                    <a:lnTo>
                      <a:pt x="34" y="33"/>
                    </a:lnTo>
                    <a:lnTo>
                      <a:pt x="8" y="9"/>
                    </a:lnTo>
                    <a:lnTo>
                      <a:pt x="0" y="2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79" name="Freeform 75">
                <a:extLst>
                  <a:ext uri="{FF2B5EF4-FFF2-40B4-BE49-F238E27FC236}">
                    <a16:creationId xmlns:a16="http://schemas.microsoft.com/office/drawing/2014/main" id="{FA949543-6893-4C5F-ACBF-039535EAF8E6}"/>
                  </a:ext>
                </a:extLst>
              </p:cNvPr>
              <p:cNvSpPr>
                <a:spLocks/>
              </p:cNvSpPr>
              <p:nvPr/>
            </p:nvSpPr>
            <p:spPr bwMode="auto">
              <a:xfrm>
                <a:off x="4449763" y="492125"/>
                <a:ext cx="777875" cy="938213"/>
              </a:xfrm>
              <a:custGeom>
                <a:avLst/>
                <a:gdLst>
                  <a:gd name="T0" fmla="*/ 2147483646 w 510"/>
                  <a:gd name="T1" fmla="*/ 2147483646 h 616"/>
                  <a:gd name="T2" fmla="*/ 2147483646 w 510"/>
                  <a:gd name="T3" fmla="*/ 2147483646 h 616"/>
                  <a:gd name="T4" fmla="*/ 2147483646 w 510"/>
                  <a:gd name="T5" fmla="*/ 2147483646 h 616"/>
                  <a:gd name="T6" fmla="*/ 2147483646 w 510"/>
                  <a:gd name="T7" fmla="*/ 2147483646 h 616"/>
                  <a:gd name="T8" fmla="*/ 2147483646 w 510"/>
                  <a:gd name="T9" fmla="*/ 2147483646 h 616"/>
                  <a:gd name="T10" fmla="*/ 2147483646 w 510"/>
                  <a:gd name="T11" fmla="*/ 2147483646 h 616"/>
                  <a:gd name="T12" fmla="*/ 2147483646 w 510"/>
                  <a:gd name="T13" fmla="*/ 2147483646 h 616"/>
                  <a:gd name="T14" fmla="*/ 2147483646 w 510"/>
                  <a:gd name="T15" fmla="*/ 2147483646 h 616"/>
                  <a:gd name="T16" fmla="*/ 2147483646 w 510"/>
                  <a:gd name="T17" fmla="*/ 2147483646 h 616"/>
                  <a:gd name="T18" fmla="*/ 2147483646 w 510"/>
                  <a:gd name="T19" fmla="*/ 0 h 616"/>
                  <a:gd name="T20" fmla="*/ 2147483646 w 510"/>
                  <a:gd name="T21" fmla="*/ 2147483646 h 616"/>
                  <a:gd name="T22" fmla="*/ 2147483646 w 510"/>
                  <a:gd name="T23" fmla="*/ 2147483646 h 616"/>
                  <a:gd name="T24" fmla="*/ 2147483646 w 510"/>
                  <a:gd name="T25" fmla="*/ 2147483646 h 616"/>
                  <a:gd name="T26" fmla="*/ 2147483646 w 510"/>
                  <a:gd name="T27" fmla="*/ 2147483646 h 616"/>
                  <a:gd name="T28" fmla="*/ 2147483646 w 510"/>
                  <a:gd name="T29" fmla="*/ 2147483646 h 616"/>
                  <a:gd name="T30" fmla="*/ 2147483646 w 510"/>
                  <a:gd name="T31" fmla="*/ 2147483646 h 616"/>
                  <a:gd name="T32" fmla="*/ 2147483646 w 510"/>
                  <a:gd name="T33" fmla="*/ 2147483646 h 616"/>
                  <a:gd name="T34" fmla="*/ 2147483646 w 510"/>
                  <a:gd name="T35" fmla="*/ 2147483646 h 616"/>
                  <a:gd name="T36" fmla="*/ 2147483646 w 510"/>
                  <a:gd name="T37" fmla="*/ 2147483646 h 616"/>
                  <a:gd name="T38" fmla="*/ 2147483646 w 510"/>
                  <a:gd name="T39" fmla="*/ 2147483646 h 616"/>
                  <a:gd name="T40" fmla="*/ 2147483646 w 510"/>
                  <a:gd name="T41" fmla="*/ 2147483646 h 616"/>
                  <a:gd name="T42" fmla="*/ 2147483646 w 510"/>
                  <a:gd name="T43" fmla="*/ 2147483646 h 616"/>
                  <a:gd name="T44" fmla="*/ 2147483646 w 510"/>
                  <a:gd name="T45" fmla="*/ 2147483646 h 616"/>
                  <a:gd name="T46" fmla="*/ 2147483646 w 510"/>
                  <a:gd name="T47" fmla="*/ 2147483646 h 616"/>
                  <a:gd name="T48" fmla="*/ 2147483646 w 510"/>
                  <a:gd name="T49" fmla="*/ 2147483646 h 616"/>
                  <a:gd name="T50" fmla="*/ 2147483646 w 510"/>
                  <a:gd name="T51" fmla="*/ 2147483646 h 616"/>
                  <a:gd name="T52" fmla="*/ 2147483646 w 510"/>
                  <a:gd name="T53" fmla="*/ 2147483646 h 616"/>
                  <a:gd name="T54" fmla="*/ 2147483646 w 510"/>
                  <a:gd name="T55" fmla="*/ 2147483646 h 616"/>
                  <a:gd name="T56" fmla="*/ 2147483646 w 510"/>
                  <a:gd name="T57" fmla="*/ 2147483646 h 616"/>
                  <a:gd name="T58" fmla="*/ 2147483646 w 510"/>
                  <a:gd name="T59" fmla="*/ 2147483646 h 616"/>
                  <a:gd name="T60" fmla="*/ 2147483646 w 510"/>
                  <a:gd name="T61" fmla="*/ 2147483646 h 616"/>
                  <a:gd name="T62" fmla="*/ 2147483646 w 510"/>
                  <a:gd name="T63" fmla="*/ 2147483646 h 6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0" h="616">
                    <a:moveTo>
                      <a:pt x="105" y="615"/>
                    </a:moveTo>
                    <a:lnTo>
                      <a:pt x="157" y="615"/>
                    </a:lnTo>
                    <a:lnTo>
                      <a:pt x="157" y="606"/>
                    </a:lnTo>
                    <a:lnTo>
                      <a:pt x="157" y="590"/>
                    </a:lnTo>
                    <a:lnTo>
                      <a:pt x="123" y="590"/>
                    </a:lnTo>
                    <a:lnTo>
                      <a:pt x="97" y="540"/>
                    </a:lnTo>
                    <a:lnTo>
                      <a:pt x="69" y="540"/>
                    </a:lnTo>
                    <a:lnTo>
                      <a:pt x="69" y="516"/>
                    </a:lnTo>
                    <a:lnTo>
                      <a:pt x="123" y="507"/>
                    </a:lnTo>
                    <a:lnTo>
                      <a:pt x="324" y="299"/>
                    </a:lnTo>
                    <a:lnTo>
                      <a:pt x="378" y="299"/>
                    </a:lnTo>
                    <a:lnTo>
                      <a:pt x="359" y="275"/>
                    </a:lnTo>
                    <a:lnTo>
                      <a:pt x="342" y="266"/>
                    </a:lnTo>
                    <a:lnTo>
                      <a:pt x="404" y="158"/>
                    </a:lnTo>
                    <a:lnTo>
                      <a:pt x="474" y="117"/>
                    </a:lnTo>
                    <a:lnTo>
                      <a:pt x="509" y="117"/>
                    </a:lnTo>
                    <a:lnTo>
                      <a:pt x="483" y="83"/>
                    </a:lnTo>
                    <a:lnTo>
                      <a:pt x="500" y="58"/>
                    </a:lnTo>
                    <a:lnTo>
                      <a:pt x="509" y="34"/>
                    </a:lnTo>
                    <a:lnTo>
                      <a:pt x="509" y="0"/>
                    </a:lnTo>
                    <a:lnTo>
                      <a:pt x="483" y="0"/>
                    </a:lnTo>
                    <a:lnTo>
                      <a:pt x="483" y="18"/>
                    </a:lnTo>
                    <a:lnTo>
                      <a:pt x="483" y="50"/>
                    </a:lnTo>
                    <a:lnTo>
                      <a:pt x="466" y="75"/>
                    </a:lnTo>
                    <a:lnTo>
                      <a:pt x="438" y="101"/>
                    </a:lnTo>
                    <a:lnTo>
                      <a:pt x="421" y="83"/>
                    </a:lnTo>
                    <a:lnTo>
                      <a:pt x="404" y="117"/>
                    </a:lnTo>
                    <a:lnTo>
                      <a:pt x="359" y="167"/>
                    </a:lnTo>
                    <a:lnTo>
                      <a:pt x="342" y="133"/>
                    </a:lnTo>
                    <a:lnTo>
                      <a:pt x="333" y="175"/>
                    </a:lnTo>
                    <a:lnTo>
                      <a:pt x="342" y="216"/>
                    </a:lnTo>
                    <a:lnTo>
                      <a:pt x="290" y="283"/>
                    </a:lnTo>
                    <a:lnTo>
                      <a:pt x="271" y="234"/>
                    </a:lnTo>
                    <a:lnTo>
                      <a:pt x="228" y="241"/>
                    </a:lnTo>
                    <a:lnTo>
                      <a:pt x="228" y="275"/>
                    </a:lnTo>
                    <a:lnTo>
                      <a:pt x="255" y="275"/>
                    </a:lnTo>
                    <a:lnTo>
                      <a:pt x="271" y="299"/>
                    </a:lnTo>
                    <a:lnTo>
                      <a:pt x="281" y="299"/>
                    </a:lnTo>
                    <a:lnTo>
                      <a:pt x="176" y="424"/>
                    </a:lnTo>
                    <a:lnTo>
                      <a:pt x="202" y="383"/>
                    </a:lnTo>
                    <a:lnTo>
                      <a:pt x="211" y="365"/>
                    </a:lnTo>
                    <a:lnTo>
                      <a:pt x="202" y="340"/>
                    </a:lnTo>
                    <a:lnTo>
                      <a:pt x="193" y="333"/>
                    </a:lnTo>
                    <a:lnTo>
                      <a:pt x="157" y="391"/>
                    </a:lnTo>
                    <a:lnTo>
                      <a:pt x="114" y="365"/>
                    </a:lnTo>
                    <a:lnTo>
                      <a:pt x="114" y="383"/>
                    </a:lnTo>
                    <a:lnTo>
                      <a:pt x="123" y="399"/>
                    </a:lnTo>
                    <a:lnTo>
                      <a:pt x="123" y="448"/>
                    </a:lnTo>
                    <a:lnTo>
                      <a:pt x="97" y="466"/>
                    </a:lnTo>
                    <a:lnTo>
                      <a:pt x="62" y="391"/>
                    </a:lnTo>
                    <a:lnTo>
                      <a:pt x="0" y="408"/>
                    </a:lnTo>
                    <a:lnTo>
                      <a:pt x="17" y="416"/>
                    </a:lnTo>
                    <a:lnTo>
                      <a:pt x="43" y="441"/>
                    </a:lnTo>
                    <a:lnTo>
                      <a:pt x="69" y="466"/>
                    </a:lnTo>
                    <a:lnTo>
                      <a:pt x="62" y="491"/>
                    </a:lnTo>
                    <a:lnTo>
                      <a:pt x="52" y="491"/>
                    </a:lnTo>
                    <a:lnTo>
                      <a:pt x="52" y="516"/>
                    </a:lnTo>
                    <a:lnTo>
                      <a:pt x="43" y="523"/>
                    </a:lnTo>
                    <a:lnTo>
                      <a:pt x="35" y="549"/>
                    </a:lnTo>
                    <a:lnTo>
                      <a:pt x="43" y="565"/>
                    </a:lnTo>
                    <a:lnTo>
                      <a:pt x="62" y="574"/>
                    </a:lnTo>
                    <a:lnTo>
                      <a:pt x="69" y="590"/>
                    </a:lnTo>
                    <a:lnTo>
                      <a:pt x="62" y="599"/>
                    </a:lnTo>
                    <a:lnTo>
                      <a:pt x="88" y="606"/>
                    </a:lnTo>
                    <a:lnTo>
                      <a:pt x="105" y="61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dirty="0"/>
              </a:p>
            </p:txBody>
          </p:sp>
          <p:sp>
            <p:nvSpPr>
              <p:cNvPr id="4180" name="Freeform 76">
                <a:extLst>
                  <a:ext uri="{FF2B5EF4-FFF2-40B4-BE49-F238E27FC236}">
                    <a16:creationId xmlns:a16="http://schemas.microsoft.com/office/drawing/2014/main" id="{C82ACC33-4CCF-4263-ABD7-9270A01102CE}"/>
                  </a:ext>
                </a:extLst>
              </p:cNvPr>
              <p:cNvSpPr>
                <a:spLocks/>
              </p:cNvSpPr>
              <p:nvPr/>
            </p:nvSpPr>
            <p:spPr bwMode="auto">
              <a:xfrm>
                <a:off x="944563" y="8977313"/>
                <a:ext cx="366712" cy="77787"/>
              </a:xfrm>
              <a:custGeom>
                <a:avLst/>
                <a:gdLst>
                  <a:gd name="T0" fmla="*/ 0 w 241"/>
                  <a:gd name="T1" fmla="*/ 2147483646 h 51"/>
                  <a:gd name="T2" fmla="*/ 2147483646 w 241"/>
                  <a:gd name="T3" fmla="*/ 2147483646 h 51"/>
                  <a:gd name="T4" fmla="*/ 2147483646 w 241"/>
                  <a:gd name="T5" fmla="*/ 2147483646 h 51"/>
                  <a:gd name="T6" fmla="*/ 2147483646 w 241"/>
                  <a:gd name="T7" fmla="*/ 2147483646 h 51"/>
                  <a:gd name="T8" fmla="*/ 2147483646 w 241"/>
                  <a:gd name="T9" fmla="*/ 2147483646 h 51"/>
                  <a:gd name="T10" fmla="*/ 2147483646 w 241"/>
                  <a:gd name="T11" fmla="*/ 0 h 51"/>
                  <a:gd name="T12" fmla="*/ 2147483646 w 241"/>
                  <a:gd name="T13" fmla="*/ 2147483646 h 51"/>
                  <a:gd name="T14" fmla="*/ 2147483646 w 241"/>
                  <a:gd name="T15" fmla="*/ 2147483646 h 51"/>
                  <a:gd name="T16" fmla="*/ 2147483646 w 241"/>
                  <a:gd name="T17" fmla="*/ 2147483646 h 51"/>
                  <a:gd name="T18" fmla="*/ 2147483646 w 241"/>
                  <a:gd name="T19" fmla="*/ 2147483646 h 51"/>
                  <a:gd name="T20" fmla="*/ 2147483646 w 241"/>
                  <a:gd name="T21" fmla="*/ 2147483646 h 51"/>
                  <a:gd name="T22" fmla="*/ 2147483646 w 241"/>
                  <a:gd name="T23" fmla="*/ 2147483646 h 51"/>
                  <a:gd name="T24" fmla="*/ 0 w 241"/>
                  <a:gd name="T25" fmla="*/ 2147483646 h 51"/>
                  <a:gd name="T26" fmla="*/ 0 w 241"/>
                  <a:gd name="T27" fmla="*/ 2147483646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1" h="51">
                    <a:moveTo>
                      <a:pt x="0" y="43"/>
                    </a:moveTo>
                    <a:lnTo>
                      <a:pt x="72" y="25"/>
                    </a:lnTo>
                    <a:lnTo>
                      <a:pt x="98" y="34"/>
                    </a:lnTo>
                    <a:lnTo>
                      <a:pt x="106" y="25"/>
                    </a:lnTo>
                    <a:lnTo>
                      <a:pt x="204" y="18"/>
                    </a:lnTo>
                    <a:lnTo>
                      <a:pt x="204" y="0"/>
                    </a:lnTo>
                    <a:lnTo>
                      <a:pt x="240" y="9"/>
                    </a:lnTo>
                    <a:lnTo>
                      <a:pt x="240" y="25"/>
                    </a:lnTo>
                    <a:lnTo>
                      <a:pt x="231" y="43"/>
                    </a:lnTo>
                    <a:lnTo>
                      <a:pt x="98" y="43"/>
                    </a:lnTo>
                    <a:lnTo>
                      <a:pt x="106" y="50"/>
                    </a:lnTo>
                    <a:lnTo>
                      <a:pt x="45" y="43"/>
                    </a:lnTo>
                    <a:lnTo>
                      <a:pt x="0" y="5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1" name="Freeform 77">
                <a:extLst>
                  <a:ext uri="{FF2B5EF4-FFF2-40B4-BE49-F238E27FC236}">
                    <a16:creationId xmlns:a16="http://schemas.microsoft.com/office/drawing/2014/main" id="{2C4D7798-C0C6-434F-8593-31AFBF502535}"/>
                  </a:ext>
                </a:extLst>
              </p:cNvPr>
              <p:cNvSpPr>
                <a:spLocks/>
              </p:cNvSpPr>
              <p:nvPr/>
            </p:nvSpPr>
            <p:spPr bwMode="auto">
              <a:xfrm>
                <a:off x="971550" y="8813800"/>
                <a:ext cx="44450" cy="76200"/>
              </a:xfrm>
              <a:custGeom>
                <a:avLst/>
                <a:gdLst>
                  <a:gd name="T0" fmla="*/ 2147483646 w 28"/>
                  <a:gd name="T1" fmla="*/ 2147483646 h 50"/>
                  <a:gd name="T2" fmla="*/ 2147483646 w 28"/>
                  <a:gd name="T3" fmla="*/ 2147483646 h 50"/>
                  <a:gd name="T4" fmla="*/ 2147483646 w 28"/>
                  <a:gd name="T5" fmla="*/ 0 h 50"/>
                  <a:gd name="T6" fmla="*/ 2147483646 w 28"/>
                  <a:gd name="T7" fmla="*/ 0 h 50"/>
                  <a:gd name="T8" fmla="*/ 0 w 28"/>
                  <a:gd name="T9" fmla="*/ 2147483646 h 50"/>
                  <a:gd name="T10" fmla="*/ 2147483646 w 28"/>
                  <a:gd name="T11" fmla="*/ 2147483646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50">
                    <a:moveTo>
                      <a:pt x="9" y="49"/>
                    </a:moveTo>
                    <a:lnTo>
                      <a:pt x="27" y="49"/>
                    </a:lnTo>
                    <a:lnTo>
                      <a:pt x="27" y="0"/>
                    </a:lnTo>
                    <a:lnTo>
                      <a:pt x="18" y="0"/>
                    </a:lnTo>
                    <a:lnTo>
                      <a:pt x="0" y="9"/>
                    </a:lnTo>
                    <a:lnTo>
                      <a:pt x="9"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4182" name="Rectangle 78">
                <a:extLst>
                  <a:ext uri="{FF2B5EF4-FFF2-40B4-BE49-F238E27FC236}">
                    <a16:creationId xmlns:a16="http://schemas.microsoft.com/office/drawing/2014/main" id="{45830DAD-21F7-4129-BDC7-2E2C1B357809}"/>
                  </a:ext>
                </a:extLst>
              </p:cNvPr>
              <p:cNvSpPr>
                <a:spLocks noChangeArrowheads="1"/>
              </p:cNvSpPr>
              <p:nvPr/>
            </p:nvSpPr>
            <p:spPr bwMode="auto">
              <a:xfrm>
                <a:off x="1446213" y="446088"/>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LAUDERDALE</a:t>
                </a:r>
              </a:p>
            </p:txBody>
          </p:sp>
          <p:sp>
            <p:nvSpPr>
              <p:cNvPr id="4183" name="Rectangle 79">
                <a:extLst>
                  <a:ext uri="{FF2B5EF4-FFF2-40B4-BE49-F238E27FC236}">
                    <a16:creationId xmlns:a16="http://schemas.microsoft.com/office/drawing/2014/main" id="{959739FD-1E23-4B8F-A2EB-41A386B808BC}"/>
                  </a:ext>
                </a:extLst>
              </p:cNvPr>
              <p:cNvSpPr>
                <a:spLocks noChangeArrowheads="1"/>
              </p:cNvSpPr>
              <p:nvPr/>
            </p:nvSpPr>
            <p:spPr bwMode="auto">
              <a:xfrm>
                <a:off x="2740025" y="458788"/>
                <a:ext cx="89058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LIMESTONE       </a:t>
                </a:r>
              </a:p>
            </p:txBody>
          </p:sp>
          <p:sp>
            <p:nvSpPr>
              <p:cNvPr id="4184" name="Rectangle 80">
                <a:extLst>
                  <a:ext uri="{FF2B5EF4-FFF2-40B4-BE49-F238E27FC236}">
                    <a16:creationId xmlns:a16="http://schemas.microsoft.com/office/drawing/2014/main" id="{46AD196B-9AD8-4EDE-80B5-69A511E1B0C2}"/>
                  </a:ext>
                </a:extLst>
              </p:cNvPr>
              <p:cNvSpPr>
                <a:spLocks noChangeArrowheads="1"/>
              </p:cNvSpPr>
              <p:nvPr/>
            </p:nvSpPr>
            <p:spPr bwMode="auto">
              <a:xfrm>
                <a:off x="3478213" y="481013"/>
                <a:ext cx="60166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MADISON</a:t>
                </a:r>
              </a:p>
            </p:txBody>
          </p:sp>
          <p:sp>
            <p:nvSpPr>
              <p:cNvPr id="4185" name="Rectangle 81">
                <a:extLst>
                  <a:ext uri="{FF2B5EF4-FFF2-40B4-BE49-F238E27FC236}">
                    <a16:creationId xmlns:a16="http://schemas.microsoft.com/office/drawing/2014/main" id="{6FD23863-B6AE-41AA-8083-3E007DCED9E7}"/>
                  </a:ext>
                </a:extLst>
              </p:cNvPr>
              <p:cNvSpPr>
                <a:spLocks noChangeArrowheads="1"/>
              </p:cNvSpPr>
              <p:nvPr/>
            </p:nvSpPr>
            <p:spPr bwMode="auto">
              <a:xfrm>
                <a:off x="4268788" y="5857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JACKSON</a:t>
                </a:r>
              </a:p>
            </p:txBody>
          </p:sp>
          <p:sp>
            <p:nvSpPr>
              <p:cNvPr id="4186" name="Rectangle 82">
                <a:extLst>
                  <a:ext uri="{FF2B5EF4-FFF2-40B4-BE49-F238E27FC236}">
                    <a16:creationId xmlns:a16="http://schemas.microsoft.com/office/drawing/2014/main" id="{9876E78A-1194-4E83-896B-B79509DE7F47}"/>
                  </a:ext>
                </a:extLst>
              </p:cNvPr>
              <p:cNvSpPr>
                <a:spLocks noChangeArrowheads="1"/>
              </p:cNvSpPr>
              <p:nvPr/>
            </p:nvSpPr>
            <p:spPr bwMode="auto">
              <a:xfrm>
                <a:off x="1335088" y="1223963"/>
                <a:ext cx="62517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FRANKLIN</a:t>
                </a:r>
              </a:p>
            </p:txBody>
          </p:sp>
          <p:sp>
            <p:nvSpPr>
              <p:cNvPr id="4187" name="Rectangle 83">
                <a:extLst>
                  <a:ext uri="{FF2B5EF4-FFF2-40B4-BE49-F238E27FC236}">
                    <a16:creationId xmlns:a16="http://schemas.microsoft.com/office/drawing/2014/main" id="{072DF92A-6B7D-4720-B2EF-CF5C187799AB}"/>
                  </a:ext>
                </a:extLst>
              </p:cNvPr>
              <p:cNvSpPr>
                <a:spLocks noChangeArrowheads="1"/>
              </p:cNvSpPr>
              <p:nvPr/>
            </p:nvSpPr>
            <p:spPr bwMode="auto">
              <a:xfrm>
                <a:off x="2278063" y="122396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LAWRENCE</a:t>
                </a:r>
              </a:p>
            </p:txBody>
          </p:sp>
          <p:sp>
            <p:nvSpPr>
              <p:cNvPr id="4188" name="Rectangle 84">
                <a:extLst>
                  <a:ext uri="{FF2B5EF4-FFF2-40B4-BE49-F238E27FC236}">
                    <a16:creationId xmlns:a16="http://schemas.microsoft.com/office/drawing/2014/main" id="{9C11BA3C-C120-4620-A1C1-B323505E5F60}"/>
                  </a:ext>
                </a:extLst>
              </p:cNvPr>
              <p:cNvSpPr>
                <a:spLocks noChangeArrowheads="1"/>
              </p:cNvSpPr>
              <p:nvPr/>
            </p:nvSpPr>
            <p:spPr bwMode="auto">
              <a:xfrm>
                <a:off x="3084513" y="1438275"/>
                <a:ext cx="58670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MORGAN</a:t>
                </a:r>
              </a:p>
            </p:txBody>
          </p:sp>
          <p:sp>
            <p:nvSpPr>
              <p:cNvPr id="4189" name="Rectangle 85">
                <a:extLst>
                  <a:ext uri="{FF2B5EF4-FFF2-40B4-BE49-F238E27FC236}">
                    <a16:creationId xmlns:a16="http://schemas.microsoft.com/office/drawing/2014/main" id="{B2E79758-B07B-4D85-BC09-B5A7D12A3B45}"/>
                  </a:ext>
                </a:extLst>
              </p:cNvPr>
              <p:cNvSpPr>
                <a:spLocks noChangeArrowheads="1"/>
              </p:cNvSpPr>
              <p:nvPr/>
            </p:nvSpPr>
            <p:spPr bwMode="auto">
              <a:xfrm>
                <a:off x="3973513" y="1692275"/>
                <a:ext cx="66364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MARSHALL</a:t>
                </a:r>
              </a:p>
            </p:txBody>
          </p:sp>
          <p:sp>
            <p:nvSpPr>
              <p:cNvPr id="4190" name="Rectangle 86">
                <a:extLst>
                  <a:ext uri="{FF2B5EF4-FFF2-40B4-BE49-F238E27FC236}">
                    <a16:creationId xmlns:a16="http://schemas.microsoft.com/office/drawing/2014/main" id="{B28FE9D1-31A6-45E2-8335-F04CEDD60235}"/>
                  </a:ext>
                </a:extLst>
              </p:cNvPr>
              <p:cNvSpPr>
                <a:spLocks noChangeArrowheads="1"/>
              </p:cNvSpPr>
              <p:nvPr/>
            </p:nvSpPr>
            <p:spPr bwMode="auto">
              <a:xfrm>
                <a:off x="1374775" y="1757363"/>
                <a:ext cx="54181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MARION</a:t>
                </a:r>
              </a:p>
            </p:txBody>
          </p:sp>
          <p:sp>
            <p:nvSpPr>
              <p:cNvPr id="4191" name="Rectangle 87">
                <a:extLst>
                  <a:ext uri="{FF2B5EF4-FFF2-40B4-BE49-F238E27FC236}">
                    <a16:creationId xmlns:a16="http://schemas.microsoft.com/office/drawing/2014/main" id="{1890538E-E04F-456E-820D-327ADA279BCE}"/>
                  </a:ext>
                </a:extLst>
              </p:cNvPr>
              <p:cNvSpPr>
                <a:spLocks noChangeArrowheads="1"/>
              </p:cNvSpPr>
              <p:nvPr/>
            </p:nvSpPr>
            <p:spPr bwMode="auto">
              <a:xfrm>
                <a:off x="3054351" y="1757363"/>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CULLMAN</a:t>
                </a:r>
              </a:p>
            </p:txBody>
          </p:sp>
          <p:sp>
            <p:nvSpPr>
              <p:cNvPr id="4192" name="Rectangle 88">
                <a:extLst>
                  <a:ext uri="{FF2B5EF4-FFF2-40B4-BE49-F238E27FC236}">
                    <a16:creationId xmlns:a16="http://schemas.microsoft.com/office/drawing/2014/main" id="{A0255315-E832-4937-9870-2F141DFCFCB0}"/>
                  </a:ext>
                </a:extLst>
              </p:cNvPr>
              <p:cNvSpPr>
                <a:spLocks noChangeArrowheads="1"/>
              </p:cNvSpPr>
              <p:nvPr/>
            </p:nvSpPr>
            <p:spPr bwMode="auto">
              <a:xfrm>
                <a:off x="4325939" y="1970088"/>
                <a:ext cx="578152"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ETOWAH</a:t>
                </a:r>
              </a:p>
            </p:txBody>
          </p:sp>
          <p:sp>
            <p:nvSpPr>
              <p:cNvPr id="4193" name="Rectangle 89">
                <a:extLst>
                  <a:ext uri="{FF2B5EF4-FFF2-40B4-BE49-F238E27FC236}">
                    <a16:creationId xmlns:a16="http://schemas.microsoft.com/office/drawing/2014/main" id="{DC7A9D6D-AAC1-4098-B753-90BD6DD8730D}"/>
                  </a:ext>
                </a:extLst>
              </p:cNvPr>
              <p:cNvSpPr>
                <a:spLocks noChangeArrowheads="1"/>
              </p:cNvSpPr>
              <p:nvPr/>
            </p:nvSpPr>
            <p:spPr bwMode="auto">
              <a:xfrm>
                <a:off x="1123951" y="2393951"/>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LAMAR</a:t>
                </a:r>
              </a:p>
            </p:txBody>
          </p:sp>
          <p:sp>
            <p:nvSpPr>
              <p:cNvPr id="4194" name="Rectangle 90">
                <a:extLst>
                  <a:ext uri="{FF2B5EF4-FFF2-40B4-BE49-F238E27FC236}">
                    <a16:creationId xmlns:a16="http://schemas.microsoft.com/office/drawing/2014/main" id="{BB9455C9-1CD5-4BC7-9EA3-9F2522EB4EED}"/>
                  </a:ext>
                </a:extLst>
              </p:cNvPr>
              <p:cNvSpPr>
                <a:spLocks noChangeArrowheads="1"/>
              </p:cNvSpPr>
              <p:nvPr/>
            </p:nvSpPr>
            <p:spPr bwMode="auto">
              <a:xfrm>
                <a:off x="1655763" y="2608263"/>
                <a:ext cx="58883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FAYETTE</a:t>
                </a:r>
              </a:p>
            </p:txBody>
          </p:sp>
          <p:sp>
            <p:nvSpPr>
              <p:cNvPr id="4195" name="Rectangle 91">
                <a:extLst>
                  <a:ext uri="{FF2B5EF4-FFF2-40B4-BE49-F238E27FC236}">
                    <a16:creationId xmlns:a16="http://schemas.microsoft.com/office/drawing/2014/main" id="{7A29653A-1E45-44C8-AC88-BF774EA37CC0}"/>
                  </a:ext>
                </a:extLst>
              </p:cNvPr>
              <p:cNvSpPr>
                <a:spLocks noChangeArrowheads="1"/>
              </p:cNvSpPr>
              <p:nvPr/>
            </p:nvSpPr>
            <p:spPr bwMode="auto">
              <a:xfrm>
                <a:off x="2406651" y="2393951"/>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WALKER</a:t>
                </a:r>
              </a:p>
            </p:txBody>
          </p:sp>
          <p:sp>
            <p:nvSpPr>
              <p:cNvPr id="4196" name="Rectangle 92">
                <a:extLst>
                  <a:ext uri="{FF2B5EF4-FFF2-40B4-BE49-F238E27FC236}">
                    <a16:creationId xmlns:a16="http://schemas.microsoft.com/office/drawing/2014/main" id="{3A3809AE-121C-49E9-B7F7-BE8993D4B7CF}"/>
                  </a:ext>
                </a:extLst>
              </p:cNvPr>
              <p:cNvSpPr>
                <a:spLocks noChangeArrowheads="1"/>
              </p:cNvSpPr>
              <p:nvPr/>
            </p:nvSpPr>
            <p:spPr bwMode="auto">
              <a:xfrm>
                <a:off x="2971800" y="2714625"/>
                <a:ext cx="84531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     JEFFERSON</a:t>
                </a:r>
              </a:p>
            </p:txBody>
          </p:sp>
          <p:sp>
            <p:nvSpPr>
              <p:cNvPr id="4197" name="Rectangle 93">
                <a:extLst>
                  <a:ext uri="{FF2B5EF4-FFF2-40B4-BE49-F238E27FC236}">
                    <a16:creationId xmlns:a16="http://schemas.microsoft.com/office/drawing/2014/main" id="{EE481F63-0F71-4BA3-A251-7907E838DD56}"/>
                  </a:ext>
                </a:extLst>
              </p:cNvPr>
              <p:cNvSpPr>
                <a:spLocks noChangeArrowheads="1"/>
              </p:cNvSpPr>
              <p:nvPr/>
            </p:nvSpPr>
            <p:spPr bwMode="auto">
              <a:xfrm>
                <a:off x="3859213" y="2597151"/>
                <a:ext cx="61234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ST. CLAIR</a:t>
                </a:r>
              </a:p>
            </p:txBody>
          </p:sp>
          <p:sp>
            <p:nvSpPr>
              <p:cNvPr id="4198" name="Rectangle 94">
                <a:extLst>
                  <a:ext uri="{FF2B5EF4-FFF2-40B4-BE49-F238E27FC236}">
                    <a16:creationId xmlns:a16="http://schemas.microsoft.com/office/drawing/2014/main" id="{F5FB0CE7-B8D8-4155-9D00-3327E875BE39}"/>
                  </a:ext>
                </a:extLst>
              </p:cNvPr>
              <p:cNvSpPr>
                <a:spLocks noChangeArrowheads="1"/>
              </p:cNvSpPr>
              <p:nvPr/>
            </p:nvSpPr>
            <p:spPr bwMode="auto">
              <a:xfrm>
                <a:off x="4648200" y="2590800"/>
                <a:ext cx="6187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CALHOUN</a:t>
                </a:r>
              </a:p>
            </p:txBody>
          </p:sp>
          <p:sp>
            <p:nvSpPr>
              <p:cNvPr id="4199" name="Rectangle 95">
                <a:extLst>
                  <a:ext uri="{FF2B5EF4-FFF2-40B4-BE49-F238E27FC236}">
                    <a16:creationId xmlns:a16="http://schemas.microsoft.com/office/drawing/2014/main" id="{5DE9285C-2EE5-446F-9BCD-BBCF124CDE54}"/>
                  </a:ext>
                </a:extLst>
              </p:cNvPr>
              <p:cNvSpPr>
                <a:spLocks noChangeArrowheads="1"/>
              </p:cNvSpPr>
              <p:nvPr/>
            </p:nvSpPr>
            <p:spPr bwMode="auto">
              <a:xfrm>
                <a:off x="5181600" y="2819400"/>
                <a:ext cx="667920" cy="4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525" dirty="0">
                  <a:solidFill>
                    <a:srgbClr val="000000"/>
                  </a:solidFill>
                  <a:latin typeface="Arial" panose="020B0604020202020204" pitchFamily="34" charset="0"/>
                </a:endParaRPr>
              </a:p>
              <a:p>
                <a:pPr>
                  <a:spcBef>
                    <a:spcPct val="0"/>
                  </a:spcBef>
                  <a:buFontTx/>
                  <a:buNone/>
                </a:pPr>
                <a:r>
                  <a:rPr lang="en-US" altLang="en-US" sz="525" dirty="0">
                    <a:solidFill>
                      <a:srgbClr val="000000"/>
                    </a:solidFill>
                    <a:latin typeface="Arial" panose="020B0604020202020204" pitchFamily="34" charset="0"/>
                  </a:rPr>
                  <a:t>CLEBURNE</a:t>
                </a:r>
              </a:p>
              <a:p>
                <a:pPr eaLnBrk="1" hangingPunct="1">
                  <a:spcBef>
                    <a:spcPct val="0"/>
                  </a:spcBef>
                  <a:buFontTx/>
                  <a:buNone/>
                </a:pPr>
                <a:endParaRPr lang="en-US" altLang="en-US" sz="525" dirty="0">
                  <a:solidFill>
                    <a:srgbClr val="000000"/>
                  </a:solidFill>
                  <a:latin typeface="Arial" panose="020B0604020202020204" pitchFamily="34" charset="0"/>
                </a:endParaRPr>
              </a:p>
            </p:txBody>
          </p:sp>
          <p:sp>
            <p:nvSpPr>
              <p:cNvPr id="4200" name="Rectangle 96">
                <a:extLst>
                  <a:ext uri="{FF2B5EF4-FFF2-40B4-BE49-F238E27FC236}">
                    <a16:creationId xmlns:a16="http://schemas.microsoft.com/office/drawing/2014/main" id="{44FFAED1-AD02-4A51-B201-3E9A30E4A0A6}"/>
                  </a:ext>
                </a:extLst>
              </p:cNvPr>
              <p:cNvSpPr>
                <a:spLocks noChangeArrowheads="1"/>
              </p:cNvSpPr>
              <p:nvPr/>
            </p:nvSpPr>
            <p:spPr bwMode="auto">
              <a:xfrm>
                <a:off x="3449639" y="3354388"/>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SHELBY</a:t>
                </a:r>
              </a:p>
            </p:txBody>
          </p:sp>
          <p:sp>
            <p:nvSpPr>
              <p:cNvPr id="4201" name="Rectangle 97">
                <a:extLst>
                  <a:ext uri="{FF2B5EF4-FFF2-40B4-BE49-F238E27FC236}">
                    <a16:creationId xmlns:a16="http://schemas.microsoft.com/office/drawing/2014/main" id="{3E72765E-A581-4AD2-A91E-DA6BED6FB31B}"/>
                  </a:ext>
                </a:extLst>
              </p:cNvPr>
              <p:cNvSpPr>
                <a:spLocks noChangeArrowheads="1"/>
              </p:cNvSpPr>
              <p:nvPr/>
            </p:nvSpPr>
            <p:spPr bwMode="auto">
              <a:xfrm>
                <a:off x="4154488" y="3181351"/>
                <a:ext cx="710667"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TALLADEGA</a:t>
                </a:r>
              </a:p>
            </p:txBody>
          </p:sp>
          <p:sp>
            <p:nvSpPr>
              <p:cNvPr id="4202" name="Rectangle 98">
                <a:extLst>
                  <a:ext uri="{FF2B5EF4-FFF2-40B4-BE49-F238E27FC236}">
                    <a16:creationId xmlns:a16="http://schemas.microsoft.com/office/drawing/2014/main" id="{6B8132F2-17AC-4E27-92E4-91FE15931D02}"/>
                  </a:ext>
                </a:extLst>
              </p:cNvPr>
              <p:cNvSpPr>
                <a:spLocks noChangeArrowheads="1"/>
              </p:cNvSpPr>
              <p:nvPr/>
            </p:nvSpPr>
            <p:spPr bwMode="auto">
              <a:xfrm>
                <a:off x="4719639" y="3473451"/>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CLAY</a:t>
                </a:r>
              </a:p>
            </p:txBody>
          </p:sp>
          <p:sp>
            <p:nvSpPr>
              <p:cNvPr id="4203" name="Rectangle 99">
                <a:extLst>
                  <a:ext uri="{FF2B5EF4-FFF2-40B4-BE49-F238E27FC236}">
                    <a16:creationId xmlns:a16="http://schemas.microsoft.com/office/drawing/2014/main" id="{29E3A489-56AB-4911-8BE9-EC9DE834237A}"/>
                  </a:ext>
                </a:extLst>
              </p:cNvPr>
              <p:cNvSpPr>
                <a:spLocks noChangeArrowheads="1"/>
              </p:cNvSpPr>
              <p:nvPr/>
            </p:nvSpPr>
            <p:spPr bwMode="auto">
              <a:xfrm>
                <a:off x="5238751" y="3459163"/>
                <a:ext cx="67860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RANDOLPH</a:t>
                </a:r>
              </a:p>
            </p:txBody>
          </p:sp>
          <p:sp>
            <p:nvSpPr>
              <p:cNvPr id="4204" name="Rectangle 100">
                <a:extLst>
                  <a:ext uri="{FF2B5EF4-FFF2-40B4-BE49-F238E27FC236}">
                    <a16:creationId xmlns:a16="http://schemas.microsoft.com/office/drawing/2014/main" id="{F31A16A9-9986-413C-9553-F0F4AE90EA72}"/>
                  </a:ext>
                </a:extLst>
              </p:cNvPr>
              <p:cNvSpPr>
                <a:spLocks noChangeArrowheads="1"/>
              </p:cNvSpPr>
              <p:nvPr/>
            </p:nvSpPr>
            <p:spPr bwMode="auto">
              <a:xfrm>
                <a:off x="884239" y="4843463"/>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SUMTER</a:t>
                </a:r>
              </a:p>
            </p:txBody>
          </p:sp>
          <p:sp>
            <p:nvSpPr>
              <p:cNvPr id="4205" name="Rectangle 101">
                <a:extLst>
                  <a:ext uri="{FF2B5EF4-FFF2-40B4-BE49-F238E27FC236}">
                    <a16:creationId xmlns:a16="http://schemas.microsoft.com/office/drawing/2014/main" id="{407A7435-81DA-4E57-93CB-D41DB34754E5}"/>
                  </a:ext>
                </a:extLst>
              </p:cNvPr>
              <p:cNvSpPr>
                <a:spLocks noChangeArrowheads="1"/>
              </p:cNvSpPr>
              <p:nvPr/>
            </p:nvSpPr>
            <p:spPr bwMode="auto">
              <a:xfrm>
                <a:off x="1290639" y="4059239"/>
                <a:ext cx="56105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GREENE</a:t>
                </a:r>
              </a:p>
            </p:txBody>
          </p:sp>
          <p:sp>
            <p:nvSpPr>
              <p:cNvPr id="4206" name="Rectangle 102">
                <a:extLst>
                  <a:ext uri="{FF2B5EF4-FFF2-40B4-BE49-F238E27FC236}">
                    <a16:creationId xmlns:a16="http://schemas.microsoft.com/office/drawing/2014/main" id="{989C0AF2-38C8-43FF-82D8-F0CF4FC35087}"/>
                  </a:ext>
                </a:extLst>
              </p:cNvPr>
              <p:cNvSpPr>
                <a:spLocks noChangeArrowheads="1"/>
              </p:cNvSpPr>
              <p:nvPr/>
            </p:nvSpPr>
            <p:spPr bwMode="auto">
              <a:xfrm>
                <a:off x="2687639" y="3952875"/>
                <a:ext cx="387928"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BIBB</a:t>
                </a:r>
              </a:p>
            </p:txBody>
          </p:sp>
          <p:sp>
            <p:nvSpPr>
              <p:cNvPr id="4207" name="Rectangle 103">
                <a:extLst>
                  <a:ext uri="{FF2B5EF4-FFF2-40B4-BE49-F238E27FC236}">
                    <a16:creationId xmlns:a16="http://schemas.microsoft.com/office/drawing/2014/main" id="{119ECE8C-9B13-4EC1-8237-D10E60F362BE}"/>
                  </a:ext>
                </a:extLst>
              </p:cNvPr>
              <p:cNvSpPr>
                <a:spLocks noChangeArrowheads="1"/>
              </p:cNvSpPr>
              <p:nvPr/>
            </p:nvSpPr>
            <p:spPr bwMode="auto">
              <a:xfrm>
                <a:off x="3308351" y="4098925"/>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CHILTON</a:t>
                </a:r>
              </a:p>
            </p:txBody>
          </p:sp>
          <p:sp>
            <p:nvSpPr>
              <p:cNvPr id="4208" name="Rectangle 104">
                <a:extLst>
                  <a:ext uri="{FF2B5EF4-FFF2-40B4-BE49-F238E27FC236}">
                    <a16:creationId xmlns:a16="http://schemas.microsoft.com/office/drawing/2014/main" id="{AC7795B5-5171-4C87-BBFF-40DA99BFF682}"/>
                  </a:ext>
                </a:extLst>
              </p:cNvPr>
              <p:cNvSpPr>
                <a:spLocks noChangeArrowheads="1"/>
              </p:cNvSpPr>
              <p:nvPr/>
            </p:nvSpPr>
            <p:spPr bwMode="auto">
              <a:xfrm>
                <a:off x="2462213" y="4418013"/>
                <a:ext cx="49052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PERRY</a:t>
                </a:r>
              </a:p>
            </p:txBody>
          </p:sp>
          <p:sp>
            <p:nvSpPr>
              <p:cNvPr id="4209" name="Rectangle 105">
                <a:extLst>
                  <a:ext uri="{FF2B5EF4-FFF2-40B4-BE49-F238E27FC236}">
                    <a16:creationId xmlns:a16="http://schemas.microsoft.com/office/drawing/2014/main" id="{10C53427-656A-4625-8A48-95CEDCAD95B6}"/>
                  </a:ext>
                </a:extLst>
              </p:cNvPr>
              <p:cNvSpPr>
                <a:spLocks noChangeArrowheads="1"/>
              </p:cNvSpPr>
              <p:nvPr/>
            </p:nvSpPr>
            <p:spPr bwMode="auto">
              <a:xfrm>
                <a:off x="4041775" y="3992563"/>
                <a:ext cx="5076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COOSA</a:t>
                </a:r>
              </a:p>
            </p:txBody>
          </p:sp>
          <p:sp>
            <p:nvSpPr>
              <p:cNvPr id="4210" name="Rectangle 106">
                <a:extLst>
                  <a:ext uri="{FF2B5EF4-FFF2-40B4-BE49-F238E27FC236}">
                    <a16:creationId xmlns:a16="http://schemas.microsoft.com/office/drawing/2014/main" id="{AA862B4B-23D8-4FD5-AB00-172131BD80AC}"/>
                  </a:ext>
                </a:extLst>
              </p:cNvPr>
              <p:cNvSpPr>
                <a:spLocks noChangeArrowheads="1"/>
              </p:cNvSpPr>
              <p:nvPr/>
            </p:nvSpPr>
            <p:spPr bwMode="auto">
              <a:xfrm>
                <a:off x="4635500" y="3992563"/>
                <a:ext cx="77692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TALLAPOOSA</a:t>
                </a:r>
              </a:p>
            </p:txBody>
          </p:sp>
          <p:sp>
            <p:nvSpPr>
              <p:cNvPr id="4211" name="Rectangle 107">
                <a:extLst>
                  <a:ext uri="{FF2B5EF4-FFF2-40B4-BE49-F238E27FC236}">
                    <a16:creationId xmlns:a16="http://schemas.microsoft.com/office/drawing/2014/main" id="{D24B607B-B2A0-4D57-8710-7ADC609164CA}"/>
                  </a:ext>
                </a:extLst>
              </p:cNvPr>
              <p:cNvSpPr>
                <a:spLocks noChangeArrowheads="1"/>
              </p:cNvSpPr>
              <p:nvPr/>
            </p:nvSpPr>
            <p:spPr bwMode="auto">
              <a:xfrm>
                <a:off x="5340351" y="4138613"/>
                <a:ext cx="68929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CHAMBERS</a:t>
                </a:r>
              </a:p>
            </p:txBody>
          </p:sp>
          <p:sp>
            <p:nvSpPr>
              <p:cNvPr id="4212" name="Rectangle 108">
                <a:extLst>
                  <a:ext uri="{FF2B5EF4-FFF2-40B4-BE49-F238E27FC236}">
                    <a16:creationId xmlns:a16="http://schemas.microsoft.com/office/drawing/2014/main" id="{F4465BAB-E565-4A01-B195-F9DC51B6023F}"/>
                  </a:ext>
                </a:extLst>
              </p:cNvPr>
              <p:cNvSpPr>
                <a:spLocks noChangeArrowheads="1"/>
              </p:cNvSpPr>
              <p:nvPr/>
            </p:nvSpPr>
            <p:spPr bwMode="auto">
              <a:xfrm>
                <a:off x="4156075" y="4522788"/>
                <a:ext cx="56105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ELMORE</a:t>
                </a:r>
              </a:p>
            </p:txBody>
          </p:sp>
          <p:sp>
            <p:nvSpPr>
              <p:cNvPr id="4213" name="Rectangle 109">
                <a:extLst>
                  <a:ext uri="{FF2B5EF4-FFF2-40B4-BE49-F238E27FC236}">
                    <a16:creationId xmlns:a16="http://schemas.microsoft.com/office/drawing/2014/main" id="{9D49F1FC-EE9F-4747-BE67-95975344FDEA}"/>
                  </a:ext>
                </a:extLst>
              </p:cNvPr>
              <p:cNvSpPr>
                <a:spLocks noChangeArrowheads="1"/>
              </p:cNvSpPr>
              <p:nvPr/>
            </p:nvSpPr>
            <p:spPr bwMode="auto">
              <a:xfrm>
                <a:off x="3317875" y="4738688"/>
                <a:ext cx="61662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AUTAUGA</a:t>
                </a:r>
              </a:p>
            </p:txBody>
          </p:sp>
          <p:sp>
            <p:nvSpPr>
              <p:cNvPr id="4214" name="Rectangle 110">
                <a:extLst>
                  <a:ext uri="{FF2B5EF4-FFF2-40B4-BE49-F238E27FC236}">
                    <a16:creationId xmlns:a16="http://schemas.microsoft.com/office/drawing/2014/main" id="{9059BCEB-8E4D-45C8-99AB-2889BFF2BCEE}"/>
                  </a:ext>
                </a:extLst>
              </p:cNvPr>
              <p:cNvSpPr>
                <a:spLocks noChangeArrowheads="1"/>
              </p:cNvSpPr>
              <p:nvPr/>
            </p:nvSpPr>
            <p:spPr bwMode="auto">
              <a:xfrm>
                <a:off x="2687639" y="5057775"/>
                <a:ext cx="52471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DALLAS</a:t>
                </a:r>
              </a:p>
            </p:txBody>
          </p:sp>
          <p:sp>
            <p:nvSpPr>
              <p:cNvPr id="4215" name="Rectangle 111">
                <a:extLst>
                  <a:ext uri="{FF2B5EF4-FFF2-40B4-BE49-F238E27FC236}">
                    <a16:creationId xmlns:a16="http://schemas.microsoft.com/office/drawing/2014/main" id="{5DDACE51-E4BA-4322-8E8E-2F8DD8FD62DB}"/>
                  </a:ext>
                </a:extLst>
              </p:cNvPr>
              <p:cNvSpPr>
                <a:spLocks noChangeArrowheads="1"/>
              </p:cNvSpPr>
              <p:nvPr/>
            </p:nvSpPr>
            <p:spPr bwMode="auto">
              <a:xfrm>
                <a:off x="1558925" y="5057775"/>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MARENGO</a:t>
                </a:r>
              </a:p>
            </p:txBody>
          </p:sp>
          <p:sp>
            <p:nvSpPr>
              <p:cNvPr id="4216" name="Rectangle 112">
                <a:extLst>
                  <a:ext uri="{FF2B5EF4-FFF2-40B4-BE49-F238E27FC236}">
                    <a16:creationId xmlns:a16="http://schemas.microsoft.com/office/drawing/2014/main" id="{9F870A71-86E7-4B9F-A701-A4000359D6DC}"/>
                  </a:ext>
                </a:extLst>
              </p:cNvPr>
              <p:cNvSpPr>
                <a:spLocks noChangeArrowheads="1"/>
              </p:cNvSpPr>
              <p:nvPr/>
            </p:nvSpPr>
            <p:spPr bwMode="auto">
              <a:xfrm>
                <a:off x="769939" y="5484813"/>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CHOCTAW</a:t>
                </a:r>
              </a:p>
            </p:txBody>
          </p:sp>
          <p:sp>
            <p:nvSpPr>
              <p:cNvPr id="4217" name="Rectangle 113">
                <a:extLst>
                  <a:ext uri="{FF2B5EF4-FFF2-40B4-BE49-F238E27FC236}">
                    <a16:creationId xmlns:a16="http://schemas.microsoft.com/office/drawing/2014/main" id="{9E9BAE9B-BCA6-43A8-9C71-8BC925379A48}"/>
                  </a:ext>
                </a:extLst>
              </p:cNvPr>
              <p:cNvSpPr>
                <a:spLocks noChangeArrowheads="1"/>
              </p:cNvSpPr>
              <p:nvPr/>
            </p:nvSpPr>
            <p:spPr bwMode="auto">
              <a:xfrm>
                <a:off x="2122488" y="5694363"/>
                <a:ext cx="53754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WILCOX</a:t>
                </a:r>
              </a:p>
            </p:txBody>
          </p:sp>
          <p:sp>
            <p:nvSpPr>
              <p:cNvPr id="4218" name="Rectangle 114">
                <a:extLst>
                  <a:ext uri="{FF2B5EF4-FFF2-40B4-BE49-F238E27FC236}">
                    <a16:creationId xmlns:a16="http://schemas.microsoft.com/office/drawing/2014/main" id="{02813ED5-A375-4408-A3EE-800918568581}"/>
                  </a:ext>
                </a:extLst>
              </p:cNvPr>
              <p:cNvSpPr>
                <a:spLocks noChangeArrowheads="1"/>
              </p:cNvSpPr>
              <p:nvPr/>
            </p:nvSpPr>
            <p:spPr bwMode="auto">
              <a:xfrm>
                <a:off x="3294063" y="5484813"/>
                <a:ext cx="63585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LOWNDES</a:t>
                </a:r>
              </a:p>
            </p:txBody>
          </p:sp>
          <p:sp>
            <p:nvSpPr>
              <p:cNvPr id="4219" name="Rectangle 115">
                <a:extLst>
                  <a:ext uri="{FF2B5EF4-FFF2-40B4-BE49-F238E27FC236}">
                    <a16:creationId xmlns:a16="http://schemas.microsoft.com/office/drawing/2014/main" id="{DC2C957E-9D94-4478-A0D5-4BBB43C42BAD}"/>
                  </a:ext>
                </a:extLst>
              </p:cNvPr>
              <p:cNvSpPr>
                <a:spLocks noChangeArrowheads="1"/>
              </p:cNvSpPr>
              <p:nvPr/>
            </p:nvSpPr>
            <p:spPr bwMode="auto">
              <a:xfrm>
                <a:off x="3929063" y="5162551"/>
                <a:ext cx="84745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MONTGOMERY</a:t>
                </a:r>
              </a:p>
            </p:txBody>
          </p:sp>
          <p:sp>
            <p:nvSpPr>
              <p:cNvPr id="4220" name="Rectangle 116">
                <a:extLst>
                  <a:ext uri="{FF2B5EF4-FFF2-40B4-BE49-F238E27FC236}">
                    <a16:creationId xmlns:a16="http://schemas.microsoft.com/office/drawing/2014/main" id="{6CD7E00C-979A-42FB-BA3A-7713392DD4F7}"/>
                  </a:ext>
                </a:extLst>
              </p:cNvPr>
              <p:cNvSpPr>
                <a:spLocks noChangeArrowheads="1"/>
              </p:cNvSpPr>
              <p:nvPr/>
            </p:nvSpPr>
            <p:spPr bwMode="auto">
              <a:xfrm>
                <a:off x="1433513" y="6227763"/>
                <a:ext cx="5396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CLARKE</a:t>
                </a:r>
              </a:p>
            </p:txBody>
          </p:sp>
          <p:sp>
            <p:nvSpPr>
              <p:cNvPr id="4221" name="Rectangle 117">
                <a:extLst>
                  <a:ext uri="{FF2B5EF4-FFF2-40B4-BE49-F238E27FC236}">
                    <a16:creationId xmlns:a16="http://schemas.microsoft.com/office/drawing/2014/main" id="{0E89879A-83D1-464B-B104-90FEB0A170D8}"/>
                  </a:ext>
                </a:extLst>
              </p:cNvPr>
              <p:cNvSpPr>
                <a:spLocks noChangeArrowheads="1"/>
              </p:cNvSpPr>
              <p:nvPr/>
            </p:nvSpPr>
            <p:spPr bwMode="auto">
              <a:xfrm>
                <a:off x="657225" y="6715125"/>
                <a:ext cx="80257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WASHINGTON</a:t>
                </a:r>
              </a:p>
            </p:txBody>
          </p:sp>
          <p:sp>
            <p:nvSpPr>
              <p:cNvPr id="4222" name="Rectangle 118">
                <a:extLst>
                  <a:ext uri="{FF2B5EF4-FFF2-40B4-BE49-F238E27FC236}">
                    <a16:creationId xmlns:a16="http://schemas.microsoft.com/office/drawing/2014/main" id="{EC821F52-975B-48D3-B35F-FF0EC0F7337A}"/>
                  </a:ext>
                </a:extLst>
              </p:cNvPr>
              <p:cNvSpPr>
                <a:spLocks noChangeArrowheads="1"/>
              </p:cNvSpPr>
              <p:nvPr/>
            </p:nvSpPr>
            <p:spPr bwMode="auto">
              <a:xfrm>
                <a:off x="3592513" y="7186613"/>
                <a:ext cx="72776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COVINGTON</a:t>
                </a:r>
              </a:p>
            </p:txBody>
          </p:sp>
          <p:sp>
            <p:nvSpPr>
              <p:cNvPr id="4223" name="Rectangle 119">
                <a:extLst>
                  <a:ext uri="{FF2B5EF4-FFF2-40B4-BE49-F238E27FC236}">
                    <a16:creationId xmlns:a16="http://schemas.microsoft.com/office/drawing/2014/main" id="{F85E354A-1EBB-4E7F-B891-B6C49C1BD937}"/>
                  </a:ext>
                </a:extLst>
              </p:cNvPr>
              <p:cNvSpPr>
                <a:spLocks noChangeArrowheads="1"/>
              </p:cNvSpPr>
              <p:nvPr/>
            </p:nvSpPr>
            <p:spPr bwMode="auto">
              <a:xfrm>
                <a:off x="4492625" y="6865939"/>
                <a:ext cx="54822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COFFEE</a:t>
                </a:r>
              </a:p>
            </p:txBody>
          </p:sp>
          <p:sp>
            <p:nvSpPr>
              <p:cNvPr id="4224" name="Rectangle 120">
                <a:extLst>
                  <a:ext uri="{FF2B5EF4-FFF2-40B4-BE49-F238E27FC236}">
                    <a16:creationId xmlns:a16="http://schemas.microsoft.com/office/drawing/2014/main" id="{A8EBD7B9-5E6F-4828-BD2E-62E3E2F8C7D8}"/>
                  </a:ext>
                </a:extLst>
              </p:cNvPr>
              <p:cNvSpPr>
                <a:spLocks noChangeArrowheads="1"/>
              </p:cNvSpPr>
              <p:nvPr/>
            </p:nvSpPr>
            <p:spPr bwMode="auto">
              <a:xfrm>
                <a:off x="5168900" y="6761163"/>
                <a:ext cx="41571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DALE</a:t>
                </a:r>
              </a:p>
            </p:txBody>
          </p:sp>
          <p:sp>
            <p:nvSpPr>
              <p:cNvPr id="4225" name="Rectangle 121">
                <a:extLst>
                  <a:ext uri="{FF2B5EF4-FFF2-40B4-BE49-F238E27FC236}">
                    <a16:creationId xmlns:a16="http://schemas.microsoft.com/office/drawing/2014/main" id="{CC26EABA-CBE8-4C78-92E2-56D077296F1E}"/>
                  </a:ext>
                </a:extLst>
              </p:cNvPr>
              <p:cNvSpPr>
                <a:spLocks noChangeArrowheads="1"/>
              </p:cNvSpPr>
              <p:nvPr/>
            </p:nvSpPr>
            <p:spPr bwMode="auto">
              <a:xfrm>
                <a:off x="2462213" y="7278688"/>
                <a:ext cx="64654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ESCAMBIA</a:t>
                </a:r>
              </a:p>
            </p:txBody>
          </p:sp>
          <p:sp>
            <p:nvSpPr>
              <p:cNvPr id="4226" name="Rectangle 122">
                <a:extLst>
                  <a:ext uri="{FF2B5EF4-FFF2-40B4-BE49-F238E27FC236}">
                    <a16:creationId xmlns:a16="http://schemas.microsoft.com/office/drawing/2014/main" id="{0F5E7C3B-18E7-4D8F-8750-0F40E4CFB15D}"/>
                  </a:ext>
                </a:extLst>
              </p:cNvPr>
              <p:cNvSpPr>
                <a:spLocks noChangeArrowheads="1"/>
              </p:cNvSpPr>
              <p:nvPr/>
            </p:nvSpPr>
            <p:spPr bwMode="auto">
              <a:xfrm>
                <a:off x="4746625" y="7399339"/>
                <a:ext cx="556779"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GENEVA</a:t>
                </a:r>
              </a:p>
            </p:txBody>
          </p:sp>
          <p:sp>
            <p:nvSpPr>
              <p:cNvPr id="4227" name="Rectangle 123">
                <a:extLst>
                  <a:ext uri="{FF2B5EF4-FFF2-40B4-BE49-F238E27FC236}">
                    <a16:creationId xmlns:a16="http://schemas.microsoft.com/office/drawing/2014/main" id="{A7FB780F-1EB6-46E3-B269-DA0A3234B455}"/>
                  </a:ext>
                </a:extLst>
              </p:cNvPr>
              <p:cNvSpPr>
                <a:spLocks noChangeArrowheads="1"/>
              </p:cNvSpPr>
              <p:nvPr/>
            </p:nvSpPr>
            <p:spPr bwMode="auto">
              <a:xfrm>
                <a:off x="769939" y="7824788"/>
                <a:ext cx="52258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MOBILE</a:t>
                </a:r>
              </a:p>
            </p:txBody>
          </p:sp>
          <p:sp>
            <p:nvSpPr>
              <p:cNvPr id="4228" name="Rectangle 124">
                <a:extLst>
                  <a:ext uri="{FF2B5EF4-FFF2-40B4-BE49-F238E27FC236}">
                    <a16:creationId xmlns:a16="http://schemas.microsoft.com/office/drawing/2014/main" id="{9849A883-03E5-4AD6-BE67-94A13E7164AB}"/>
                  </a:ext>
                </a:extLst>
              </p:cNvPr>
              <p:cNvSpPr>
                <a:spLocks noChangeArrowheads="1"/>
              </p:cNvSpPr>
              <p:nvPr/>
            </p:nvSpPr>
            <p:spPr bwMode="auto">
              <a:xfrm>
                <a:off x="1673225" y="8248651"/>
                <a:ext cx="590976"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BALDWIN</a:t>
                </a:r>
              </a:p>
            </p:txBody>
          </p:sp>
          <p:sp>
            <p:nvSpPr>
              <p:cNvPr id="4229" name="Rectangle 125">
                <a:extLst>
                  <a:ext uri="{FF2B5EF4-FFF2-40B4-BE49-F238E27FC236}">
                    <a16:creationId xmlns:a16="http://schemas.microsoft.com/office/drawing/2014/main" id="{788E4C57-82A0-407A-B1A4-F9FEC546EA61}"/>
                  </a:ext>
                </a:extLst>
              </p:cNvPr>
              <p:cNvSpPr>
                <a:spLocks noChangeArrowheads="1"/>
              </p:cNvSpPr>
              <p:nvPr/>
            </p:nvSpPr>
            <p:spPr bwMode="auto">
              <a:xfrm>
                <a:off x="4719639" y="5454651"/>
                <a:ext cx="59952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BULLOCK</a:t>
                </a:r>
              </a:p>
            </p:txBody>
          </p:sp>
          <p:sp>
            <p:nvSpPr>
              <p:cNvPr id="4230" name="Rectangle 126">
                <a:extLst>
                  <a:ext uri="{FF2B5EF4-FFF2-40B4-BE49-F238E27FC236}">
                    <a16:creationId xmlns:a16="http://schemas.microsoft.com/office/drawing/2014/main" id="{8FD58BA9-0564-4947-9537-27C8E9D12411}"/>
                  </a:ext>
                </a:extLst>
              </p:cNvPr>
              <p:cNvSpPr>
                <a:spLocks noChangeArrowheads="1"/>
              </p:cNvSpPr>
              <p:nvPr/>
            </p:nvSpPr>
            <p:spPr bwMode="auto">
              <a:xfrm>
                <a:off x="1447800" y="992188"/>
                <a:ext cx="605936"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COLBERT</a:t>
                </a:r>
              </a:p>
            </p:txBody>
          </p:sp>
          <p:sp>
            <p:nvSpPr>
              <p:cNvPr id="4231" name="Rectangle 127">
                <a:extLst>
                  <a:ext uri="{FF2B5EF4-FFF2-40B4-BE49-F238E27FC236}">
                    <a16:creationId xmlns:a16="http://schemas.microsoft.com/office/drawing/2014/main" id="{AFF02926-6DD2-4393-A735-DE0718658D6C}"/>
                  </a:ext>
                </a:extLst>
              </p:cNvPr>
              <p:cNvSpPr>
                <a:spLocks noChangeArrowheads="1"/>
              </p:cNvSpPr>
              <p:nvPr/>
            </p:nvSpPr>
            <p:spPr bwMode="auto">
              <a:xfrm>
                <a:off x="2130425" y="1866900"/>
                <a:ext cx="608075"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WINSTON</a:t>
                </a:r>
              </a:p>
            </p:txBody>
          </p:sp>
          <p:sp>
            <p:nvSpPr>
              <p:cNvPr id="4232" name="Rectangle 128">
                <a:extLst>
                  <a:ext uri="{FF2B5EF4-FFF2-40B4-BE49-F238E27FC236}">
                    <a16:creationId xmlns:a16="http://schemas.microsoft.com/office/drawing/2014/main" id="{02E957E0-CC48-4190-A5A4-07BA4D3AE31B}"/>
                  </a:ext>
                </a:extLst>
              </p:cNvPr>
              <p:cNvSpPr>
                <a:spLocks noChangeArrowheads="1"/>
              </p:cNvSpPr>
              <p:nvPr/>
            </p:nvSpPr>
            <p:spPr bwMode="auto">
              <a:xfrm>
                <a:off x="3595688" y="2185988"/>
                <a:ext cx="546091"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BLOUNT</a:t>
                </a:r>
              </a:p>
            </p:txBody>
          </p:sp>
          <p:sp>
            <p:nvSpPr>
              <p:cNvPr id="4233" name="Rectangle 129">
                <a:extLst>
                  <a:ext uri="{FF2B5EF4-FFF2-40B4-BE49-F238E27FC236}">
                    <a16:creationId xmlns:a16="http://schemas.microsoft.com/office/drawing/2014/main" id="{B27A0836-2795-43D9-B647-5A3291B2524F}"/>
                  </a:ext>
                </a:extLst>
              </p:cNvPr>
              <p:cNvSpPr>
                <a:spLocks noChangeArrowheads="1"/>
              </p:cNvSpPr>
              <p:nvPr/>
            </p:nvSpPr>
            <p:spPr bwMode="auto">
              <a:xfrm>
                <a:off x="4608513" y="1441451"/>
                <a:ext cx="535404"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DEKALB</a:t>
                </a:r>
              </a:p>
            </p:txBody>
          </p:sp>
          <p:sp>
            <p:nvSpPr>
              <p:cNvPr id="4234" name="Rectangle 130">
                <a:extLst>
                  <a:ext uri="{FF2B5EF4-FFF2-40B4-BE49-F238E27FC236}">
                    <a16:creationId xmlns:a16="http://schemas.microsoft.com/office/drawing/2014/main" id="{1583711B-3B68-4F26-86DD-E78065E7903D}"/>
                  </a:ext>
                </a:extLst>
              </p:cNvPr>
              <p:cNvSpPr>
                <a:spLocks noChangeArrowheads="1"/>
              </p:cNvSpPr>
              <p:nvPr/>
            </p:nvSpPr>
            <p:spPr bwMode="auto">
              <a:xfrm>
                <a:off x="4946651" y="1809751"/>
                <a:ext cx="685019"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CHEROKEE</a:t>
                </a:r>
              </a:p>
            </p:txBody>
          </p:sp>
          <p:sp>
            <p:nvSpPr>
              <p:cNvPr id="4235" name="Rectangle 131">
                <a:extLst>
                  <a:ext uri="{FF2B5EF4-FFF2-40B4-BE49-F238E27FC236}">
                    <a16:creationId xmlns:a16="http://schemas.microsoft.com/office/drawing/2014/main" id="{7D69E2AD-FA3D-4154-8F8E-2953BAED6586}"/>
                  </a:ext>
                </a:extLst>
              </p:cNvPr>
              <p:cNvSpPr>
                <a:spLocks noChangeArrowheads="1"/>
              </p:cNvSpPr>
              <p:nvPr/>
            </p:nvSpPr>
            <p:spPr bwMode="auto">
              <a:xfrm>
                <a:off x="1901825" y="3463925"/>
                <a:ext cx="796160"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TUSCALOOSA</a:t>
                </a:r>
              </a:p>
            </p:txBody>
          </p:sp>
          <p:sp>
            <p:nvSpPr>
              <p:cNvPr id="4236" name="Rectangle 132">
                <a:extLst>
                  <a:ext uri="{FF2B5EF4-FFF2-40B4-BE49-F238E27FC236}">
                    <a16:creationId xmlns:a16="http://schemas.microsoft.com/office/drawing/2014/main" id="{F98E1382-B1FC-46AD-9369-E2E549808E2F}"/>
                  </a:ext>
                </a:extLst>
              </p:cNvPr>
              <p:cNvSpPr>
                <a:spLocks noChangeArrowheads="1"/>
              </p:cNvSpPr>
              <p:nvPr/>
            </p:nvSpPr>
            <p:spPr bwMode="auto">
              <a:xfrm>
                <a:off x="1112839" y="3357563"/>
                <a:ext cx="5760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PICKENS</a:t>
                </a:r>
              </a:p>
            </p:txBody>
          </p:sp>
          <p:sp>
            <p:nvSpPr>
              <p:cNvPr id="4237" name="Rectangle 133">
                <a:extLst>
                  <a:ext uri="{FF2B5EF4-FFF2-40B4-BE49-F238E27FC236}">
                    <a16:creationId xmlns:a16="http://schemas.microsoft.com/office/drawing/2014/main" id="{8EE86939-0EC0-4B78-B20B-4C629EA0ACD3}"/>
                  </a:ext>
                </a:extLst>
              </p:cNvPr>
              <p:cNvSpPr>
                <a:spLocks noChangeArrowheads="1"/>
              </p:cNvSpPr>
              <p:nvPr/>
            </p:nvSpPr>
            <p:spPr bwMode="auto">
              <a:xfrm>
                <a:off x="1789113" y="4316413"/>
                <a:ext cx="415713" cy="19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HALE</a:t>
                </a:r>
              </a:p>
            </p:txBody>
          </p:sp>
          <p:sp>
            <p:nvSpPr>
              <p:cNvPr id="4238" name="Rectangle 134">
                <a:extLst>
                  <a:ext uri="{FF2B5EF4-FFF2-40B4-BE49-F238E27FC236}">
                    <a16:creationId xmlns:a16="http://schemas.microsoft.com/office/drawing/2014/main" id="{9F78DE35-7426-4276-B1B0-B3B0B3C94E0F}"/>
                  </a:ext>
                </a:extLst>
              </p:cNvPr>
              <p:cNvSpPr>
                <a:spLocks noChangeArrowheads="1"/>
              </p:cNvSpPr>
              <p:nvPr/>
            </p:nvSpPr>
            <p:spPr bwMode="auto">
              <a:xfrm>
                <a:off x="5397500" y="4635500"/>
                <a:ext cx="35159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LEE</a:t>
                </a:r>
              </a:p>
            </p:txBody>
          </p:sp>
          <p:sp>
            <p:nvSpPr>
              <p:cNvPr id="4239" name="Rectangle 135">
                <a:extLst>
                  <a:ext uri="{FF2B5EF4-FFF2-40B4-BE49-F238E27FC236}">
                    <a16:creationId xmlns:a16="http://schemas.microsoft.com/office/drawing/2014/main" id="{C26D52DB-571D-4B73-ABD1-9CEE6AA83954}"/>
                  </a:ext>
                </a:extLst>
              </p:cNvPr>
              <p:cNvSpPr>
                <a:spLocks noChangeArrowheads="1"/>
              </p:cNvSpPr>
              <p:nvPr/>
            </p:nvSpPr>
            <p:spPr bwMode="auto">
              <a:xfrm>
                <a:off x="5738813" y="5273675"/>
                <a:ext cx="588837"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RUSSELL</a:t>
                </a:r>
              </a:p>
            </p:txBody>
          </p:sp>
          <p:sp>
            <p:nvSpPr>
              <p:cNvPr id="4240" name="Rectangle 136">
                <a:extLst>
                  <a:ext uri="{FF2B5EF4-FFF2-40B4-BE49-F238E27FC236}">
                    <a16:creationId xmlns:a16="http://schemas.microsoft.com/office/drawing/2014/main" id="{719824FA-2D55-4823-BBC9-D53F38DA6B61}"/>
                  </a:ext>
                </a:extLst>
              </p:cNvPr>
              <p:cNvSpPr>
                <a:spLocks noChangeArrowheads="1"/>
              </p:cNvSpPr>
              <p:nvPr/>
            </p:nvSpPr>
            <p:spPr bwMode="auto">
              <a:xfrm>
                <a:off x="5397500" y="6019800"/>
                <a:ext cx="62517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BARBOUR</a:t>
                </a:r>
              </a:p>
            </p:txBody>
          </p:sp>
          <p:sp>
            <p:nvSpPr>
              <p:cNvPr id="4241" name="Rectangle 137">
                <a:extLst>
                  <a:ext uri="{FF2B5EF4-FFF2-40B4-BE49-F238E27FC236}">
                    <a16:creationId xmlns:a16="http://schemas.microsoft.com/office/drawing/2014/main" id="{E2E590A5-B0DD-42DB-9506-2DE5329DDE4B}"/>
                  </a:ext>
                </a:extLst>
              </p:cNvPr>
              <p:cNvSpPr>
                <a:spLocks noChangeArrowheads="1"/>
              </p:cNvSpPr>
              <p:nvPr/>
            </p:nvSpPr>
            <p:spPr bwMode="auto">
              <a:xfrm>
                <a:off x="4494213" y="6124575"/>
                <a:ext cx="38792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PIKE</a:t>
                </a:r>
              </a:p>
            </p:txBody>
          </p:sp>
          <p:sp>
            <p:nvSpPr>
              <p:cNvPr id="4242" name="Rectangle 138">
                <a:extLst>
                  <a:ext uri="{FF2B5EF4-FFF2-40B4-BE49-F238E27FC236}">
                    <a16:creationId xmlns:a16="http://schemas.microsoft.com/office/drawing/2014/main" id="{7929F97B-6B97-464F-9C4D-DF0E501E9892}"/>
                  </a:ext>
                </a:extLst>
              </p:cNvPr>
              <p:cNvSpPr>
                <a:spLocks noChangeArrowheads="1"/>
              </p:cNvSpPr>
              <p:nvPr/>
            </p:nvSpPr>
            <p:spPr bwMode="auto">
              <a:xfrm>
                <a:off x="5738813" y="6657975"/>
                <a:ext cx="494795"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latin typeface="Arial" panose="020B0604020202020204" pitchFamily="34" charset="0"/>
                  </a:rPr>
                  <a:t>HENRY</a:t>
                </a:r>
              </a:p>
            </p:txBody>
          </p:sp>
          <p:sp>
            <p:nvSpPr>
              <p:cNvPr id="4243" name="Rectangle 139">
                <a:extLst>
                  <a:ext uri="{FF2B5EF4-FFF2-40B4-BE49-F238E27FC236}">
                    <a16:creationId xmlns:a16="http://schemas.microsoft.com/office/drawing/2014/main" id="{AC6ECDDA-66B7-48AD-94D5-8D36D5033687}"/>
                  </a:ext>
                </a:extLst>
              </p:cNvPr>
              <p:cNvSpPr>
                <a:spLocks noChangeArrowheads="1"/>
              </p:cNvSpPr>
              <p:nvPr/>
            </p:nvSpPr>
            <p:spPr bwMode="auto">
              <a:xfrm>
                <a:off x="5621339" y="7402513"/>
                <a:ext cx="63158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HOUSTON</a:t>
                </a:r>
              </a:p>
            </p:txBody>
          </p:sp>
          <p:sp>
            <p:nvSpPr>
              <p:cNvPr id="4244" name="Rectangle 140">
                <a:extLst>
                  <a:ext uri="{FF2B5EF4-FFF2-40B4-BE49-F238E27FC236}">
                    <a16:creationId xmlns:a16="http://schemas.microsoft.com/office/drawing/2014/main" id="{1AD5FCDF-552B-47D3-AE31-14D4DE1985F1}"/>
                  </a:ext>
                </a:extLst>
              </p:cNvPr>
              <p:cNvSpPr>
                <a:spLocks noChangeArrowheads="1"/>
              </p:cNvSpPr>
              <p:nvPr/>
            </p:nvSpPr>
            <p:spPr bwMode="auto">
              <a:xfrm>
                <a:off x="2130425" y="6551613"/>
                <a:ext cx="586701"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MONROE</a:t>
                </a:r>
              </a:p>
            </p:txBody>
          </p:sp>
          <p:sp>
            <p:nvSpPr>
              <p:cNvPr id="4245" name="Rectangle 141">
                <a:extLst>
                  <a:ext uri="{FF2B5EF4-FFF2-40B4-BE49-F238E27FC236}">
                    <a16:creationId xmlns:a16="http://schemas.microsoft.com/office/drawing/2014/main" id="{F96B0891-71B5-4447-9F64-CC43EA0C0793}"/>
                  </a:ext>
                </a:extLst>
              </p:cNvPr>
              <p:cNvSpPr>
                <a:spLocks noChangeArrowheads="1"/>
              </p:cNvSpPr>
              <p:nvPr/>
            </p:nvSpPr>
            <p:spPr bwMode="auto">
              <a:xfrm>
                <a:off x="2805113" y="6873875"/>
                <a:ext cx="633723"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CONECUH</a:t>
                </a:r>
              </a:p>
            </p:txBody>
          </p:sp>
          <p:sp>
            <p:nvSpPr>
              <p:cNvPr id="4246" name="Rectangle 142">
                <a:extLst>
                  <a:ext uri="{FF2B5EF4-FFF2-40B4-BE49-F238E27FC236}">
                    <a16:creationId xmlns:a16="http://schemas.microsoft.com/office/drawing/2014/main" id="{832D9250-1A06-4EAD-B048-AEC51F40BA5A}"/>
                  </a:ext>
                </a:extLst>
              </p:cNvPr>
              <p:cNvSpPr>
                <a:spLocks noChangeArrowheads="1"/>
              </p:cNvSpPr>
              <p:nvPr/>
            </p:nvSpPr>
            <p:spPr bwMode="auto">
              <a:xfrm>
                <a:off x="3257551" y="6124575"/>
                <a:ext cx="535404"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BUTLER</a:t>
                </a:r>
              </a:p>
            </p:txBody>
          </p:sp>
          <p:sp>
            <p:nvSpPr>
              <p:cNvPr id="4247" name="Rectangle 143">
                <a:extLst>
                  <a:ext uri="{FF2B5EF4-FFF2-40B4-BE49-F238E27FC236}">
                    <a16:creationId xmlns:a16="http://schemas.microsoft.com/office/drawing/2014/main" id="{7B3B6A9A-3D01-4066-870C-1775BA058979}"/>
                  </a:ext>
                </a:extLst>
              </p:cNvPr>
              <p:cNvSpPr>
                <a:spLocks noChangeArrowheads="1"/>
              </p:cNvSpPr>
              <p:nvPr/>
            </p:nvSpPr>
            <p:spPr bwMode="auto">
              <a:xfrm>
                <a:off x="3883025" y="6569075"/>
                <a:ext cx="901700"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CRENSHAW</a:t>
                </a:r>
              </a:p>
            </p:txBody>
          </p:sp>
          <p:sp>
            <p:nvSpPr>
              <p:cNvPr id="4248" name="Rectangle 144">
                <a:extLst>
                  <a:ext uri="{FF2B5EF4-FFF2-40B4-BE49-F238E27FC236}">
                    <a16:creationId xmlns:a16="http://schemas.microsoft.com/office/drawing/2014/main" id="{C311DC1A-1856-468E-9618-83237BE54AD5}"/>
                  </a:ext>
                </a:extLst>
              </p:cNvPr>
              <p:cNvSpPr>
                <a:spLocks noChangeArrowheads="1"/>
              </p:cNvSpPr>
              <p:nvPr/>
            </p:nvSpPr>
            <p:spPr bwMode="auto">
              <a:xfrm>
                <a:off x="4946651" y="5062539"/>
                <a:ext cx="5161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866" tIns="33338" rIns="67866" bIns="333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525" dirty="0">
                    <a:solidFill>
                      <a:srgbClr val="000000"/>
                    </a:solidFill>
                    <a:latin typeface="Arial" panose="020B0604020202020204" pitchFamily="34" charset="0"/>
                  </a:rPr>
                  <a:t>MACON</a:t>
                </a:r>
              </a:p>
            </p:txBody>
          </p:sp>
          <p:sp>
            <p:nvSpPr>
              <p:cNvPr id="4249" name="Text Box 163">
                <a:extLst>
                  <a:ext uri="{FF2B5EF4-FFF2-40B4-BE49-F238E27FC236}">
                    <a16:creationId xmlns:a16="http://schemas.microsoft.com/office/drawing/2014/main" id="{850DE317-0D42-49CB-9401-B89D8D3E304A}"/>
                  </a:ext>
                </a:extLst>
              </p:cNvPr>
              <p:cNvSpPr txBox="1">
                <a:spLocks noChangeArrowheads="1"/>
              </p:cNvSpPr>
              <p:nvPr/>
            </p:nvSpPr>
            <p:spPr bwMode="auto">
              <a:xfrm>
                <a:off x="152400" y="8813800"/>
                <a:ext cx="7955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750" dirty="0"/>
                  <a:t>2023/2024</a:t>
                </a:r>
              </a:p>
            </p:txBody>
          </p:sp>
          <p:grpSp>
            <p:nvGrpSpPr>
              <p:cNvPr id="4250" name="Group 146">
                <a:extLst>
                  <a:ext uri="{FF2B5EF4-FFF2-40B4-BE49-F238E27FC236}">
                    <a16:creationId xmlns:a16="http://schemas.microsoft.com/office/drawing/2014/main" id="{7CB881B2-3459-426C-897B-286B7196192B}"/>
                  </a:ext>
                </a:extLst>
              </p:cNvPr>
              <p:cNvGrpSpPr>
                <a:grpSpLocks/>
              </p:cNvGrpSpPr>
              <p:nvPr/>
            </p:nvGrpSpPr>
            <p:grpSpPr bwMode="auto">
              <a:xfrm>
                <a:off x="2514603" y="7908929"/>
                <a:ext cx="3881442" cy="1174750"/>
                <a:chOff x="1584" y="4982"/>
                <a:chExt cx="2445" cy="740"/>
              </a:xfrm>
            </p:grpSpPr>
            <p:sp>
              <p:nvSpPr>
                <p:cNvPr id="4251" name="Text Box 147">
                  <a:extLst>
                    <a:ext uri="{FF2B5EF4-FFF2-40B4-BE49-F238E27FC236}">
                      <a16:creationId xmlns:a16="http://schemas.microsoft.com/office/drawing/2014/main" id="{FDE1F70B-EF9A-49A5-8C13-01DC8C39A1A1}"/>
                    </a:ext>
                  </a:extLst>
                </p:cNvPr>
                <p:cNvSpPr txBox="1">
                  <a:spLocks noChangeArrowheads="1"/>
                </p:cNvSpPr>
                <p:nvPr/>
              </p:nvSpPr>
              <p:spPr bwMode="auto">
                <a:xfrm>
                  <a:off x="1644" y="5001"/>
                  <a:ext cx="111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NAMC</a:t>
                  </a:r>
                </a:p>
                <a:p>
                  <a:pPr eaLnBrk="1" hangingPunct="1">
                    <a:spcBef>
                      <a:spcPct val="0"/>
                    </a:spcBef>
                    <a:buFontTx/>
                    <a:buNone/>
                  </a:pPr>
                  <a:r>
                    <a:rPr lang="en-US" altLang="en-US" sz="1200" dirty="0">
                      <a:latin typeface="Arial" panose="020B0604020202020204" pitchFamily="34" charset="0"/>
                    </a:rPr>
                    <a:t>Huntsville HHS</a:t>
                  </a:r>
                </a:p>
                <a:p>
                  <a:pPr eaLnBrk="1" hangingPunct="1">
                    <a:spcBef>
                      <a:spcPct val="0"/>
                    </a:spcBef>
                    <a:buFontTx/>
                    <a:buNone/>
                  </a:pPr>
                  <a:r>
                    <a:rPr lang="en-US" altLang="en-US" sz="1200" dirty="0">
                      <a:latin typeface="Arial" panose="020B0604020202020204" pitchFamily="34" charset="0"/>
                    </a:rPr>
                    <a:t>Scheduling</a:t>
                  </a:r>
                </a:p>
              </p:txBody>
            </p:sp>
            <p:sp>
              <p:nvSpPr>
                <p:cNvPr id="4252" name="Rectangle 148">
                  <a:extLst>
                    <a:ext uri="{FF2B5EF4-FFF2-40B4-BE49-F238E27FC236}">
                      <a16:creationId xmlns:a16="http://schemas.microsoft.com/office/drawing/2014/main" id="{6745D395-69FC-4184-8B41-F8E9408690C2}"/>
                    </a:ext>
                  </a:extLst>
                </p:cNvPr>
                <p:cNvSpPr>
                  <a:spLocks noChangeArrowheads="1"/>
                </p:cNvSpPr>
                <p:nvPr/>
              </p:nvSpPr>
              <p:spPr bwMode="auto">
                <a:xfrm>
                  <a:off x="2736" y="5520"/>
                  <a:ext cx="96" cy="96"/>
                </a:xfrm>
                <a:prstGeom prst="rect">
                  <a:avLst/>
                </a:prstGeom>
                <a:solidFill>
                  <a:srgbClr val="FF9966">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3" name="Rectangle 149">
                  <a:extLst>
                    <a:ext uri="{FF2B5EF4-FFF2-40B4-BE49-F238E27FC236}">
                      <a16:creationId xmlns:a16="http://schemas.microsoft.com/office/drawing/2014/main" id="{185EFE13-4642-4593-88FF-DAB9ACFC0F72}"/>
                    </a:ext>
                  </a:extLst>
                </p:cNvPr>
                <p:cNvSpPr>
                  <a:spLocks noChangeArrowheads="1"/>
                </p:cNvSpPr>
                <p:nvPr/>
              </p:nvSpPr>
              <p:spPr bwMode="auto">
                <a:xfrm>
                  <a:off x="2736" y="5208"/>
                  <a:ext cx="96" cy="96"/>
                </a:xfrm>
                <a:prstGeom prst="rect">
                  <a:avLst/>
                </a:prstGeom>
                <a:solidFill>
                  <a:srgbClr val="996633">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4" name="Rectangle 150">
                  <a:extLst>
                    <a:ext uri="{FF2B5EF4-FFF2-40B4-BE49-F238E27FC236}">
                      <a16:creationId xmlns:a16="http://schemas.microsoft.com/office/drawing/2014/main" id="{0701238F-1EE7-40F1-849D-46E128F0B94A}"/>
                    </a:ext>
                  </a:extLst>
                </p:cNvPr>
                <p:cNvSpPr>
                  <a:spLocks noChangeArrowheads="1"/>
                </p:cNvSpPr>
                <p:nvPr/>
              </p:nvSpPr>
              <p:spPr bwMode="auto">
                <a:xfrm>
                  <a:off x="1584" y="5373"/>
                  <a:ext cx="96" cy="96"/>
                </a:xfrm>
                <a:prstGeom prst="rect">
                  <a:avLst/>
                </a:prstGeom>
                <a:solidFill>
                  <a:srgbClr val="FF99CC">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5" name="Rectangle 151">
                  <a:extLst>
                    <a:ext uri="{FF2B5EF4-FFF2-40B4-BE49-F238E27FC236}">
                      <a16:creationId xmlns:a16="http://schemas.microsoft.com/office/drawing/2014/main" id="{90D023B4-2345-462D-BE47-CA06ACE83489}"/>
                    </a:ext>
                  </a:extLst>
                </p:cNvPr>
                <p:cNvSpPr>
                  <a:spLocks noChangeArrowheads="1"/>
                </p:cNvSpPr>
                <p:nvPr/>
              </p:nvSpPr>
              <p:spPr bwMode="auto">
                <a:xfrm>
                  <a:off x="2736" y="5054"/>
                  <a:ext cx="96" cy="96"/>
                </a:xfrm>
                <a:prstGeom prst="rect">
                  <a:avLst/>
                </a:prstGeom>
                <a:solidFill>
                  <a:srgbClr val="66FF66">
                    <a:alpha val="54117"/>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6" name="Rectangle 152">
                  <a:extLst>
                    <a:ext uri="{FF2B5EF4-FFF2-40B4-BE49-F238E27FC236}">
                      <a16:creationId xmlns:a16="http://schemas.microsoft.com/office/drawing/2014/main" id="{21D3552B-4900-47CA-897E-46D862D32A07}"/>
                    </a:ext>
                  </a:extLst>
                </p:cNvPr>
                <p:cNvSpPr>
                  <a:spLocks noChangeArrowheads="1"/>
                </p:cNvSpPr>
                <p:nvPr/>
              </p:nvSpPr>
              <p:spPr bwMode="auto">
                <a:xfrm>
                  <a:off x="2736" y="5366"/>
                  <a:ext cx="96" cy="96"/>
                </a:xfrm>
                <a:prstGeom prst="rect">
                  <a:avLst/>
                </a:prstGeom>
                <a:solidFill>
                  <a:srgbClr val="CC99FF">
                    <a:alpha val="63136"/>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7" name="Rectangle 153">
                  <a:extLst>
                    <a:ext uri="{FF2B5EF4-FFF2-40B4-BE49-F238E27FC236}">
                      <a16:creationId xmlns:a16="http://schemas.microsoft.com/office/drawing/2014/main" id="{D4776419-5284-485B-9F19-26B2289E9AC7}"/>
                    </a:ext>
                  </a:extLst>
                </p:cNvPr>
                <p:cNvSpPr>
                  <a:spLocks noChangeArrowheads="1"/>
                </p:cNvSpPr>
                <p:nvPr/>
              </p:nvSpPr>
              <p:spPr bwMode="auto">
                <a:xfrm>
                  <a:off x="1584" y="5076"/>
                  <a:ext cx="96" cy="96"/>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sp>
              <p:nvSpPr>
                <p:cNvPr id="4258" name="Text Box 155">
                  <a:extLst>
                    <a:ext uri="{FF2B5EF4-FFF2-40B4-BE49-F238E27FC236}">
                      <a16:creationId xmlns:a16="http://schemas.microsoft.com/office/drawing/2014/main" id="{EA84FF22-86BA-43AC-977F-95978EB82839}"/>
                    </a:ext>
                  </a:extLst>
                </p:cNvPr>
                <p:cNvSpPr txBox="1">
                  <a:spLocks noChangeArrowheads="1"/>
                </p:cNvSpPr>
                <p:nvPr/>
              </p:nvSpPr>
              <p:spPr bwMode="auto">
                <a:xfrm>
                  <a:off x="2839" y="4982"/>
                  <a:ext cx="1190" cy="740"/>
                </a:xfrm>
                <a:prstGeom prst="rect">
                  <a:avLst/>
                </a:prstGeom>
                <a:noFill/>
                <a:ln>
                  <a:noFill/>
                </a:ln>
                <a:effectLst/>
                <a:extLst>
                  <a:ext uri="{909E8E84-426E-40DD-AFC4-6F175D3DCCD1}">
                    <a14:hiddenFill xmlns:a14="http://schemas.microsoft.com/office/drawing/2010/main">
                      <a:solidFill>
                        <a:srgbClr val="996633">
                          <a:alpha val="63136"/>
                        </a:srgbClr>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dirty="0">
                      <a:latin typeface="Arial" panose="020B0604020202020204" pitchFamily="34" charset="0"/>
                    </a:rPr>
                    <a:t>Scheduling</a:t>
                  </a:r>
                </a:p>
                <a:p>
                  <a:pPr eaLnBrk="1" hangingPunct="1">
                    <a:spcBef>
                      <a:spcPct val="0"/>
                    </a:spcBef>
                    <a:buFontTx/>
                    <a:buNone/>
                  </a:pPr>
                  <a:r>
                    <a:rPr lang="en-US" altLang="en-US" sz="1200" dirty="0">
                      <a:latin typeface="Arial" panose="020B0604020202020204" pitchFamily="34" charset="0"/>
                    </a:rPr>
                    <a:t>Cullman CoC</a:t>
                  </a:r>
                </a:p>
                <a:p>
                  <a:pPr eaLnBrk="1" hangingPunct="1">
                    <a:spcBef>
                      <a:spcPct val="0"/>
                    </a:spcBef>
                    <a:buFontTx/>
                    <a:buNone/>
                  </a:pPr>
                  <a:r>
                    <a:rPr lang="en-US" altLang="en-US" sz="1200" dirty="0">
                      <a:latin typeface="Arial" panose="020B0604020202020204" pitchFamily="34" charset="0"/>
                    </a:rPr>
                    <a:t>Clay County Hsp</a:t>
                  </a:r>
                </a:p>
                <a:p>
                  <a:pPr eaLnBrk="1" hangingPunct="1">
                    <a:spcBef>
                      <a:spcPct val="0"/>
                    </a:spcBef>
                    <a:buFontTx/>
                    <a:buNone/>
                  </a:pPr>
                  <a:r>
                    <a:rPr lang="en-US" altLang="en-US" sz="1200" dirty="0">
                      <a:latin typeface="Arial" panose="020B0604020202020204" pitchFamily="34" charset="0"/>
                    </a:rPr>
                    <a:t>Riverview RMC</a:t>
                  </a:r>
                </a:p>
              </p:txBody>
            </p:sp>
            <p:sp>
              <p:nvSpPr>
                <p:cNvPr id="4259" name="Rectangle 156">
                  <a:extLst>
                    <a:ext uri="{FF2B5EF4-FFF2-40B4-BE49-F238E27FC236}">
                      <a16:creationId xmlns:a16="http://schemas.microsoft.com/office/drawing/2014/main" id="{F350911E-273C-4438-AB06-A845C517B044}"/>
                    </a:ext>
                  </a:extLst>
                </p:cNvPr>
                <p:cNvSpPr>
                  <a:spLocks noChangeArrowheads="1"/>
                </p:cNvSpPr>
                <p:nvPr/>
              </p:nvSpPr>
              <p:spPr bwMode="auto">
                <a:xfrm>
                  <a:off x="1584" y="5222"/>
                  <a:ext cx="96" cy="96"/>
                </a:xfrm>
                <a:prstGeom prst="rect">
                  <a:avLst/>
                </a:prstGeom>
                <a:solidFill>
                  <a:srgbClr val="008080">
                    <a:alpha val="59999"/>
                  </a:srgbClr>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600" dirty="0"/>
                </a:p>
              </p:txBody>
            </p:sp>
          </p:grpSp>
        </p:grpSp>
        <p:sp>
          <p:nvSpPr>
            <p:cNvPr id="4100" name="TextBox 2">
              <a:extLst>
                <a:ext uri="{FF2B5EF4-FFF2-40B4-BE49-F238E27FC236}">
                  <a16:creationId xmlns:a16="http://schemas.microsoft.com/office/drawing/2014/main" id="{BC30F19F-9044-4E21-8A33-984A7C7D57CC}"/>
                </a:ext>
              </a:extLst>
            </p:cNvPr>
            <p:cNvSpPr txBox="1">
              <a:spLocks noChangeArrowheads="1"/>
            </p:cNvSpPr>
            <p:nvPr/>
          </p:nvSpPr>
          <p:spPr bwMode="auto">
            <a:xfrm>
              <a:off x="4850605" y="901036"/>
              <a:ext cx="440305"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13</a:t>
              </a:r>
            </a:p>
          </p:txBody>
        </p:sp>
        <p:sp>
          <p:nvSpPr>
            <p:cNvPr id="4101" name="TextBox 158">
              <a:extLst>
                <a:ext uri="{FF2B5EF4-FFF2-40B4-BE49-F238E27FC236}">
                  <a16:creationId xmlns:a16="http://schemas.microsoft.com/office/drawing/2014/main" id="{1948B5B2-9396-4647-B23D-66A33DD28436}"/>
                </a:ext>
              </a:extLst>
            </p:cNvPr>
            <p:cNvSpPr txBox="1">
              <a:spLocks noChangeArrowheads="1"/>
            </p:cNvSpPr>
            <p:nvPr/>
          </p:nvSpPr>
          <p:spPr bwMode="auto">
            <a:xfrm>
              <a:off x="5923360" y="1341835"/>
              <a:ext cx="3536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8</a:t>
              </a:r>
            </a:p>
          </p:txBody>
        </p:sp>
        <p:sp>
          <p:nvSpPr>
            <p:cNvPr id="4102" name="TextBox 159">
              <a:extLst>
                <a:ext uri="{FF2B5EF4-FFF2-40B4-BE49-F238E27FC236}">
                  <a16:creationId xmlns:a16="http://schemas.microsoft.com/office/drawing/2014/main" id="{92DE1F6A-2495-4E88-AC64-E674F12832C3}"/>
                </a:ext>
              </a:extLst>
            </p:cNvPr>
            <p:cNvSpPr txBox="1">
              <a:spLocks noChangeArrowheads="1"/>
            </p:cNvSpPr>
            <p:nvPr/>
          </p:nvSpPr>
          <p:spPr bwMode="auto">
            <a:xfrm>
              <a:off x="6210299" y="457200"/>
              <a:ext cx="55415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12</a:t>
              </a:r>
            </a:p>
          </p:txBody>
        </p:sp>
        <p:sp>
          <p:nvSpPr>
            <p:cNvPr id="4103" name="TextBox 160">
              <a:extLst>
                <a:ext uri="{FF2B5EF4-FFF2-40B4-BE49-F238E27FC236}">
                  <a16:creationId xmlns:a16="http://schemas.microsoft.com/office/drawing/2014/main" id="{59F8ACFC-1057-47D5-8697-423838617674}"/>
                </a:ext>
              </a:extLst>
            </p:cNvPr>
            <p:cNvSpPr txBox="1">
              <a:spLocks noChangeArrowheads="1"/>
            </p:cNvSpPr>
            <p:nvPr/>
          </p:nvSpPr>
          <p:spPr bwMode="auto">
            <a:xfrm>
              <a:off x="5119688" y="2618185"/>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9</a:t>
              </a:r>
            </a:p>
          </p:txBody>
        </p:sp>
        <p:sp>
          <p:nvSpPr>
            <p:cNvPr id="4104" name="TextBox 161">
              <a:extLst>
                <a:ext uri="{FF2B5EF4-FFF2-40B4-BE49-F238E27FC236}">
                  <a16:creationId xmlns:a16="http://schemas.microsoft.com/office/drawing/2014/main" id="{F6BB36BE-5407-415E-AAE1-A409580A09BE}"/>
                </a:ext>
              </a:extLst>
            </p:cNvPr>
            <p:cNvSpPr txBox="1">
              <a:spLocks noChangeArrowheads="1"/>
            </p:cNvSpPr>
            <p:nvPr/>
          </p:nvSpPr>
          <p:spPr bwMode="auto">
            <a:xfrm>
              <a:off x="6165056" y="2544366"/>
              <a:ext cx="353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7</a:t>
              </a:r>
            </a:p>
          </p:txBody>
        </p:sp>
        <p:sp>
          <p:nvSpPr>
            <p:cNvPr id="4105" name="TextBox 162">
              <a:extLst>
                <a:ext uri="{FF2B5EF4-FFF2-40B4-BE49-F238E27FC236}">
                  <a16:creationId xmlns:a16="http://schemas.microsoft.com/office/drawing/2014/main" id="{435FA829-F75E-4463-8D94-853E324C3645}"/>
                </a:ext>
              </a:extLst>
            </p:cNvPr>
            <p:cNvSpPr txBox="1">
              <a:spLocks noChangeArrowheads="1"/>
            </p:cNvSpPr>
            <p:nvPr/>
          </p:nvSpPr>
          <p:spPr bwMode="auto">
            <a:xfrm>
              <a:off x="7159229" y="2288381"/>
              <a:ext cx="489348"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10</a:t>
              </a:r>
            </a:p>
          </p:txBody>
        </p:sp>
        <p:sp>
          <p:nvSpPr>
            <p:cNvPr id="4106" name="TextBox 163">
              <a:extLst>
                <a:ext uri="{FF2B5EF4-FFF2-40B4-BE49-F238E27FC236}">
                  <a16:creationId xmlns:a16="http://schemas.microsoft.com/office/drawing/2014/main" id="{B6BB69CF-069B-4857-9BDC-FB864FDCBEA5}"/>
                </a:ext>
              </a:extLst>
            </p:cNvPr>
            <p:cNvSpPr txBox="1">
              <a:spLocks noChangeArrowheads="1"/>
            </p:cNvSpPr>
            <p:nvPr/>
          </p:nvSpPr>
          <p:spPr bwMode="auto">
            <a:xfrm>
              <a:off x="7223523" y="763191"/>
              <a:ext cx="472449" cy="3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baseline="-25000">
                  <a:solidFill>
                    <a:schemeClr val="tx1"/>
                  </a:solidFill>
                  <a:latin typeface="Times New Roman" panose="02020603050405020304" pitchFamily="18" charset="0"/>
                </a:defRPr>
              </a:lvl1pPr>
              <a:lvl2pPr marL="742950" indent="-285750">
                <a:defRPr sz="800" baseline="-25000">
                  <a:solidFill>
                    <a:schemeClr val="tx1"/>
                  </a:solidFill>
                  <a:latin typeface="Times New Roman" panose="02020603050405020304" pitchFamily="18" charset="0"/>
                </a:defRPr>
              </a:lvl2pPr>
              <a:lvl3pPr marL="1143000" indent="-228600">
                <a:defRPr sz="800" baseline="-25000">
                  <a:solidFill>
                    <a:schemeClr val="tx1"/>
                  </a:solidFill>
                  <a:latin typeface="Times New Roman" panose="02020603050405020304" pitchFamily="18" charset="0"/>
                </a:defRPr>
              </a:lvl3pPr>
              <a:lvl4pPr marL="1600200" indent="-228600">
                <a:defRPr sz="800" baseline="-25000">
                  <a:solidFill>
                    <a:schemeClr val="tx1"/>
                  </a:solidFill>
                  <a:latin typeface="Times New Roman" panose="02020603050405020304" pitchFamily="18" charset="0"/>
                </a:defRPr>
              </a:lvl4pPr>
              <a:lvl5pPr marL="2057400" indent="-228600">
                <a:defRPr sz="8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8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8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8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800" baseline="-25000">
                  <a:solidFill>
                    <a:schemeClr val="tx1"/>
                  </a:solidFill>
                  <a:latin typeface="Times New Roman" panose="02020603050405020304" pitchFamily="18" charset="0"/>
                </a:defRPr>
              </a:lvl9pPr>
            </a:lstStyle>
            <a:p>
              <a:r>
                <a:rPr lang="en-US" altLang="en-US" sz="2400" b="1" dirty="0"/>
                <a:t>11</a:t>
              </a:r>
            </a:p>
          </p:txBody>
        </p:sp>
      </p:grpSp>
      <p:sp>
        <p:nvSpPr>
          <p:cNvPr id="3" name="TextBox 2">
            <a:extLst>
              <a:ext uri="{FF2B5EF4-FFF2-40B4-BE49-F238E27FC236}">
                <a16:creationId xmlns:a16="http://schemas.microsoft.com/office/drawing/2014/main" id="{ED77F334-3C11-406C-B85A-BB38D58BB928}"/>
              </a:ext>
            </a:extLst>
          </p:cNvPr>
          <p:cNvSpPr txBox="1"/>
          <p:nvPr/>
        </p:nvSpPr>
        <p:spPr>
          <a:xfrm>
            <a:off x="297791" y="2680584"/>
            <a:ext cx="3400599" cy="738664"/>
          </a:xfrm>
          <a:prstGeom prst="rect">
            <a:avLst/>
          </a:prstGeom>
          <a:noFill/>
        </p:spPr>
        <p:txBody>
          <a:bodyPr wrap="square" rtlCol="0">
            <a:spAutoFit/>
          </a:bodyPr>
          <a:lstStyle/>
          <a:p>
            <a:r>
              <a:rPr lang="en-US" sz="1400" dirty="0"/>
              <a:t>To Register:</a:t>
            </a:r>
          </a:p>
          <a:p>
            <a:r>
              <a:rPr lang="en-US" sz="1400" dirty="0"/>
              <a:t>https://www.alabamapublichealth.gov/bandc/news</a:t>
            </a:r>
          </a:p>
        </p:txBody>
      </p:sp>
      <p:pic>
        <p:nvPicPr>
          <p:cNvPr id="6" name="Picture 5">
            <a:extLst>
              <a:ext uri="{FF2B5EF4-FFF2-40B4-BE49-F238E27FC236}">
                <a16:creationId xmlns:a16="http://schemas.microsoft.com/office/drawing/2014/main" id="{07D4D43A-043E-4EE1-BB69-67A79714FE28}"/>
              </a:ext>
            </a:extLst>
          </p:cNvPr>
          <p:cNvPicPr>
            <a:picLocks noChangeAspect="1"/>
          </p:cNvPicPr>
          <p:nvPr/>
        </p:nvPicPr>
        <p:blipFill>
          <a:blip r:embed="rId3"/>
          <a:stretch>
            <a:fillRect/>
          </a:stretch>
        </p:blipFill>
        <p:spPr>
          <a:xfrm>
            <a:off x="1199071" y="1160987"/>
            <a:ext cx="1219200" cy="1247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A619A4-C28D-48E7-87EF-CFE61D0FA582}"/>
              </a:ext>
            </a:extLst>
          </p:cNvPr>
          <p:cNvPicPr>
            <a:picLocks noChangeAspect="1"/>
          </p:cNvPicPr>
          <p:nvPr/>
        </p:nvPicPr>
        <p:blipFill>
          <a:blip r:embed="rId2"/>
          <a:stretch>
            <a:fillRect/>
          </a:stretch>
        </p:blipFill>
        <p:spPr>
          <a:xfrm>
            <a:off x="418261" y="567491"/>
            <a:ext cx="4255523" cy="5293839"/>
          </a:xfrm>
          <a:prstGeom prst="rect">
            <a:avLst/>
          </a:prstGeom>
          <a:ln cmpd="sng">
            <a:solidFill>
              <a:schemeClr val="tx1"/>
            </a:solidFill>
          </a:ln>
        </p:spPr>
      </p:pic>
      <p:sp>
        <p:nvSpPr>
          <p:cNvPr id="4" name="Content Placeholder 3">
            <a:extLst>
              <a:ext uri="{FF2B5EF4-FFF2-40B4-BE49-F238E27FC236}">
                <a16:creationId xmlns:a16="http://schemas.microsoft.com/office/drawing/2014/main" id="{CA2EBB43-1C03-45CB-B189-676E687F8FF6}"/>
              </a:ext>
            </a:extLst>
          </p:cNvPr>
          <p:cNvSpPr>
            <a:spLocks noGrp="1"/>
          </p:cNvSpPr>
          <p:nvPr>
            <p:ph sz="half" idx="2"/>
          </p:nvPr>
        </p:nvSpPr>
        <p:spPr>
          <a:xfrm>
            <a:off x="4874310" y="1980557"/>
            <a:ext cx="6012226" cy="3880773"/>
          </a:xfrm>
        </p:spPr>
        <p:txBody>
          <a:bodyPr>
            <a:normAutofit/>
          </a:bodyPr>
          <a:lstStyle/>
          <a:p>
            <a:r>
              <a:rPr lang="en-US" sz="2000" dirty="0">
                <a:latin typeface="Calibri" panose="020F0502020204030204" pitchFamily="34" charset="0"/>
                <a:cs typeface="Calibri" panose="020F0502020204030204" pitchFamily="34" charset="0"/>
              </a:rPr>
              <a:t>Alabama Academy of Family Practitioners </a:t>
            </a:r>
          </a:p>
          <a:p>
            <a:r>
              <a:rPr lang="en-US" sz="2000" dirty="0">
                <a:latin typeface="Calibri" panose="020F0502020204030204" pitchFamily="34" charset="0"/>
                <a:cs typeface="Calibri" panose="020F0502020204030204" pitchFamily="34" charset="0"/>
              </a:rPr>
              <a:t>AL Chapter American Academy of Pediatricians</a:t>
            </a:r>
          </a:p>
          <a:p>
            <a:r>
              <a:rPr lang="en-US" sz="2000" dirty="0">
                <a:latin typeface="Calibri" panose="020F0502020204030204" pitchFamily="34" charset="0"/>
                <a:cs typeface="Calibri" panose="020F0502020204030204" pitchFamily="34" charset="0"/>
              </a:rPr>
              <a:t>American College of Obstetricians and      Gynecologists (ACOG) AL/Miss Joint Meeting</a:t>
            </a:r>
          </a:p>
          <a:p>
            <a:r>
              <a:rPr lang="en-US" sz="2000" dirty="0">
                <a:latin typeface="Calibri" panose="020F0502020204030204" pitchFamily="34" charset="0"/>
                <a:cs typeface="Calibri" panose="020F0502020204030204" pitchFamily="34" charset="0"/>
              </a:rPr>
              <a:t>American College of Obstetricians and   Gynecologists (ACOG) District VII</a:t>
            </a:r>
          </a:p>
          <a:p>
            <a:r>
              <a:rPr lang="en-US" sz="2000" dirty="0">
                <a:latin typeface="Calibri" panose="020F0502020204030204" pitchFamily="34" charset="0"/>
                <a:cs typeface="Calibri" panose="020F0502020204030204" pitchFamily="34" charset="0"/>
              </a:rPr>
              <a:t>MASA/AAFP Magazine Ads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15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4BC6-451A-490E-8519-07DDE317FB7A}"/>
              </a:ext>
            </a:extLst>
          </p:cNvPr>
          <p:cNvSpPr>
            <a:spLocks noGrp="1"/>
          </p:cNvSpPr>
          <p:nvPr>
            <p:ph type="title"/>
          </p:nvPr>
        </p:nvSpPr>
        <p:spPr>
          <a:xfrm>
            <a:off x="677333" y="467360"/>
            <a:ext cx="8596668" cy="1013508"/>
          </a:xfrm>
        </p:spPr>
        <p:txBody>
          <a:bodyPr/>
          <a:lstStyle/>
          <a:p>
            <a:pPr algn="ctr"/>
            <a:r>
              <a:rPr lang="en-US" b="1" dirty="0">
                <a:latin typeface="Calibri" panose="020F0502020204030204" pitchFamily="34" charset="0"/>
                <a:cs typeface="Calibri" panose="020F0502020204030204" pitchFamily="34" charset="0"/>
              </a:rPr>
              <a:t>ADPH Mobile Colposcopy</a:t>
            </a:r>
          </a:p>
        </p:txBody>
      </p:sp>
      <p:sp>
        <p:nvSpPr>
          <p:cNvPr id="3" name="Content Placeholder 2">
            <a:extLst>
              <a:ext uri="{FF2B5EF4-FFF2-40B4-BE49-F238E27FC236}">
                <a16:creationId xmlns:a16="http://schemas.microsoft.com/office/drawing/2014/main" id="{8322A2C9-8011-476C-AE50-FF73B893A116}"/>
              </a:ext>
            </a:extLst>
          </p:cNvPr>
          <p:cNvSpPr>
            <a:spLocks noGrp="1"/>
          </p:cNvSpPr>
          <p:nvPr>
            <p:ph idx="1"/>
          </p:nvPr>
        </p:nvSpPr>
        <p:spPr>
          <a:xfrm>
            <a:off x="875741" y="1739660"/>
            <a:ext cx="6556587" cy="3111452"/>
          </a:xfrm>
        </p:spPr>
        <p:txBody>
          <a:bodyPr>
            <a:normAutofit/>
          </a:bodyPr>
          <a:lstStyle/>
          <a:p>
            <a:r>
              <a:rPr lang="en-US" sz="2000" dirty="0">
                <a:latin typeface="Calibri" panose="020F0502020204030204" pitchFamily="34" charset="0"/>
                <a:cs typeface="Calibri" panose="020F0502020204030204" pitchFamily="34" charset="0"/>
              </a:rPr>
              <a:t>NP Certified for Colposcopy</a:t>
            </a:r>
          </a:p>
          <a:p>
            <a:r>
              <a:rPr lang="en-US" sz="2000" dirty="0">
                <a:latin typeface="Calibri" panose="020F0502020204030204" pitchFamily="34" charset="0"/>
                <a:cs typeface="Calibri" panose="020F0502020204030204" pitchFamily="34" charset="0"/>
              </a:rPr>
              <a:t>One NP per Six Districts</a:t>
            </a:r>
          </a:p>
          <a:p>
            <a:r>
              <a:rPr lang="en-US" sz="2000" dirty="0">
                <a:latin typeface="Calibri" panose="020F0502020204030204" pitchFamily="34" charset="0"/>
                <a:cs typeface="Calibri" panose="020F0502020204030204" pitchFamily="34" charset="0"/>
              </a:rPr>
              <a:t>Travel to health departments within Districts</a:t>
            </a:r>
          </a:p>
          <a:p>
            <a:r>
              <a:rPr lang="en-US" sz="2000" dirty="0">
                <a:latin typeface="Calibri" panose="020F0502020204030204" pitchFamily="34" charset="0"/>
                <a:cs typeface="Calibri" panose="020F0502020204030204" pitchFamily="34" charset="0"/>
              </a:rPr>
              <a:t>FY23: 791 colposcopies </a:t>
            </a:r>
          </a:p>
          <a:p>
            <a:r>
              <a:rPr lang="en-US" sz="2000" dirty="0">
                <a:latin typeface="Calibri" panose="020F0502020204030204" pitchFamily="34" charset="0"/>
                <a:cs typeface="Calibri" panose="020F0502020204030204" pitchFamily="34" charset="0"/>
              </a:rPr>
              <a:t>FY24: 858 to date</a:t>
            </a:r>
          </a:p>
          <a:p>
            <a:r>
              <a:rPr lang="en-US" sz="2000" dirty="0">
                <a:latin typeface="Calibri" panose="020F0502020204030204" pitchFamily="34" charset="0"/>
                <a:cs typeface="Calibri" panose="020F0502020204030204" pitchFamily="34" charset="0"/>
              </a:rPr>
              <a:t>69% Show Rate</a:t>
            </a:r>
          </a:p>
          <a:p>
            <a:r>
              <a:rPr lang="en-US" sz="20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128844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864E-B601-42FD-08EE-8921518EAF79}"/>
              </a:ext>
            </a:extLst>
          </p:cNvPr>
          <p:cNvSpPr>
            <a:spLocks noGrp="1"/>
          </p:cNvSpPr>
          <p:nvPr>
            <p:ph type="title"/>
          </p:nvPr>
        </p:nvSpPr>
        <p:spPr>
          <a:xfrm>
            <a:off x="798201" y="448573"/>
            <a:ext cx="6663648" cy="4075009"/>
          </a:xfrm>
        </p:spPr>
        <p:txBody>
          <a:bodyPr/>
          <a:lstStyle/>
          <a:p>
            <a:pPr algn="ctr"/>
            <a:r>
              <a:rPr lang="en-US" b="1" dirty="0">
                <a:latin typeface="Calibri" panose="020F0502020204030204" pitchFamily="34" charset="0"/>
                <a:cs typeface="Calibri" panose="020F0502020204030204" pitchFamily="34" charset="0"/>
              </a:rPr>
              <a:t>Vaccination</a:t>
            </a:r>
          </a:p>
        </p:txBody>
      </p:sp>
      <p:pic>
        <p:nvPicPr>
          <p:cNvPr id="3" name="Picture 2">
            <a:extLst>
              <a:ext uri="{FF2B5EF4-FFF2-40B4-BE49-F238E27FC236}">
                <a16:creationId xmlns:a16="http://schemas.microsoft.com/office/drawing/2014/main" id="{4AA565F8-7AE3-27FC-D5B9-8231CBDF500A}"/>
              </a:ext>
            </a:extLst>
          </p:cNvPr>
          <p:cNvPicPr>
            <a:picLocks noChangeAspect="1"/>
          </p:cNvPicPr>
          <p:nvPr/>
        </p:nvPicPr>
        <p:blipFill rotWithShape="1">
          <a:blip r:embed="rId3"/>
          <a:srcRect t="26777"/>
          <a:stretch/>
        </p:blipFill>
        <p:spPr>
          <a:xfrm>
            <a:off x="7804263" y="347246"/>
            <a:ext cx="3986352" cy="2189177"/>
          </a:xfrm>
          <a:prstGeom prst="rect">
            <a:avLst/>
          </a:prstGeom>
        </p:spPr>
      </p:pic>
      <p:sp>
        <p:nvSpPr>
          <p:cNvPr id="7" name="Content Placeholder 2">
            <a:extLst>
              <a:ext uri="{FF2B5EF4-FFF2-40B4-BE49-F238E27FC236}">
                <a16:creationId xmlns:a16="http://schemas.microsoft.com/office/drawing/2014/main" id="{CF37FD65-8620-449F-BC0D-A69786676CDC}"/>
              </a:ext>
            </a:extLst>
          </p:cNvPr>
          <p:cNvSpPr txBox="1">
            <a:spLocks/>
          </p:cNvSpPr>
          <p:nvPr/>
        </p:nvSpPr>
        <p:spPr>
          <a:xfrm>
            <a:off x="798201" y="1305003"/>
            <a:ext cx="6491121" cy="27657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baseline="0">
                <a:solidFill>
                  <a:srgbClr val="008080"/>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baseline="0">
                <a:solidFill>
                  <a:srgbClr val="008080"/>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baseline="0">
                <a:solidFill>
                  <a:srgbClr val="008080"/>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baseline="0">
                <a:solidFill>
                  <a:srgbClr val="00808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NCI Funding: Chambers County High School Students</a:t>
            </a:r>
          </a:p>
          <a:p>
            <a:r>
              <a:rPr lang="en-US" sz="2000" dirty="0">
                <a:latin typeface="Calibri" panose="020F0502020204030204" pitchFamily="34" charset="0"/>
                <a:cs typeface="Calibri" panose="020F0502020204030204" pitchFamily="34" charset="0"/>
              </a:rPr>
              <a:t>HRSA Grant: Cahaba Medical Care/Wilcox County</a:t>
            </a:r>
          </a:p>
          <a:p>
            <a:r>
              <a:rPr lang="en-US" sz="2000" dirty="0">
                <a:latin typeface="Calibri" panose="020F0502020204030204" pitchFamily="34" charset="0"/>
                <a:cs typeface="Calibri" panose="020F0502020204030204" pitchFamily="34" charset="0"/>
              </a:rPr>
              <a:t>ADPH Immunization Partnership</a:t>
            </a:r>
          </a:p>
          <a:p>
            <a:endParaRPr lang="en-US"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99DCD72-E438-45ED-8CE4-2F42C356FDC4}"/>
              </a:ext>
            </a:extLst>
          </p:cNvPr>
          <p:cNvPicPr>
            <a:picLocks noChangeAspect="1"/>
          </p:cNvPicPr>
          <p:nvPr/>
        </p:nvPicPr>
        <p:blipFill>
          <a:blip r:embed="rId4"/>
          <a:stretch>
            <a:fillRect/>
          </a:stretch>
        </p:blipFill>
        <p:spPr>
          <a:xfrm>
            <a:off x="680076" y="2839321"/>
            <a:ext cx="2488344" cy="3779089"/>
          </a:xfrm>
          <a:prstGeom prst="rect">
            <a:avLst/>
          </a:prstGeom>
        </p:spPr>
      </p:pic>
      <p:pic>
        <p:nvPicPr>
          <p:cNvPr id="8" name="Picture 7">
            <a:extLst>
              <a:ext uri="{FF2B5EF4-FFF2-40B4-BE49-F238E27FC236}">
                <a16:creationId xmlns:a16="http://schemas.microsoft.com/office/drawing/2014/main" id="{6379DFDF-9E58-422A-A30C-E7E1164E3B45}"/>
              </a:ext>
            </a:extLst>
          </p:cNvPr>
          <p:cNvPicPr>
            <a:picLocks noChangeAspect="1"/>
          </p:cNvPicPr>
          <p:nvPr/>
        </p:nvPicPr>
        <p:blipFill>
          <a:blip r:embed="rId5"/>
          <a:stretch>
            <a:fillRect/>
          </a:stretch>
        </p:blipFill>
        <p:spPr>
          <a:xfrm>
            <a:off x="3286545" y="2839321"/>
            <a:ext cx="2472490" cy="3779090"/>
          </a:xfrm>
          <a:prstGeom prst="rect">
            <a:avLst/>
          </a:prstGeom>
        </p:spPr>
      </p:pic>
      <p:pic>
        <p:nvPicPr>
          <p:cNvPr id="10" name="Picture 9">
            <a:extLst>
              <a:ext uri="{FF2B5EF4-FFF2-40B4-BE49-F238E27FC236}">
                <a16:creationId xmlns:a16="http://schemas.microsoft.com/office/drawing/2014/main" id="{8E65F167-C663-4C7F-952D-E2C667046C1A}"/>
              </a:ext>
            </a:extLst>
          </p:cNvPr>
          <p:cNvPicPr>
            <a:picLocks noChangeAspect="1"/>
          </p:cNvPicPr>
          <p:nvPr/>
        </p:nvPicPr>
        <p:blipFill>
          <a:blip r:embed="rId6"/>
          <a:stretch>
            <a:fillRect/>
          </a:stretch>
        </p:blipFill>
        <p:spPr>
          <a:xfrm>
            <a:off x="5900607" y="2839321"/>
            <a:ext cx="2483971" cy="3779090"/>
          </a:xfrm>
          <a:prstGeom prst="rect">
            <a:avLst/>
          </a:prstGeom>
        </p:spPr>
      </p:pic>
    </p:spTree>
    <p:extLst>
      <p:ext uri="{BB962C8B-B14F-4D97-AF65-F5344CB8AC3E}">
        <p14:creationId xmlns:p14="http://schemas.microsoft.com/office/powerpoint/2010/main" val="177295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622CFE-4E06-46E2-8436-A661FBB510F1}"/>
              </a:ext>
            </a:extLst>
          </p:cNvPr>
          <p:cNvSpPr>
            <a:spLocks noGrp="1"/>
          </p:cNvSpPr>
          <p:nvPr>
            <p:ph type="title"/>
          </p:nvPr>
        </p:nvSpPr>
        <p:spPr>
          <a:xfrm>
            <a:off x="677334" y="460327"/>
            <a:ext cx="8596668" cy="1320800"/>
          </a:xfrm>
        </p:spPr>
        <p:txBody>
          <a:bodyPr/>
          <a:lstStyle/>
          <a:p>
            <a:r>
              <a:rPr lang="en-US" b="1" dirty="0">
                <a:latin typeface="Calibri" panose="020F0502020204030204" pitchFamily="34" charset="0"/>
                <a:cs typeface="Calibri" panose="020F0502020204030204" pitchFamily="34" charset="0"/>
              </a:rPr>
              <a:t>Getting the Word Out</a:t>
            </a:r>
          </a:p>
        </p:txBody>
      </p:sp>
      <p:sp>
        <p:nvSpPr>
          <p:cNvPr id="7" name="Content Placeholder 6">
            <a:extLst>
              <a:ext uri="{FF2B5EF4-FFF2-40B4-BE49-F238E27FC236}">
                <a16:creationId xmlns:a16="http://schemas.microsoft.com/office/drawing/2014/main" id="{8959DCAA-C9A3-44A3-BF20-62768D4F5892}"/>
              </a:ext>
            </a:extLst>
          </p:cNvPr>
          <p:cNvSpPr>
            <a:spLocks noGrp="1"/>
          </p:cNvSpPr>
          <p:nvPr>
            <p:ph idx="1"/>
          </p:nvPr>
        </p:nvSpPr>
        <p:spPr>
          <a:xfrm>
            <a:off x="677334" y="1414341"/>
            <a:ext cx="6301436" cy="5245251"/>
          </a:xfrm>
        </p:spPr>
        <p:txBody>
          <a:bodyPr/>
          <a:lstStyle/>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Website</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2">
                  <a:extLst>
                    <a:ext uri="{A12FA001-AC4F-418D-AE19-62706E023703}">
                      <ahyp:hlinkClr xmlns:ahyp="http://schemas.microsoft.com/office/drawing/2018/hyperlinkcolor" val="tx"/>
                    </a:ext>
                  </a:extLst>
                </a:hlinkClick>
              </a:rPr>
              <a:t>www.operationwipeout.org</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 </a:t>
            </a: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Videos</a:t>
            </a:r>
          </a:p>
          <a:p>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hlinkClick r:id="rId3">
                  <a:extLst>
                    <a:ext uri="{A12FA001-AC4F-418D-AE19-62706E023703}">
                      <ahyp:hlinkClr xmlns:ahyp="http://schemas.microsoft.com/office/drawing/2018/hyperlinkcolor" val="tx"/>
                    </a:ext>
                  </a:extLst>
                </a:hlinkClick>
              </a:rPr>
              <a:t>Conquering Cervical Cancer in Alabama Documentary</a:t>
            </a: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Operation WIPE OUT in Alabama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Linda’s Story</a:t>
            </a:r>
          </a:p>
          <a:p>
            <a:pPr marL="0" indent="0">
              <a:buNone/>
            </a:pPr>
            <a:endPar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endParaRPr>
          </a:p>
          <a:p>
            <a:pPr marL="0" indent="0">
              <a:buNone/>
            </a:pPr>
            <a:r>
              <a:rPr lang="en-US"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sym typeface="Symbol" pitchFamily="2" charset="2"/>
              </a:rPr>
              <a:t>Media</a:t>
            </a:r>
          </a:p>
          <a:p>
            <a:r>
              <a:rPr lang="en-US" dirty="0">
                <a:latin typeface="Arial" panose="020B0604020202020204" pitchFamily="34" charset="0"/>
                <a:ea typeface="Calibri" panose="020F0502020204030204" pitchFamily="34" charset="0"/>
                <a:cs typeface="Arial" panose="020B0604020202020204" pitchFamily="34" charset="0"/>
                <a:sym typeface="Symbol" pitchFamily="2" charset="2"/>
              </a:rPr>
              <a:t>NBC Nightly News</a:t>
            </a:r>
          </a:p>
        </p:txBody>
      </p:sp>
      <p:pic>
        <p:nvPicPr>
          <p:cNvPr id="11" name="Picture 10">
            <a:extLst>
              <a:ext uri="{FF2B5EF4-FFF2-40B4-BE49-F238E27FC236}">
                <a16:creationId xmlns:a16="http://schemas.microsoft.com/office/drawing/2014/main" id="{196C2AB3-E61B-46F3-8648-CA40FC4BBD5E}"/>
              </a:ext>
            </a:extLst>
          </p:cNvPr>
          <p:cNvPicPr>
            <a:picLocks noChangeAspect="1"/>
          </p:cNvPicPr>
          <p:nvPr/>
        </p:nvPicPr>
        <p:blipFill>
          <a:blip r:embed="rId4"/>
          <a:stretch>
            <a:fillRect/>
          </a:stretch>
        </p:blipFill>
        <p:spPr>
          <a:xfrm>
            <a:off x="6769039" y="235225"/>
            <a:ext cx="4318649" cy="2951221"/>
          </a:xfrm>
          <a:prstGeom prst="rect">
            <a:avLst/>
          </a:prstGeom>
          <a:ln w="12700">
            <a:solidFill>
              <a:schemeClr val="tx1"/>
            </a:solidFill>
          </a:ln>
        </p:spPr>
      </p:pic>
      <p:pic>
        <p:nvPicPr>
          <p:cNvPr id="15" name="Picture 14">
            <a:extLst>
              <a:ext uri="{FF2B5EF4-FFF2-40B4-BE49-F238E27FC236}">
                <a16:creationId xmlns:a16="http://schemas.microsoft.com/office/drawing/2014/main" id="{02F949EC-7C35-43DA-B74E-DDAF2A905F0A}"/>
              </a:ext>
            </a:extLst>
          </p:cNvPr>
          <p:cNvPicPr>
            <a:picLocks noChangeAspect="1"/>
          </p:cNvPicPr>
          <p:nvPr/>
        </p:nvPicPr>
        <p:blipFill>
          <a:blip r:embed="rId5"/>
          <a:stretch>
            <a:fillRect/>
          </a:stretch>
        </p:blipFill>
        <p:spPr>
          <a:xfrm>
            <a:off x="8151567" y="3795786"/>
            <a:ext cx="3363099" cy="2863806"/>
          </a:xfrm>
          <a:prstGeom prst="rect">
            <a:avLst/>
          </a:prstGeom>
          <a:ln w="12700">
            <a:solidFill>
              <a:schemeClr val="tx1"/>
            </a:solidFill>
          </a:ln>
        </p:spPr>
      </p:pic>
      <p:pic>
        <p:nvPicPr>
          <p:cNvPr id="19" name="Picture 18">
            <a:extLst>
              <a:ext uri="{FF2B5EF4-FFF2-40B4-BE49-F238E27FC236}">
                <a16:creationId xmlns:a16="http://schemas.microsoft.com/office/drawing/2014/main" id="{FEAACF6F-E5BA-4821-946E-86ED3C867696}"/>
              </a:ext>
            </a:extLst>
          </p:cNvPr>
          <p:cNvPicPr>
            <a:picLocks noChangeAspect="1"/>
          </p:cNvPicPr>
          <p:nvPr/>
        </p:nvPicPr>
        <p:blipFill>
          <a:blip r:embed="rId6"/>
          <a:stretch>
            <a:fillRect/>
          </a:stretch>
        </p:blipFill>
        <p:spPr>
          <a:xfrm>
            <a:off x="4805461" y="3671555"/>
            <a:ext cx="3298682" cy="1920392"/>
          </a:xfrm>
          <a:prstGeom prst="rect">
            <a:avLst/>
          </a:prstGeom>
          <a:ln w="12700">
            <a:solidFill>
              <a:schemeClr val="tx1"/>
            </a:solidFill>
          </a:ln>
        </p:spPr>
      </p:pic>
      <p:pic>
        <p:nvPicPr>
          <p:cNvPr id="13" name="Picture 12">
            <a:extLst>
              <a:ext uri="{FF2B5EF4-FFF2-40B4-BE49-F238E27FC236}">
                <a16:creationId xmlns:a16="http://schemas.microsoft.com/office/drawing/2014/main" id="{FD498980-062C-40BD-BDBF-A0A97DD50F66}"/>
              </a:ext>
            </a:extLst>
          </p:cNvPr>
          <p:cNvPicPr>
            <a:picLocks noChangeAspect="1"/>
          </p:cNvPicPr>
          <p:nvPr/>
        </p:nvPicPr>
        <p:blipFill>
          <a:blip r:embed="rId7"/>
          <a:stretch>
            <a:fillRect/>
          </a:stretch>
        </p:blipFill>
        <p:spPr>
          <a:xfrm>
            <a:off x="8830704" y="1255333"/>
            <a:ext cx="3263645" cy="2863806"/>
          </a:xfrm>
          <a:prstGeom prst="rect">
            <a:avLst/>
          </a:prstGeom>
          <a:ln w="12700">
            <a:solidFill>
              <a:schemeClr val="tx1"/>
            </a:solidFill>
          </a:ln>
        </p:spPr>
      </p:pic>
      <p:pic>
        <p:nvPicPr>
          <p:cNvPr id="17" name="Picture 16">
            <a:extLst>
              <a:ext uri="{FF2B5EF4-FFF2-40B4-BE49-F238E27FC236}">
                <a16:creationId xmlns:a16="http://schemas.microsoft.com/office/drawing/2014/main" id="{1A80A9A5-DFA4-48DE-80CB-E291AC920CBC}"/>
              </a:ext>
            </a:extLst>
          </p:cNvPr>
          <p:cNvPicPr>
            <a:picLocks noChangeAspect="1"/>
          </p:cNvPicPr>
          <p:nvPr/>
        </p:nvPicPr>
        <p:blipFill>
          <a:blip r:embed="rId8"/>
          <a:stretch>
            <a:fillRect/>
          </a:stretch>
        </p:blipFill>
        <p:spPr>
          <a:xfrm>
            <a:off x="2447195" y="5443659"/>
            <a:ext cx="3453626" cy="1216325"/>
          </a:xfrm>
          <a:prstGeom prst="rect">
            <a:avLst/>
          </a:prstGeom>
          <a:ln w="12700">
            <a:solidFill>
              <a:schemeClr val="tx1"/>
            </a:solidFill>
          </a:ln>
        </p:spPr>
      </p:pic>
    </p:spTree>
    <p:extLst>
      <p:ext uri="{BB962C8B-B14F-4D97-AF65-F5344CB8AC3E}">
        <p14:creationId xmlns:p14="http://schemas.microsoft.com/office/powerpoint/2010/main" val="2325648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07368" y="6041362"/>
            <a:ext cx="838200" cy="609600"/>
          </a:xfrm>
        </p:spPr>
        <p:txBody>
          <a:bodyPr>
            <a:normAutofit fontScale="92500"/>
          </a:bodyPr>
          <a:lstStyle/>
          <a:p>
            <a:pPr algn="ctr"/>
            <a:r>
              <a:rPr lang="en-US" sz="2600" dirty="0"/>
              <a:t>2025</a:t>
            </a:r>
          </a:p>
        </p:txBody>
      </p:sp>
      <p:pic>
        <p:nvPicPr>
          <p:cNvPr id="3" name="Picture 2"/>
          <p:cNvPicPr>
            <a:picLocks noChangeAspect="1"/>
          </p:cNvPicPr>
          <p:nvPr/>
        </p:nvPicPr>
        <p:blipFill>
          <a:blip r:embed="rId3"/>
          <a:stretch>
            <a:fillRect/>
          </a:stretch>
        </p:blipFill>
        <p:spPr>
          <a:xfrm>
            <a:off x="3124200" y="238952"/>
            <a:ext cx="4813996" cy="1524000"/>
          </a:xfrm>
          <a:prstGeom prst="rect">
            <a:avLst/>
          </a:prstGeom>
        </p:spPr>
      </p:pic>
      <p:sp>
        <p:nvSpPr>
          <p:cNvPr id="9" name="AutoShape 2">
            <a:extLst>
              <a:ext uri="{FF2B5EF4-FFF2-40B4-BE49-F238E27FC236}">
                <a16:creationId xmlns:a16="http://schemas.microsoft.com/office/drawing/2014/main" id="{C7F8C486-4000-4E9C-B3C2-BA1F88153C21}"/>
              </a:ext>
            </a:extLst>
          </p:cNvPr>
          <p:cNvSpPr txBox="1">
            <a:spLocks noChangeArrowheads="1"/>
          </p:cNvSpPr>
          <p:nvPr/>
        </p:nvSpPr>
        <p:spPr>
          <a:xfrm>
            <a:off x="457200" y="2970974"/>
            <a:ext cx="9505681" cy="13415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baseline="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latin typeface="Calibri" panose="020F0502020204030204" pitchFamily="34" charset="0"/>
                <a:cs typeface="Calibri" panose="020F0502020204030204" pitchFamily="34" charset="0"/>
              </a:rPr>
              <a:t>Bibb, Fayette, Greene, Hale, Lamar, Perry, Pickens, Sumter, and Tuscaloosa County Regional Data</a:t>
            </a:r>
          </a:p>
        </p:txBody>
      </p:sp>
    </p:spTree>
    <p:extLst>
      <p:ext uri="{BB962C8B-B14F-4D97-AF65-F5344CB8AC3E}">
        <p14:creationId xmlns:p14="http://schemas.microsoft.com/office/powerpoint/2010/main" val="36654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What Can You Do?</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2132902"/>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Join Operation WIPE OUT</a:t>
            </a:r>
          </a:p>
          <a:p>
            <a:pPr>
              <a:buClr>
                <a:schemeClr val="accent2">
                  <a:lumMod val="75000"/>
                </a:schemeClr>
              </a:buClr>
            </a:pPr>
            <a:r>
              <a:rPr lang="en-US" sz="2800" dirty="0">
                <a:latin typeface="Calibri" panose="020F0502020204030204" pitchFamily="34" charset="0"/>
                <a:cs typeface="Calibri" panose="020F0502020204030204" pitchFamily="34" charset="0"/>
              </a:rPr>
              <a:t>Assess Your Region’s Needs</a:t>
            </a:r>
          </a:p>
          <a:p>
            <a:pPr>
              <a:buClr>
                <a:schemeClr val="accent2">
                  <a:lumMod val="75000"/>
                </a:schemeClr>
              </a:buClr>
            </a:pPr>
            <a:r>
              <a:rPr lang="en-US" sz="2800" dirty="0">
                <a:latin typeface="Calibri" panose="020F0502020204030204" pitchFamily="34" charset="0"/>
                <a:cs typeface="Calibri" panose="020F0502020204030204" pitchFamily="34" charset="0"/>
              </a:rPr>
              <a:t>Become an ABCCEDP Provider</a:t>
            </a:r>
          </a:p>
          <a:p>
            <a:pPr>
              <a:buClr>
                <a:schemeClr val="accent2">
                  <a:lumMod val="75000"/>
                </a:schemeClr>
              </a:buClr>
            </a:pPr>
            <a:r>
              <a:rPr lang="en-US" sz="2800" dirty="0">
                <a:latin typeface="Calibri" panose="020F0502020204030204" pitchFamily="34" charset="0"/>
                <a:cs typeface="Calibri" panose="020F0502020204030204" pitchFamily="34" charset="0"/>
              </a:rPr>
              <a:t>Become an Advocate in Your Region</a:t>
            </a:r>
          </a:p>
        </p:txBody>
      </p:sp>
    </p:spTree>
    <p:extLst>
      <p:ext uri="{BB962C8B-B14F-4D97-AF65-F5344CB8AC3E}">
        <p14:creationId xmlns:p14="http://schemas.microsoft.com/office/powerpoint/2010/main" val="1286251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4592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Ages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8" name="TextBox 7">
            <a:extLst>
              <a:ext uri="{FF2B5EF4-FFF2-40B4-BE49-F238E27FC236}">
                <a16:creationId xmlns:a16="http://schemas.microsoft.com/office/drawing/2014/main" id="{1140438B-7984-4525-91C7-3D958621800E}"/>
              </a:ext>
            </a:extLst>
          </p:cNvPr>
          <p:cNvSpPr txBox="1"/>
          <p:nvPr/>
        </p:nvSpPr>
        <p:spPr>
          <a:xfrm>
            <a:off x="452064" y="5945946"/>
            <a:ext cx="6102848" cy="830997"/>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12" name="Picture 11">
            <a:extLst>
              <a:ext uri="{FF2B5EF4-FFF2-40B4-BE49-F238E27FC236}">
                <a16:creationId xmlns:a16="http://schemas.microsoft.com/office/drawing/2014/main" id="{A042D41C-B202-416B-A73D-6CDD1D1D2FDC}"/>
              </a:ext>
            </a:extLst>
          </p:cNvPr>
          <p:cNvPicPr>
            <a:picLocks noChangeAspect="1"/>
          </p:cNvPicPr>
          <p:nvPr/>
        </p:nvPicPr>
        <p:blipFill>
          <a:blip r:embed="rId3"/>
          <a:stretch>
            <a:fillRect/>
          </a:stretch>
        </p:blipFill>
        <p:spPr>
          <a:xfrm>
            <a:off x="266971" y="1449041"/>
            <a:ext cx="2901166" cy="1664414"/>
          </a:xfrm>
          <a:prstGeom prst="rect">
            <a:avLst/>
          </a:prstGeom>
        </p:spPr>
      </p:pic>
      <p:pic>
        <p:nvPicPr>
          <p:cNvPr id="14" name="Picture 13">
            <a:extLst>
              <a:ext uri="{FF2B5EF4-FFF2-40B4-BE49-F238E27FC236}">
                <a16:creationId xmlns:a16="http://schemas.microsoft.com/office/drawing/2014/main" id="{5FDC1D1A-9CCF-4767-9F87-A1D4DDCBD856}"/>
              </a:ext>
            </a:extLst>
          </p:cNvPr>
          <p:cNvPicPr>
            <a:picLocks noChangeAspect="1"/>
          </p:cNvPicPr>
          <p:nvPr/>
        </p:nvPicPr>
        <p:blipFill rotWithShape="1">
          <a:blip r:embed="rId4"/>
          <a:srcRect t="1504"/>
          <a:stretch/>
        </p:blipFill>
        <p:spPr>
          <a:xfrm>
            <a:off x="2846079" y="1380094"/>
            <a:ext cx="5342295" cy="4728903"/>
          </a:xfrm>
          <a:prstGeom prst="rect">
            <a:avLst/>
          </a:prstGeom>
        </p:spPr>
      </p:pic>
      <p:sp>
        <p:nvSpPr>
          <p:cNvPr id="7" name="Freeform: Shape 6">
            <a:extLst>
              <a:ext uri="{FF2B5EF4-FFF2-40B4-BE49-F238E27FC236}">
                <a16:creationId xmlns:a16="http://schemas.microsoft.com/office/drawing/2014/main" id="{33D180C5-578D-45F1-8B9C-A43CA9ED1DB5}"/>
              </a:ext>
            </a:extLst>
          </p:cNvPr>
          <p:cNvSpPr/>
          <p:nvPr/>
        </p:nvSpPr>
        <p:spPr>
          <a:xfrm>
            <a:off x="2845726" y="2882931"/>
            <a:ext cx="2491384" cy="3090905"/>
          </a:xfrm>
          <a:custGeom>
            <a:avLst/>
            <a:gdLst>
              <a:gd name="connsiteX0" fmla="*/ 587939 w 2491384"/>
              <a:gd name="connsiteY0" fmla="*/ 2473 h 3090905"/>
              <a:gd name="connsiteX1" fmla="*/ 811874 w 2491384"/>
              <a:gd name="connsiteY1" fmla="*/ 21134 h 3090905"/>
              <a:gd name="connsiteX2" fmla="*/ 1007817 w 2491384"/>
              <a:gd name="connsiteY2" fmla="*/ 86448 h 3090905"/>
              <a:gd name="connsiteX3" fmla="*/ 1119784 w 2491384"/>
              <a:gd name="connsiteY3" fmla="*/ 123771 h 3090905"/>
              <a:gd name="connsiteX4" fmla="*/ 1147776 w 2491384"/>
              <a:gd name="connsiteY4" fmla="*/ 133101 h 3090905"/>
              <a:gd name="connsiteX5" fmla="*/ 1343719 w 2491384"/>
              <a:gd name="connsiteY5" fmla="*/ 217077 h 3090905"/>
              <a:gd name="connsiteX6" fmla="*/ 1483678 w 2491384"/>
              <a:gd name="connsiteY6" fmla="*/ 282391 h 3090905"/>
              <a:gd name="connsiteX7" fmla="*/ 1604976 w 2491384"/>
              <a:gd name="connsiteY7" fmla="*/ 347705 h 3090905"/>
              <a:gd name="connsiteX8" fmla="*/ 1688952 w 2491384"/>
              <a:gd name="connsiteY8" fmla="*/ 450342 h 3090905"/>
              <a:gd name="connsiteX9" fmla="*/ 1716943 w 2491384"/>
              <a:gd name="connsiteY9" fmla="*/ 478334 h 3090905"/>
              <a:gd name="connsiteX10" fmla="*/ 1810250 w 2491384"/>
              <a:gd name="connsiteY10" fmla="*/ 608962 h 3090905"/>
              <a:gd name="connsiteX11" fmla="*/ 1875564 w 2491384"/>
              <a:gd name="connsiteY11" fmla="*/ 739591 h 3090905"/>
              <a:gd name="connsiteX12" fmla="*/ 1950209 w 2491384"/>
              <a:gd name="connsiteY12" fmla="*/ 860889 h 3090905"/>
              <a:gd name="connsiteX13" fmla="*/ 1987531 w 2491384"/>
              <a:gd name="connsiteY13" fmla="*/ 916873 h 3090905"/>
              <a:gd name="connsiteX14" fmla="*/ 2099498 w 2491384"/>
              <a:gd name="connsiteY14" fmla="*/ 1131477 h 3090905"/>
              <a:gd name="connsiteX15" fmla="*/ 2146152 w 2491384"/>
              <a:gd name="connsiteY15" fmla="*/ 1234113 h 3090905"/>
              <a:gd name="connsiteX16" fmla="*/ 2211466 w 2491384"/>
              <a:gd name="connsiteY16" fmla="*/ 1346081 h 3090905"/>
              <a:gd name="connsiteX17" fmla="*/ 2314103 w 2491384"/>
              <a:gd name="connsiteY17" fmla="*/ 1495371 h 3090905"/>
              <a:gd name="connsiteX18" fmla="*/ 2342094 w 2491384"/>
              <a:gd name="connsiteY18" fmla="*/ 1532693 h 3090905"/>
              <a:gd name="connsiteX19" fmla="*/ 2435401 w 2491384"/>
              <a:gd name="connsiteY19" fmla="*/ 1719305 h 3090905"/>
              <a:gd name="connsiteX20" fmla="*/ 2463392 w 2491384"/>
              <a:gd name="connsiteY20" fmla="*/ 1775289 h 3090905"/>
              <a:gd name="connsiteX21" fmla="*/ 2472723 w 2491384"/>
              <a:gd name="connsiteY21" fmla="*/ 1812611 h 3090905"/>
              <a:gd name="connsiteX22" fmla="*/ 2491384 w 2491384"/>
              <a:gd name="connsiteY22" fmla="*/ 1943240 h 3090905"/>
              <a:gd name="connsiteX23" fmla="*/ 2454062 w 2491384"/>
              <a:gd name="connsiteY23" fmla="*/ 2335126 h 3090905"/>
              <a:gd name="connsiteX24" fmla="*/ 2379417 w 2491384"/>
              <a:gd name="connsiteY24" fmla="*/ 2447093 h 3090905"/>
              <a:gd name="connsiteX25" fmla="*/ 2342094 w 2491384"/>
              <a:gd name="connsiteY25" fmla="*/ 2493746 h 3090905"/>
              <a:gd name="connsiteX26" fmla="*/ 2174143 w 2491384"/>
              <a:gd name="connsiteY26" fmla="*/ 2615044 h 3090905"/>
              <a:gd name="connsiteX27" fmla="*/ 2146152 w 2491384"/>
              <a:gd name="connsiteY27" fmla="*/ 2643036 h 3090905"/>
              <a:gd name="connsiteX28" fmla="*/ 2127490 w 2491384"/>
              <a:gd name="connsiteY28" fmla="*/ 2671028 h 3090905"/>
              <a:gd name="connsiteX29" fmla="*/ 2071507 w 2491384"/>
              <a:gd name="connsiteY29" fmla="*/ 2708350 h 3090905"/>
              <a:gd name="connsiteX30" fmla="*/ 1950209 w 2491384"/>
              <a:gd name="connsiteY30" fmla="*/ 2792326 h 3090905"/>
              <a:gd name="connsiteX31" fmla="*/ 1856903 w 2491384"/>
              <a:gd name="connsiteY31" fmla="*/ 2857640 h 3090905"/>
              <a:gd name="connsiteX32" fmla="*/ 1698282 w 2491384"/>
              <a:gd name="connsiteY32" fmla="*/ 2941615 h 3090905"/>
              <a:gd name="connsiteX33" fmla="*/ 1651629 w 2491384"/>
              <a:gd name="connsiteY33" fmla="*/ 2960277 h 3090905"/>
              <a:gd name="connsiteX34" fmla="*/ 1194429 w 2491384"/>
              <a:gd name="connsiteY34" fmla="*/ 3044252 h 3090905"/>
              <a:gd name="connsiteX35" fmla="*/ 1101123 w 2491384"/>
              <a:gd name="connsiteY35" fmla="*/ 3072244 h 3090905"/>
              <a:gd name="connsiteX36" fmla="*/ 877188 w 2491384"/>
              <a:gd name="connsiteY36" fmla="*/ 3090905 h 3090905"/>
              <a:gd name="connsiteX37" fmla="*/ 569278 w 2491384"/>
              <a:gd name="connsiteY37" fmla="*/ 3053583 h 3090905"/>
              <a:gd name="connsiteX38" fmla="*/ 531956 w 2491384"/>
              <a:gd name="connsiteY38" fmla="*/ 3034922 h 3090905"/>
              <a:gd name="connsiteX39" fmla="*/ 336013 w 2491384"/>
              <a:gd name="connsiteY39" fmla="*/ 3016260 h 3090905"/>
              <a:gd name="connsiteX40" fmla="*/ 280029 w 2491384"/>
              <a:gd name="connsiteY40" fmla="*/ 2988268 h 3090905"/>
              <a:gd name="connsiteX41" fmla="*/ 233376 w 2491384"/>
              <a:gd name="connsiteY41" fmla="*/ 2978938 h 3090905"/>
              <a:gd name="connsiteX42" fmla="*/ 168062 w 2491384"/>
              <a:gd name="connsiteY42" fmla="*/ 2960277 h 3090905"/>
              <a:gd name="connsiteX43" fmla="*/ 93417 w 2491384"/>
              <a:gd name="connsiteY43" fmla="*/ 2941615 h 3090905"/>
              <a:gd name="connsiteX44" fmla="*/ 46764 w 2491384"/>
              <a:gd name="connsiteY44" fmla="*/ 2848309 h 3090905"/>
              <a:gd name="connsiteX45" fmla="*/ 9441 w 2491384"/>
              <a:gd name="connsiteY45" fmla="*/ 2643036 h 3090905"/>
              <a:gd name="connsiteX46" fmla="*/ 9441 w 2491384"/>
              <a:gd name="connsiteY46" fmla="*/ 2195166 h 3090905"/>
              <a:gd name="connsiteX47" fmla="*/ 168062 w 2491384"/>
              <a:gd name="connsiteY47" fmla="*/ 1476709 h 3090905"/>
              <a:gd name="connsiteX48" fmla="*/ 270698 w 2491384"/>
              <a:gd name="connsiteY48" fmla="*/ 1103485 h 3090905"/>
              <a:gd name="connsiteX49" fmla="*/ 308021 w 2491384"/>
              <a:gd name="connsiteY49" fmla="*/ 944864 h 3090905"/>
              <a:gd name="connsiteX50" fmla="*/ 354674 w 2491384"/>
              <a:gd name="connsiteY50" fmla="*/ 804905 h 3090905"/>
              <a:gd name="connsiteX51" fmla="*/ 419988 w 2491384"/>
              <a:gd name="connsiteY51" fmla="*/ 543648 h 3090905"/>
              <a:gd name="connsiteX52" fmla="*/ 475972 w 2491384"/>
              <a:gd name="connsiteY52" fmla="*/ 357036 h 3090905"/>
              <a:gd name="connsiteX53" fmla="*/ 522625 w 2491384"/>
              <a:gd name="connsiteY53" fmla="*/ 189085 h 3090905"/>
              <a:gd name="connsiteX54" fmla="*/ 531956 w 2491384"/>
              <a:gd name="connsiteY54" fmla="*/ 151762 h 3090905"/>
              <a:gd name="connsiteX55" fmla="*/ 541286 w 2491384"/>
              <a:gd name="connsiteY55" fmla="*/ 105109 h 3090905"/>
              <a:gd name="connsiteX56" fmla="*/ 559947 w 2491384"/>
              <a:gd name="connsiteY56" fmla="*/ 67787 h 3090905"/>
              <a:gd name="connsiteX57" fmla="*/ 587939 w 2491384"/>
              <a:gd name="connsiteY57" fmla="*/ 2473 h 3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91384" h="3090905">
                <a:moveTo>
                  <a:pt x="587939" y="2473"/>
                </a:moveTo>
                <a:cubicBezTo>
                  <a:pt x="629927" y="-5303"/>
                  <a:pt x="738425" y="6444"/>
                  <a:pt x="811874" y="21134"/>
                </a:cubicBezTo>
                <a:cubicBezTo>
                  <a:pt x="879384" y="34636"/>
                  <a:pt x="942503" y="64677"/>
                  <a:pt x="1007817" y="86448"/>
                </a:cubicBezTo>
                <a:lnTo>
                  <a:pt x="1119784" y="123771"/>
                </a:lnTo>
                <a:cubicBezTo>
                  <a:pt x="1129115" y="126881"/>
                  <a:pt x="1138736" y="129227"/>
                  <a:pt x="1147776" y="133101"/>
                </a:cubicBezTo>
                <a:cubicBezTo>
                  <a:pt x="1213090" y="161093"/>
                  <a:pt x="1277183" y="192127"/>
                  <a:pt x="1343719" y="217077"/>
                </a:cubicBezTo>
                <a:cubicBezTo>
                  <a:pt x="1464383" y="262325"/>
                  <a:pt x="1374022" y="223908"/>
                  <a:pt x="1483678" y="282391"/>
                </a:cubicBezTo>
                <a:cubicBezTo>
                  <a:pt x="1493643" y="287705"/>
                  <a:pt x="1587210" y="331554"/>
                  <a:pt x="1604976" y="347705"/>
                </a:cubicBezTo>
                <a:cubicBezTo>
                  <a:pt x="1658892" y="396720"/>
                  <a:pt x="1650365" y="405323"/>
                  <a:pt x="1688952" y="450342"/>
                </a:cubicBezTo>
                <a:cubicBezTo>
                  <a:pt x="1697539" y="460361"/>
                  <a:pt x="1708177" y="468472"/>
                  <a:pt x="1716943" y="478334"/>
                </a:cubicBezTo>
                <a:cubicBezTo>
                  <a:pt x="1759217" y="525893"/>
                  <a:pt x="1778700" y="551121"/>
                  <a:pt x="1810250" y="608962"/>
                </a:cubicBezTo>
                <a:cubicBezTo>
                  <a:pt x="1833562" y="651700"/>
                  <a:pt x="1847268" y="699976"/>
                  <a:pt x="1875564" y="739591"/>
                </a:cubicBezTo>
                <a:cubicBezTo>
                  <a:pt x="1980919" y="887087"/>
                  <a:pt x="1873932" y="730127"/>
                  <a:pt x="1950209" y="860889"/>
                </a:cubicBezTo>
                <a:cubicBezTo>
                  <a:pt x="1961510" y="880262"/>
                  <a:pt x="1976697" y="897236"/>
                  <a:pt x="1987531" y="916873"/>
                </a:cubicBezTo>
                <a:cubicBezTo>
                  <a:pt x="2026508" y="987520"/>
                  <a:pt x="2063414" y="1059310"/>
                  <a:pt x="2099498" y="1131477"/>
                </a:cubicBezTo>
                <a:cubicBezTo>
                  <a:pt x="2116305" y="1165090"/>
                  <a:pt x="2127216" y="1201652"/>
                  <a:pt x="2146152" y="1234113"/>
                </a:cubicBezTo>
                <a:cubicBezTo>
                  <a:pt x="2167923" y="1271436"/>
                  <a:pt x="2188101" y="1309735"/>
                  <a:pt x="2211466" y="1346081"/>
                </a:cubicBezTo>
                <a:cubicBezTo>
                  <a:pt x="2244122" y="1396879"/>
                  <a:pt x="2277870" y="1447059"/>
                  <a:pt x="2314103" y="1495371"/>
                </a:cubicBezTo>
                <a:cubicBezTo>
                  <a:pt x="2323433" y="1507812"/>
                  <a:pt x="2334303" y="1519235"/>
                  <a:pt x="2342094" y="1532693"/>
                </a:cubicBezTo>
                <a:cubicBezTo>
                  <a:pt x="2475531" y="1763175"/>
                  <a:pt x="2380975" y="1599566"/>
                  <a:pt x="2435401" y="1719305"/>
                </a:cubicBezTo>
                <a:cubicBezTo>
                  <a:pt x="2444034" y="1738299"/>
                  <a:pt x="2455643" y="1755917"/>
                  <a:pt x="2463392" y="1775289"/>
                </a:cubicBezTo>
                <a:cubicBezTo>
                  <a:pt x="2468155" y="1787195"/>
                  <a:pt x="2470615" y="1799962"/>
                  <a:pt x="2472723" y="1812611"/>
                </a:cubicBezTo>
                <a:cubicBezTo>
                  <a:pt x="2479954" y="1855998"/>
                  <a:pt x="2485164" y="1899697"/>
                  <a:pt x="2491384" y="1943240"/>
                </a:cubicBezTo>
                <a:cubicBezTo>
                  <a:pt x="2488486" y="1993963"/>
                  <a:pt x="2499135" y="2226950"/>
                  <a:pt x="2454062" y="2335126"/>
                </a:cubicBezTo>
                <a:cubicBezTo>
                  <a:pt x="2443436" y="2360628"/>
                  <a:pt x="2390683" y="2432072"/>
                  <a:pt x="2379417" y="2447093"/>
                </a:cubicBezTo>
                <a:cubicBezTo>
                  <a:pt x="2367468" y="2463025"/>
                  <a:pt x="2357507" y="2481135"/>
                  <a:pt x="2342094" y="2493746"/>
                </a:cubicBezTo>
                <a:cubicBezTo>
                  <a:pt x="2288646" y="2537476"/>
                  <a:pt x="2222973" y="2566212"/>
                  <a:pt x="2174143" y="2615044"/>
                </a:cubicBezTo>
                <a:cubicBezTo>
                  <a:pt x="2164813" y="2624375"/>
                  <a:pt x="2154599" y="2632899"/>
                  <a:pt x="2146152" y="2643036"/>
                </a:cubicBezTo>
                <a:cubicBezTo>
                  <a:pt x="2138973" y="2651651"/>
                  <a:pt x="2135930" y="2663643"/>
                  <a:pt x="2127490" y="2671028"/>
                </a:cubicBezTo>
                <a:cubicBezTo>
                  <a:pt x="2110611" y="2685797"/>
                  <a:pt x="2087366" y="2692491"/>
                  <a:pt x="2071507" y="2708350"/>
                </a:cubicBezTo>
                <a:cubicBezTo>
                  <a:pt x="2012431" y="2767426"/>
                  <a:pt x="2069775" y="2714608"/>
                  <a:pt x="1950209" y="2792326"/>
                </a:cubicBezTo>
                <a:cubicBezTo>
                  <a:pt x="1918378" y="2813016"/>
                  <a:pt x="1888777" y="2837016"/>
                  <a:pt x="1856903" y="2857640"/>
                </a:cubicBezTo>
                <a:cubicBezTo>
                  <a:pt x="1816864" y="2883547"/>
                  <a:pt x="1737097" y="2923501"/>
                  <a:pt x="1698282" y="2941615"/>
                </a:cubicBezTo>
                <a:cubicBezTo>
                  <a:pt x="1683104" y="2948698"/>
                  <a:pt x="1667933" y="2956441"/>
                  <a:pt x="1651629" y="2960277"/>
                </a:cubicBezTo>
                <a:cubicBezTo>
                  <a:pt x="1010654" y="3111095"/>
                  <a:pt x="1683004" y="2946536"/>
                  <a:pt x="1194429" y="3044252"/>
                </a:cubicBezTo>
                <a:cubicBezTo>
                  <a:pt x="1162588" y="3050620"/>
                  <a:pt x="1132731" y="3064807"/>
                  <a:pt x="1101123" y="3072244"/>
                </a:cubicBezTo>
                <a:cubicBezTo>
                  <a:pt x="1045049" y="3085438"/>
                  <a:pt x="909236" y="3089020"/>
                  <a:pt x="877188" y="3090905"/>
                </a:cubicBezTo>
                <a:cubicBezTo>
                  <a:pt x="736882" y="3082652"/>
                  <a:pt x="704803" y="3087464"/>
                  <a:pt x="569278" y="3053583"/>
                </a:cubicBezTo>
                <a:cubicBezTo>
                  <a:pt x="555784" y="3050210"/>
                  <a:pt x="545690" y="3037120"/>
                  <a:pt x="531956" y="3034922"/>
                </a:cubicBezTo>
                <a:cubicBezTo>
                  <a:pt x="467170" y="3024556"/>
                  <a:pt x="401327" y="3022481"/>
                  <a:pt x="336013" y="3016260"/>
                </a:cubicBezTo>
                <a:cubicBezTo>
                  <a:pt x="317352" y="3006929"/>
                  <a:pt x="299637" y="2995398"/>
                  <a:pt x="280029" y="2988268"/>
                </a:cubicBezTo>
                <a:cubicBezTo>
                  <a:pt x="265125" y="2982848"/>
                  <a:pt x="248761" y="2982784"/>
                  <a:pt x="233376" y="2978938"/>
                </a:cubicBezTo>
                <a:cubicBezTo>
                  <a:pt x="211409" y="2973447"/>
                  <a:pt x="189940" y="2966111"/>
                  <a:pt x="168062" y="2960277"/>
                </a:cubicBezTo>
                <a:cubicBezTo>
                  <a:pt x="143281" y="2953668"/>
                  <a:pt x="118299" y="2947836"/>
                  <a:pt x="93417" y="2941615"/>
                </a:cubicBezTo>
                <a:cubicBezTo>
                  <a:pt x="70230" y="2906835"/>
                  <a:pt x="60979" y="2896640"/>
                  <a:pt x="46764" y="2848309"/>
                </a:cubicBezTo>
                <a:cubicBezTo>
                  <a:pt x="36735" y="2814210"/>
                  <a:pt x="14168" y="2671400"/>
                  <a:pt x="9441" y="2643036"/>
                </a:cubicBezTo>
                <a:cubicBezTo>
                  <a:pt x="6761" y="2554593"/>
                  <a:pt x="-10392" y="2316368"/>
                  <a:pt x="9441" y="2195166"/>
                </a:cubicBezTo>
                <a:cubicBezTo>
                  <a:pt x="39951" y="2008716"/>
                  <a:pt x="116981" y="1662459"/>
                  <a:pt x="168062" y="1476709"/>
                </a:cubicBezTo>
                <a:cubicBezTo>
                  <a:pt x="202274" y="1352301"/>
                  <a:pt x="241146" y="1229081"/>
                  <a:pt x="270698" y="1103485"/>
                </a:cubicBezTo>
                <a:cubicBezTo>
                  <a:pt x="283139" y="1050611"/>
                  <a:pt x="293315" y="997153"/>
                  <a:pt x="308021" y="944864"/>
                </a:cubicBezTo>
                <a:cubicBezTo>
                  <a:pt x="321335" y="897524"/>
                  <a:pt x="341455" y="852272"/>
                  <a:pt x="354674" y="804905"/>
                </a:cubicBezTo>
                <a:cubicBezTo>
                  <a:pt x="378803" y="718443"/>
                  <a:pt x="394194" y="629628"/>
                  <a:pt x="419988" y="543648"/>
                </a:cubicBezTo>
                <a:cubicBezTo>
                  <a:pt x="438649" y="481444"/>
                  <a:pt x="465295" y="421095"/>
                  <a:pt x="475972" y="357036"/>
                </a:cubicBezTo>
                <a:cubicBezTo>
                  <a:pt x="502182" y="199779"/>
                  <a:pt x="457670" y="448899"/>
                  <a:pt x="522625" y="189085"/>
                </a:cubicBezTo>
                <a:cubicBezTo>
                  <a:pt x="525735" y="176644"/>
                  <a:pt x="529174" y="164281"/>
                  <a:pt x="531956" y="151762"/>
                </a:cubicBezTo>
                <a:cubicBezTo>
                  <a:pt x="535396" y="136281"/>
                  <a:pt x="536271" y="120154"/>
                  <a:pt x="541286" y="105109"/>
                </a:cubicBezTo>
                <a:cubicBezTo>
                  <a:pt x="545684" y="91914"/>
                  <a:pt x="554468" y="80571"/>
                  <a:pt x="559947" y="67787"/>
                </a:cubicBezTo>
                <a:cubicBezTo>
                  <a:pt x="594529" y="-12904"/>
                  <a:pt x="545951" y="10249"/>
                  <a:pt x="587939" y="2473"/>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4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70031" cy="1320800"/>
          </a:xfrm>
        </p:spPr>
        <p:txBody>
          <a:bodyPr>
            <a:normAutofit/>
          </a:bodyPr>
          <a:lstStyle/>
          <a:p>
            <a:pPr algn="ctr"/>
            <a:r>
              <a:rPr lang="en-US" sz="3200" b="1" dirty="0">
                <a:latin typeface="Calibri" panose="020F0502020204030204" pitchFamily="34" charset="0"/>
                <a:cs typeface="Calibri" panose="020F0502020204030204" pitchFamily="34" charset="0"/>
              </a:rPr>
              <a:t>Uninsured Women Ages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2" name="TextBox 1">
            <a:extLst>
              <a:ext uri="{FF2B5EF4-FFF2-40B4-BE49-F238E27FC236}">
                <a16:creationId xmlns:a16="http://schemas.microsoft.com/office/drawing/2014/main" id="{2AB42D8F-951A-485F-A0A1-6714BE057C8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5" name="Picture 4">
            <a:extLst>
              <a:ext uri="{FF2B5EF4-FFF2-40B4-BE49-F238E27FC236}">
                <a16:creationId xmlns:a16="http://schemas.microsoft.com/office/drawing/2014/main" id="{BE4411C8-E586-4E9E-BE3C-5687FEEC1E36}"/>
              </a:ext>
            </a:extLst>
          </p:cNvPr>
          <p:cNvPicPr>
            <a:picLocks noChangeAspect="1"/>
          </p:cNvPicPr>
          <p:nvPr/>
        </p:nvPicPr>
        <p:blipFill rotWithShape="1">
          <a:blip r:embed="rId3"/>
          <a:srcRect t="3080" b="2556"/>
          <a:stretch/>
        </p:blipFill>
        <p:spPr>
          <a:xfrm>
            <a:off x="2672659" y="1066121"/>
            <a:ext cx="4267822" cy="5340366"/>
          </a:xfrm>
          <a:prstGeom prst="rect">
            <a:avLst/>
          </a:prstGeom>
        </p:spPr>
      </p:pic>
    </p:spTree>
    <p:extLst>
      <p:ext uri="{BB962C8B-B14F-4D97-AF65-F5344CB8AC3E}">
        <p14:creationId xmlns:p14="http://schemas.microsoft.com/office/powerpoint/2010/main" val="371035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228600"/>
            <a:ext cx="9374097"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Ages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7" name="TextBox 6">
            <a:extLst>
              <a:ext uri="{FF2B5EF4-FFF2-40B4-BE49-F238E27FC236}">
                <a16:creationId xmlns:a16="http://schemas.microsoft.com/office/drawing/2014/main" id="{66BD40C2-0330-4B8C-AE5A-9FB7CB6B0009}"/>
              </a:ext>
            </a:extLst>
          </p:cNvPr>
          <p:cNvSpPr txBox="1"/>
          <p:nvPr/>
        </p:nvSpPr>
        <p:spPr>
          <a:xfrm>
            <a:off x="552091" y="5915619"/>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8" name="Picture 7">
            <a:extLst>
              <a:ext uri="{FF2B5EF4-FFF2-40B4-BE49-F238E27FC236}">
                <a16:creationId xmlns:a16="http://schemas.microsoft.com/office/drawing/2014/main" id="{1FF092A2-D969-4078-B408-C79A32AA4DB9}"/>
              </a:ext>
            </a:extLst>
          </p:cNvPr>
          <p:cNvPicPr>
            <a:picLocks noChangeAspect="1"/>
          </p:cNvPicPr>
          <p:nvPr/>
        </p:nvPicPr>
        <p:blipFill>
          <a:blip r:embed="rId2"/>
          <a:stretch>
            <a:fillRect/>
          </a:stretch>
        </p:blipFill>
        <p:spPr>
          <a:xfrm>
            <a:off x="2817902" y="1438808"/>
            <a:ext cx="5152450" cy="4602554"/>
          </a:xfrm>
          <a:prstGeom prst="rect">
            <a:avLst/>
          </a:prstGeom>
        </p:spPr>
      </p:pic>
      <p:pic>
        <p:nvPicPr>
          <p:cNvPr id="11" name="Picture 10">
            <a:extLst>
              <a:ext uri="{FF2B5EF4-FFF2-40B4-BE49-F238E27FC236}">
                <a16:creationId xmlns:a16="http://schemas.microsoft.com/office/drawing/2014/main" id="{4583D8BD-DB10-4ED4-9C40-64485FB6325F}"/>
              </a:ext>
            </a:extLst>
          </p:cNvPr>
          <p:cNvPicPr>
            <a:picLocks noChangeAspect="1"/>
          </p:cNvPicPr>
          <p:nvPr/>
        </p:nvPicPr>
        <p:blipFill>
          <a:blip r:embed="rId3"/>
          <a:stretch>
            <a:fillRect/>
          </a:stretch>
        </p:blipFill>
        <p:spPr>
          <a:xfrm>
            <a:off x="473298" y="1486322"/>
            <a:ext cx="2636370" cy="1497458"/>
          </a:xfrm>
          <a:prstGeom prst="rect">
            <a:avLst/>
          </a:prstGeom>
        </p:spPr>
      </p:pic>
      <p:sp>
        <p:nvSpPr>
          <p:cNvPr id="10" name="Freeform: Shape 9">
            <a:extLst>
              <a:ext uri="{FF2B5EF4-FFF2-40B4-BE49-F238E27FC236}">
                <a16:creationId xmlns:a16="http://schemas.microsoft.com/office/drawing/2014/main" id="{C1EECFED-8837-4A05-B3BD-0D2099C3730F}"/>
              </a:ext>
            </a:extLst>
          </p:cNvPr>
          <p:cNvSpPr/>
          <p:nvPr/>
        </p:nvSpPr>
        <p:spPr>
          <a:xfrm>
            <a:off x="2764701" y="2871356"/>
            <a:ext cx="2491384" cy="3090905"/>
          </a:xfrm>
          <a:custGeom>
            <a:avLst/>
            <a:gdLst>
              <a:gd name="connsiteX0" fmla="*/ 587939 w 2491384"/>
              <a:gd name="connsiteY0" fmla="*/ 2473 h 3090905"/>
              <a:gd name="connsiteX1" fmla="*/ 811874 w 2491384"/>
              <a:gd name="connsiteY1" fmla="*/ 21134 h 3090905"/>
              <a:gd name="connsiteX2" fmla="*/ 1007817 w 2491384"/>
              <a:gd name="connsiteY2" fmla="*/ 86448 h 3090905"/>
              <a:gd name="connsiteX3" fmla="*/ 1119784 w 2491384"/>
              <a:gd name="connsiteY3" fmla="*/ 123771 h 3090905"/>
              <a:gd name="connsiteX4" fmla="*/ 1147776 w 2491384"/>
              <a:gd name="connsiteY4" fmla="*/ 133101 h 3090905"/>
              <a:gd name="connsiteX5" fmla="*/ 1343719 w 2491384"/>
              <a:gd name="connsiteY5" fmla="*/ 217077 h 3090905"/>
              <a:gd name="connsiteX6" fmla="*/ 1483678 w 2491384"/>
              <a:gd name="connsiteY6" fmla="*/ 282391 h 3090905"/>
              <a:gd name="connsiteX7" fmla="*/ 1604976 w 2491384"/>
              <a:gd name="connsiteY7" fmla="*/ 347705 h 3090905"/>
              <a:gd name="connsiteX8" fmla="*/ 1688952 w 2491384"/>
              <a:gd name="connsiteY8" fmla="*/ 450342 h 3090905"/>
              <a:gd name="connsiteX9" fmla="*/ 1716943 w 2491384"/>
              <a:gd name="connsiteY9" fmla="*/ 478334 h 3090905"/>
              <a:gd name="connsiteX10" fmla="*/ 1810250 w 2491384"/>
              <a:gd name="connsiteY10" fmla="*/ 608962 h 3090905"/>
              <a:gd name="connsiteX11" fmla="*/ 1875564 w 2491384"/>
              <a:gd name="connsiteY11" fmla="*/ 739591 h 3090905"/>
              <a:gd name="connsiteX12" fmla="*/ 1950209 w 2491384"/>
              <a:gd name="connsiteY12" fmla="*/ 860889 h 3090905"/>
              <a:gd name="connsiteX13" fmla="*/ 1987531 w 2491384"/>
              <a:gd name="connsiteY13" fmla="*/ 916873 h 3090905"/>
              <a:gd name="connsiteX14" fmla="*/ 2099498 w 2491384"/>
              <a:gd name="connsiteY14" fmla="*/ 1131477 h 3090905"/>
              <a:gd name="connsiteX15" fmla="*/ 2146152 w 2491384"/>
              <a:gd name="connsiteY15" fmla="*/ 1234113 h 3090905"/>
              <a:gd name="connsiteX16" fmla="*/ 2211466 w 2491384"/>
              <a:gd name="connsiteY16" fmla="*/ 1346081 h 3090905"/>
              <a:gd name="connsiteX17" fmla="*/ 2314103 w 2491384"/>
              <a:gd name="connsiteY17" fmla="*/ 1495371 h 3090905"/>
              <a:gd name="connsiteX18" fmla="*/ 2342094 w 2491384"/>
              <a:gd name="connsiteY18" fmla="*/ 1532693 h 3090905"/>
              <a:gd name="connsiteX19" fmla="*/ 2435401 w 2491384"/>
              <a:gd name="connsiteY19" fmla="*/ 1719305 h 3090905"/>
              <a:gd name="connsiteX20" fmla="*/ 2463392 w 2491384"/>
              <a:gd name="connsiteY20" fmla="*/ 1775289 h 3090905"/>
              <a:gd name="connsiteX21" fmla="*/ 2472723 w 2491384"/>
              <a:gd name="connsiteY21" fmla="*/ 1812611 h 3090905"/>
              <a:gd name="connsiteX22" fmla="*/ 2491384 w 2491384"/>
              <a:gd name="connsiteY22" fmla="*/ 1943240 h 3090905"/>
              <a:gd name="connsiteX23" fmla="*/ 2454062 w 2491384"/>
              <a:gd name="connsiteY23" fmla="*/ 2335126 h 3090905"/>
              <a:gd name="connsiteX24" fmla="*/ 2379417 w 2491384"/>
              <a:gd name="connsiteY24" fmla="*/ 2447093 h 3090905"/>
              <a:gd name="connsiteX25" fmla="*/ 2342094 w 2491384"/>
              <a:gd name="connsiteY25" fmla="*/ 2493746 h 3090905"/>
              <a:gd name="connsiteX26" fmla="*/ 2174143 w 2491384"/>
              <a:gd name="connsiteY26" fmla="*/ 2615044 h 3090905"/>
              <a:gd name="connsiteX27" fmla="*/ 2146152 w 2491384"/>
              <a:gd name="connsiteY27" fmla="*/ 2643036 h 3090905"/>
              <a:gd name="connsiteX28" fmla="*/ 2127490 w 2491384"/>
              <a:gd name="connsiteY28" fmla="*/ 2671028 h 3090905"/>
              <a:gd name="connsiteX29" fmla="*/ 2071507 w 2491384"/>
              <a:gd name="connsiteY29" fmla="*/ 2708350 h 3090905"/>
              <a:gd name="connsiteX30" fmla="*/ 1950209 w 2491384"/>
              <a:gd name="connsiteY30" fmla="*/ 2792326 h 3090905"/>
              <a:gd name="connsiteX31" fmla="*/ 1856903 w 2491384"/>
              <a:gd name="connsiteY31" fmla="*/ 2857640 h 3090905"/>
              <a:gd name="connsiteX32" fmla="*/ 1698282 w 2491384"/>
              <a:gd name="connsiteY32" fmla="*/ 2941615 h 3090905"/>
              <a:gd name="connsiteX33" fmla="*/ 1651629 w 2491384"/>
              <a:gd name="connsiteY33" fmla="*/ 2960277 h 3090905"/>
              <a:gd name="connsiteX34" fmla="*/ 1194429 w 2491384"/>
              <a:gd name="connsiteY34" fmla="*/ 3044252 h 3090905"/>
              <a:gd name="connsiteX35" fmla="*/ 1101123 w 2491384"/>
              <a:gd name="connsiteY35" fmla="*/ 3072244 h 3090905"/>
              <a:gd name="connsiteX36" fmla="*/ 877188 w 2491384"/>
              <a:gd name="connsiteY36" fmla="*/ 3090905 h 3090905"/>
              <a:gd name="connsiteX37" fmla="*/ 569278 w 2491384"/>
              <a:gd name="connsiteY37" fmla="*/ 3053583 h 3090905"/>
              <a:gd name="connsiteX38" fmla="*/ 531956 w 2491384"/>
              <a:gd name="connsiteY38" fmla="*/ 3034922 h 3090905"/>
              <a:gd name="connsiteX39" fmla="*/ 336013 w 2491384"/>
              <a:gd name="connsiteY39" fmla="*/ 3016260 h 3090905"/>
              <a:gd name="connsiteX40" fmla="*/ 280029 w 2491384"/>
              <a:gd name="connsiteY40" fmla="*/ 2988268 h 3090905"/>
              <a:gd name="connsiteX41" fmla="*/ 233376 w 2491384"/>
              <a:gd name="connsiteY41" fmla="*/ 2978938 h 3090905"/>
              <a:gd name="connsiteX42" fmla="*/ 168062 w 2491384"/>
              <a:gd name="connsiteY42" fmla="*/ 2960277 h 3090905"/>
              <a:gd name="connsiteX43" fmla="*/ 93417 w 2491384"/>
              <a:gd name="connsiteY43" fmla="*/ 2941615 h 3090905"/>
              <a:gd name="connsiteX44" fmla="*/ 46764 w 2491384"/>
              <a:gd name="connsiteY44" fmla="*/ 2848309 h 3090905"/>
              <a:gd name="connsiteX45" fmla="*/ 9441 w 2491384"/>
              <a:gd name="connsiteY45" fmla="*/ 2643036 h 3090905"/>
              <a:gd name="connsiteX46" fmla="*/ 9441 w 2491384"/>
              <a:gd name="connsiteY46" fmla="*/ 2195166 h 3090905"/>
              <a:gd name="connsiteX47" fmla="*/ 168062 w 2491384"/>
              <a:gd name="connsiteY47" fmla="*/ 1476709 h 3090905"/>
              <a:gd name="connsiteX48" fmla="*/ 270698 w 2491384"/>
              <a:gd name="connsiteY48" fmla="*/ 1103485 h 3090905"/>
              <a:gd name="connsiteX49" fmla="*/ 308021 w 2491384"/>
              <a:gd name="connsiteY49" fmla="*/ 944864 h 3090905"/>
              <a:gd name="connsiteX50" fmla="*/ 354674 w 2491384"/>
              <a:gd name="connsiteY50" fmla="*/ 804905 h 3090905"/>
              <a:gd name="connsiteX51" fmla="*/ 419988 w 2491384"/>
              <a:gd name="connsiteY51" fmla="*/ 543648 h 3090905"/>
              <a:gd name="connsiteX52" fmla="*/ 475972 w 2491384"/>
              <a:gd name="connsiteY52" fmla="*/ 357036 h 3090905"/>
              <a:gd name="connsiteX53" fmla="*/ 522625 w 2491384"/>
              <a:gd name="connsiteY53" fmla="*/ 189085 h 3090905"/>
              <a:gd name="connsiteX54" fmla="*/ 531956 w 2491384"/>
              <a:gd name="connsiteY54" fmla="*/ 151762 h 3090905"/>
              <a:gd name="connsiteX55" fmla="*/ 541286 w 2491384"/>
              <a:gd name="connsiteY55" fmla="*/ 105109 h 3090905"/>
              <a:gd name="connsiteX56" fmla="*/ 559947 w 2491384"/>
              <a:gd name="connsiteY56" fmla="*/ 67787 h 3090905"/>
              <a:gd name="connsiteX57" fmla="*/ 587939 w 2491384"/>
              <a:gd name="connsiteY57" fmla="*/ 2473 h 3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91384" h="3090905">
                <a:moveTo>
                  <a:pt x="587939" y="2473"/>
                </a:moveTo>
                <a:cubicBezTo>
                  <a:pt x="629927" y="-5303"/>
                  <a:pt x="738425" y="6444"/>
                  <a:pt x="811874" y="21134"/>
                </a:cubicBezTo>
                <a:cubicBezTo>
                  <a:pt x="879384" y="34636"/>
                  <a:pt x="942503" y="64677"/>
                  <a:pt x="1007817" y="86448"/>
                </a:cubicBezTo>
                <a:lnTo>
                  <a:pt x="1119784" y="123771"/>
                </a:lnTo>
                <a:cubicBezTo>
                  <a:pt x="1129115" y="126881"/>
                  <a:pt x="1138736" y="129227"/>
                  <a:pt x="1147776" y="133101"/>
                </a:cubicBezTo>
                <a:cubicBezTo>
                  <a:pt x="1213090" y="161093"/>
                  <a:pt x="1277183" y="192127"/>
                  <a:pt x="1343719" y="217077"/>
                </a:cubicBezTo>
                <a:cubicBezTo>
                  <a:pt x="1464383" y="262325"/>
                  <a:pt x="1374022" y="223908"/>
                  <a:pt x="1483678" y="282391"/>
                </a:cubicBezTo>
                <a:cubicBezTo>
                  <a:pt x="1493643" y="287705"/>
                  <a:pt x="1587210" y="331554"/>
                  <a:pt x="1604976" y="347705"/>
                </a:cubicBezTo>
                <a:cubicBezTo>
                  <a:pt x="1658892" y="396720"/>
                  <a:pt x="1650365" y="405323"/>
                  <a:pt x="1688952" y="450342"/>
                </a:cubicBezTo>
                <a:cubicBezTo>
                  <a:pt x="1697539" y="460361"/>
                  <a:pt x="1708177" y="468472"/>
                  <a:pt x="1716943" y="478334"/>
                </a:cubicBezTo>
                <a:cubicBezTo>
                  <a:pt x="1759217" y="525893"/>
                  <a:pt x="1778700" y="551121"/>
                  <a:pt x="1810250" y="608962"/>
                </a:cubicBezTo>
                <a:cubicBezTo>
                  <a:pt x="1833562" y="651700"/>
                  <a:pt x="1847268" y="699976"/>
                  <a:pt x="1875564" y="739591"/>
                </a:cubicBezTo>
                <a:cubicBezTo>
                  <a:pt x="1980919" y="887087"/>
                  <a:pt x="1873932" y="730127"/>
                  <a:pt x="1950209" y="860889"/>
                </a:cubicBezTo>
                <a:cubicBezTo>
                  <a:pt x="1961510" y="880262"/>
                  <a:pt x="1976697" y="897236"/>
                  <a:pt x="1987531" y="916873"/>
                </a:cubicBezTo>
                <a:cubicBezTo>
                  <a:pt x="2026508" y="987520"/>
                  <a:pt x="2063414" y="1059310"/>
                  <a:pt x="2099498" y="1131477"/>
                </a:cubicBezTo>
                <a:cubicBezTo>
                  <a:pt x="2116305" y="1165090"/>
                  <a:pt x="2127216" y="1201652"/>
                  <a:pt x="2146152" y="1234113"/>
                </a:cubicBezTo>
                <a:cubicBezTo>
                  <a:pt x="2167923" y="1271436"/>
                  <a:pt x="2188101" y="1309735"/>
                  <a:pt x="2211466" y="1346081"/>
                </a:cubicBezTo>
                <a:cubicBezTo>
                  <a:pt x="2244122" y="1396879"/>
                  <a:pt x="2277870" y="1447059"/>
                  <a:pt x="2314103" y="1495371"/>
                </a:cubicBezTo>
                <a:cubicBezTo>
                  <a:pt x="2323433" y="1507812"/>
                  <a:pt x="2334303" y="1519235"/>
                  <a:pt x="2342094" y="1532693"/>
                </a:cubicBezTo>
                <a:cubicBezTo>
                  <a:pt x="2475531" y="1763175"/>
                  <a:pt x="2380975" y="1599566"/>
                  <a:pt x="2435401" y="1719305"/>
                </a:cubicBezTo>
                <a:cubicBezTo>
                  <a:pt x="2444034" y="1738299"/>
                  <a:pt x="2455643" y="1755917"/>
                  <a:pt x="2463392" y="1775289"/>
                </a:cubicBezTo>
                <a:cubicBezTo>
                  <a:pt x="2468155" y="1787195"/>
                  <a:pt x="2470615" y="1799962"/>
                  <a:pt x="2472723" y="1812611"/>
                </a:cubicBezTo>
                <a:cubicBezTo>
                  <a:pt x="2479954" y="1855998"/>
                  <a:pt x="2485164" y="1899697"/>
                  <a:pt x="2491384" y="1943240"/>
                </a:cubicBezTo>
                <a:cubicBezTo>
                  <a:pt x="2488486" y="1993963"/>
                  <a:pt x="2499135" y="2226950"/>
                  <a:pt x="2454062" y="2335126"/>
                </a:cubicBezTo>
                <a:cubicBezTo>
                  <a:pt x="2443436" y="2360628"/>
                  <a:pt x="2390683" y="2432072"/>
                  <a:pt x="2379417" y="2447093"/>
                </a:cubicBezTo>
                <a:cubicBezTo>
                  <a:pt x="2367468" y="2463025"/>
                  <a:pt x="2357507" y="2481135"/>
                  <a:pt x="2342094" y="2493746"/>
                </a:cubicBezTo>
                <a:cubicBezTo>
                  <a:pt x="2288646" y="2537476"/>
                  <a:pt x="2222973" y="2566212"/>
                  <a:pt x="2174143" y="2615044"/>
                </a:cubicBezTo>
                <a:cubicBezTo>
                  <a:pt x="2164813" y="2624375"/>
                  <a:pt x="2154599" y="2632899"/>
                  <a:pt x="2146152" y="2643036"/>
                </a:cubicBezTo>
                <a:cubicBezTo>
                  <a:pt x="2138973" y="2651651"/>
                  <a:pt x="2135930" y="2663643"/>
                  <a:pt x="2127490" y="2671028"/>
                </a:cubicBezTo>
                <a:cubicBezTo>
                  <a:pt x="2110611" y="2685797"/>
                  <a:pt x="2087366" y="2692491"/>
                  <a:pt x="2071507" y="2708350"/>
                </a:cubicBezTo>
                <a:cubicBezTo>
                  <a:pt x="2012431" y="2767426"/>
                  <a:pt x="2069775" y="2714608"/>
                  <a:pt x="1950209" y="2792326"/>
                </a:cubicBezTo>
                <a:cubicBezTo>
                  <a:pt x="1918378" y="2813016"/>
                  <a:pt x="1888777" y="2837016"/>
                  <a:pt x="1856903" y="2857640"/>
                </a:cubicBezTo>
                <a:cubicBezTo>
                  <a:pt x="1816864" y="2883547"/>
                  <a:pt x="1737097" y="2923501"/>
                  <a:pt x="1698282" y="2941615"/>
                </a:cubicBezTo>
                <a:cubicBezTo>
                  <a:pt x="1683104" y="2948698"/>
                  <a:pt x="1667933" y="2956441"/>
                  <a:pt x="1651629" y="2960277"/>
                </a:cubicBezTo>
                <a:cubicBezTo>
                  <a:pt x="1010654" y="3111095"/>
                  <a:pt x="1683004" y="2946536"/>
                  <a:pt x="1194429" y="3044252"/>
                </a:cubicBezTo>
                <a:cubicBezTo>
                  <a:pt x="1162588" y="3050620"/>
                  <a:pt x="1132731" y="3064807"/>
                  <a:pt x="1101123" y="3072244"/>
                </a:cubicBezTo>
                <a:cubicBezTo>
                  <a:pt x="1045049" y="3085438"/>
                  <a:pt x="909236" y="3089020"/>
                  <a:pt x="877188" y="3090905"/>
                </a:cubicBezTo>
                <a:cubicBezTo>
                  <a:pt x="736882" y="3082652"/>
                  <a:pt x="704803" y="3087464"/>
                  <a:pt x="569278" y="3053583"/>
                </a:cubicBezTo>
                <a:cubicBezTo>
                  <a:pt x="555784" y="3050210"/>
                  <a:pt x="545690" y="3037120"/>
                  <a:pt x="531956" y="3034922"/>
                </a:cubicBezTo>
                <a:cubicBezTo>
                  <a:pt x="467170" y="3024556"/>
                  <a:pt x="401327" y="3022481"/>
                  <a:pt x="336013" y="3016260"/>
                </a:cubicBezTo>
                <a:cubicBezTo>
                  <a:pt x="317352" y="3006929"/>
                  <a:pt x="299637" y="2995398"/>
                  <a:pt x="280029" y="2988268"/>
                </a:cubicBezTo>
                <a:cubicBezTo>
                  <a:pt x="265125" y="2982848"/>
                  <a:pt x="248761" y="2982784"/>
                  <a:pt x="233376" y="2978938"/>
                </a:cubicBezTo>
                <a:cubicBezTo>
                  <a:pt x="211409" y="2973447"/>
                  <a:pt x="189940" y="2966111"/>
                  <a:pt x="168062" y="2960277"/>
                </a:cubicBezTo>
                <a:cubicBezTo>
                  <a:pt x="143281" y="2953668"/>
                  <a:pt x="118299" y="2947836"/>
                  <a:pt x="93417" y="2941615"/>
                </a:cubicBezTo>
                <a:cubicBezTo>
                  <a:pt x="70230" y="2906835"/>
                  <a:pt x="60979" y="2896640"/>
                  <a:pt x="46764" y="2848309"/>
                </a:cubicBezTo>
                <a:cubicBezTo>
                  <a:pt x="36735" y="2814210"/>
                  <a:pt x="14168" y="2671400"/>
                  <a:pt x="9441" y="2643036"/>
                </a:cubicBezTo>
                <a:cubicBezTo>
                  <a:pt x="6761" y="2554593"/>
                  <a:pt x="-10392" y="2316368"/>
                  <a:pt x="9441" y="2195166"/>
                </a:cubicBezTo>
                <a:cubicBezTo>
                  <a:pt x="39951" y="2008716"/>
                  <a:pt x="116981" y="1662459"/>
                  <a:pt x="168062" y="1476709"/>
                </a:cubicBezTo>
                <a:cubicBezTo>
                  <a:pt x="202274" y="1352301"/>
                  <a:pt x="241146" y="1229081"/>
                  <a:pt x="270698" y="1103485"/>
                </a:cubicBezTo>
                <a:cubicBezTo>
                  <a:pt x="283139" y="1050611"/>
                  <a:pt x="293315" y="997153"/>
                  <a:pt x="308021" y="944864"/>
                </a:cubicBezTo>
                <a:cubicBezTo>
                  <a:pt x="321335" y="897524"/>
                  <a:pt x="341455" y="852272"/>
                  <a:pt x="354674" y="804905"/>
                </a:cubicBezTo>
                <a:cubicBezTo>
                  <a:pt x="378803" y="718443"/>
                  <a:pt x="394194" y="629628"/>
                  <a:pt x="419988" y="543648"/>
                </a:cubicBezTo>
                <a:cubicBezTo>
                  <a:pt x="438649" y="481444"/>
                  <a:pt x="465295" y="421095"/>
                  <a:pt x="475972" y="357036"/>
                </a:cubicBezTo>
                <a:cubicBezTo>
                  <a:pt x="502182" y="199779"/>
                  <a:pt x="457670" y="448899"/>
                  <a:pt x="522625" y="189085"/>
                </a:cubicBezTo>
                <a:cubicBezTo>
                  <a:pt x="525735" y="176644"/>
                  <a:pt x="529174" y="164281"/>
                  <a:pt x="531956" y="151762"/>
                </a:cubicBezTo>
                <a:cubicBezTo>
                  <a:pt x="535396" y="136281"/>
                  <a:pt x="536271" y="120154"/>
                  <a:pt x="541286" y="105109"/>
                </a:cubicBezTo>
                <a:cubicBezTo>
                  <a:pt x="545684" y="91914"/>
                  <a:pt x="554468" y="80571"/>
                  <a:pt x="559947" y="67787"/>
                </a:cubicBezTo>
                <a:cubicBezTo>
                  <a:pt x="594529" y="-12904"/>
                  <a:pt x="545951" y="10249"/>
                  <a:pt x="587939" y="2473"/>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7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58003"/>
            <a:ext cx="9380306" cy="1320800"/>
          </a:xfrm>
        </p:spPr>
        <p:txBody>
          <a:bodyPr>
            <a:normAutofit/>
          </a:bodyPr>
          <a:lstStyle/>
          <a:p>
            <a:pPr algn="ctr"/>
            <a:r>
              <a:rPr lang="en-US" sz="3200" b="1" dirty="0">
                <a:latin typeface="Calibri" panose="020F0502020204030204" pitchFamily="34" charset="0"/>
                <a:cs typeface="Calibri" panose="020F0502020204030204" pitchFamily="34" charset="0"/>
              </a:rPr>
              <a:t>Federal Poverty Level Women Ages 35-64</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Census Tract, 2020</a:t>
            </a:r>
          </a:p>
        </p:txBody>
      </p:sp>
      <p:sp>
        <p:nvSpPr>
          <p:cNvPr id="10" name="TextBox 9">
            <a:extLst>
              <a:ext uri="{FF2B5EF4-FFF2-40B4-BE49-F238E27FC236}">
                <a16:creationId xmlns:a16="http://schemas.microsoft.com/office/drawing/2014/main" id="{5B97A307-D214-44A9-A208-8499EECFC263}"/>
              </a:ext>
            </a:extLst>
          </p:cNvPr>
          <p:cNvSpPr txBox="1"/>
          <p:nvPr/>
        </p:nvSpPr>
        <p:spPr>
          <a:xfrm>
            <a:off x="418527" y="5999823"/>
            <a:ext cx="5814204"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US Average: 10.2%</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Source: United Sates Census Bureau (data.census.gov), 2023.</a:t>
            </a:r>
          </a:p>
        </p:txBody>
      </p:sp>
      <p:pic>
        <p:nvPicPr>
          <p:cNvPr id="3" name="Picture 2">
            <a:extLst>
              <a:ext uri="{FF2B5EF4-FFF2-40B4-BE49-F238E27FC236}">
                <a16:creationId xmlns:a16="http://schemas.microsoft.com/office/drawing/2014/main" id="{5D2A3C59-2FBE-4ECF-AF06-DA511B6F5AA7}"/>
              </a:ext>
            </a:extLst>
          </p:cNvPr>
          <p:cNvPicPr>
            <a:picLocks noChangeAspect="1"/>
          </p:cNvPicPr>
          <p:nvPr/>
        </p:nvPicPr>
        <p:blipFill>
          <a:blip r:embed="rId3"/>
          <a:stretch>
            <a:fillRect/>
          </a:stretch>
        </p:blipFill>
        <p:spPr>
          <a:xfrm>
            <a:off x="2433572" y="1047521"/>
            <a:ext cx="4374732" cy="5367801"/>
          </a:xfrm>
          <a:prstGeom prst="rect">
            <a:avLst/>
          </a:prstGeom>
        </p:spPr>
      </p:pic>
    </p:spTree>
    <p:extLst>
      <p:ext uri="{BB962C8B-B14F-4D97-AF65-F5344CB8AC3E}">
        <p14:creationId xmlns:p14="http://schemas.microsoft.com/office/powerpoint/2010/main" val="31462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6CCA-4200-4A0F-9C42-684654F254B5}"/>
              </a:ext>
            </a:extLst>
          </p:cNvPr>
          <p:cNvSpPr>
            <a:spLocks noGrp="1"/>
          </p:cNvSpPr>
          <p:nvPr>
            <p:ph type="title"/>
          </p:nvPr>
        </p:nvSpPr>
        <p:spPr>
          <a:xfrm>
            <a:off x="0" y="451513"/>
            <a:ext cx="9421402" cy="1320800"/>
          </a:xfrm>
        </p:spPr>
        <p:txBody>
          <a:bodyPr>
            <a:normAutofit/>
          </a:bodyPr>
          <a:lstStyle/>
          <a:p>
            <a:pPr algn="ctr"/>
            <a:r>
              <a:rPr lang="en-US" b="1" dirty="0">
                <a:latin typeface="Calibri" panose="020F0502020204030204" pitchFamily="34" charset="0"/>
                <a:cs typeface="Calibri" panose="020F0502020204030204" pitchFamily="34" charset="0"/>
              </a:rPr>
              <a:t>2023 HPV Vaccination Rates:</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9-19 Years of Age</a:t>
            </a:r>
          </a:p>
        </p:txBody>
      </p:sp>
      <p:graphicFrame>
        <p:nvGraphicFramePr>
          <p:cNvPr id="5" name="Table 5">
            <a:extLst>
              <a:ext uri="{FF2B5EF4-FFF2-40B4-BE49-F238E27FC236}">
                <a16:creationId xmlns:a16="http://schemas.microsoft.com/office/drawing/2014/main" id="{EFC0B835-034D-417A-9B00-3A389EB984E1}"/>
              </a:ext>
            </a:extLst>
          </p:cNvPr>
          <p:cNvGraphicFramePr>
            <a:graphicFrameLocks noGrp="1"/>
          </p:cNvGraphicFramePr>
          <p:nvPr>
            <p:ph idx="1"/>
            <p:extLst>
              <p:ext uri="{D42A27DB-BD31-4B8C-83A1-F6EECF244321}">
                <p14:modId xmlns:p14="http://schemas.microsoft.com/office/powerpoint/2010/main" val="2294720470"/>
              </p:ext>
            </p:extLst>
          </p:nvPr>
        </p:nvGraphicFramePr>
        <p:xfrm>
          <a:off x="1491158" y="1760105"/>
          <a:ext cx="6781800" cy="3811588"/>
        </p:xfrm>
        <a:graphic>
          <a:graphicData uri="http://schemas.openxmlformats.org/drawingml/2006/table">
            <a:tbl>
              <a:tblPr firstRow="1" bandRow="1">
                <a:tableStyleId>{5C22544A-7EE6-4342-B048-85BDC9FD1C3A}</a:tableStyleId>
              </a:tblPr>
              <a:tblGrid>
                <a:gridCol w="1498282">
                  <a:extLst>
                    <a:ext uri="{9D8B030D-6E8A-4147-A177-3AD203B41FA5}">
                      <a16:colId xmlns:a16="http://schemas.microsoft.com/office/drawing/2014/main" val="158768287"/>
                    </a:ext>
                  </a:extLst>
                </a:gridCol>
                <a:gridCol w="3454718">
                  <a:extLst>
                    <a:ext uri="{9D8B030D-6E8A-4147-A177-3AD203B41FA5}">
                      <a16:colId xmlns:a16="http://schemas.microsoft.com/office/drawing/2014/main" val="2476965930"/>
                    </a:ext>
                  </a:extLst>
                </a:gridCol>
                <a:gridCol w="1828800">
                  <a:extLst>
                    <a:ext uri="{9D8B030D-6E8A-4147-A177-3AD203B41FA5}">
                      <a16:colId xmlns:a16="http://schemas.microsoft.com/office/drawing/2014/main" val="3101668922"/>
                    </a:ext>
                  </a:extLst>
                </a:gridCol>
              </a:tblGrid>
              <a:tr h="474028">
                <a:tc>
                  <a:txBody>
                    <a:bodyPr/>
                    <a:lstStyle/>
                    <a:p>
                      <a:endParaRPr lang="en-US" dirty="0"/>
                    </a:p>
                  </a:txBody>
                  <a:tcPr/>
                </a:tc>
                <a:tc>
                  <a:txBody>
                    <a:bodyPr/>
                    <a:lstStyle/>
                    <a:p>
                      <a:r>
                        <a:rPr lang="en-US" dirty="0"/>
                        <a:t># Patients Up-to-Date Vaccine </a:t>
                      </a:r>
                    </a:p>
                  </a:txBody>
                  <a:tcPr/>
                </a:tc>
                <a:tc>
                  <a:txBody>
                    <a:bodyPr/>
                    <a:lstStyle/>
                    <a:p>
                      <a:r>
                        <a:rPr lang="en-US" dirty="0"/>
                        <a:t>% of Eligible</a:t>
                      </a:r>
                    </a:p>
                  </a:txBody>
                  <a:tcPr/>
                </a:tc>
                <a:extLst>
                  <a:ext uri="{0D108BD9-81ED-4DB2-BD59-A6C34878D82A}">
                    <a16:rowId xmlns:a16="http://schemas.microsoft.com/office/drawing/2014/main" val="215048948"/>
                  </a:ext>
                </a:extLst>
              </a:tr>
              <a:tr h="370840">
                <a:tc>
                  <a:txBody>
                    <a:bodyPr/>
                    <a:lstStyle/>
                    <a:p>
                      <a:r>
                        <a:rPr lang="en-US" dirty="0"/>
                        <a:t>Bibb</a:t>
                      </a:r>
                    </a:p>
                  </a:txBody>
                  <a:tcPr/>
                </a:tc>
                <a:tc>
                  <a:txBody>
                    <a:bodyPr/>
                    <a:lstStyle/>
                    <a:p>
                      <a:r>
                        <a:rPr lang="en-US" dirty="0"/>
                        <a:t>1,229</a:t>
                      </a:r>
                    </a:p>
                  </a:txBody>
                  <a:tcPr/>
                </a:tc>
                <a:tc>
                  <a:txBody>
                    <a:bodyPr/>
                    <a:lstStyle/>
                    <a:p>
                      <a:r>
                        <a:rPr lang="en-US" dirty="0"/>
                        <a:t>35%</a:t>
                      </a:r>
                    </a:p>
                  </a:txBody>
                  <a:tcPr/>
                </a:tc>
                <a:extLst>
                  <a:ext uri="{0D108BD9-81ED-4DB2-BD59-A6C34878D82A}">
                    <a16:rowId xmlns:a16="http://schemas.microsoft.com/office/drawing/2014/main" val="1701070124"/>
                  </a:ext>
                </a:extLst>
              </a:tr>
              <a:tr h="370840">
                <a:tc>
                  <a:txBody>
                    <a:bodyPr/>
                    <a:lstStyle/>
                    <a:p>
                      <a:r>
                        <a:rPr lang="en-US" dirty="0"/>
                        <a:t>Fayette</a:t>
                      </a:r>
                    </a:p>
                  </a:txBody>
                  <a:tcPr/>
                </a:tc>
                <a:tc>
                  <a:txBody>
                    <a:bodyPr/>
                    <a:lstStyle/>
                    <a:p>
                      <a:r>
                        <a:rPr lang="en-US" dirty="0"/>
                        <a:t>480</a:t>
                      </a:r>
                    </a:p>
                  </a:txBody>
                  <a:tcPr/>
                </a:tc>
                <a:tc>
                  <a:txBody>
                    <a:bodyPr/>
                    <a:lstStyle/>
                    <a:p>
                      <a:r>
                        <a:rPr lang="en-US" dirty="0"/>
                        <a:t>18%</a:t>
                      </a:r>
                    </a:p>
                  </a:txBody>
                  <a:tcPr/>
                </a:tc>
                <a:extLst>
                  <a:ext uri="{0D108BD9-81ED-4DB2-BD59-A6C34878D82A}">
                    <a16:rowId xmlns:a16="http://schemas.microsoft.com/office/drawing/2014/main" val="3787148377"/>
                  </a:ext>
                </a:extLst>
              </a:tr>
              <a:tr h="370840">
                <a:tc>
                  <a:txBody>
                    <a:bodyPr/>
                    <a:lstStyle/>
                    <a:p>
                      <a:r>
                        <a:rPr lang="en-US" dirty="0"/>
                        <a:t>Greene</a:t>
                      </a:r>
                    </a:p>
                  </a:txBody>
                  <a:tcPr/>
                </a:tc>
                <a:tc>
                  <a:txBody>
                    <a:bodyPr/>
                    <a:lstStyle/>
                    <a:p>
                      <a:r>
                        <a:rPr lang="en-US" dirty="0"/>
                        <a:t>348</a:t>
                      </a:r>
                    </a:p>
                  </a:txBody>
                  <a:tcPr/>
                </a:tc>
                <a:tc>
                  <a:txBody>
                    <a:bodyPr/>
                    <a:lstStyle/>
                    <a:p>
                      <a:r>
                        <a:rPr lang="en-US" dirty="0"/>
                        <a:t>24%</a:t>
                      </a:r>
                    </a:p>
                  </a:txBody>
                  <a:tcPr/>
                </a:tc>
                <a:extLst>
                  <a:ext uri="{0D108BD9-81ED-4DB2-BD59-A6C34878D82A}">
                    <a16:rowId xmlns:a16="http://schemas.microsoft.com/office/drawing/2014/main" val="593479403"/>
                  </a:ext>
                </a:extLst>
              </a:tr>
              <a:tr h="370840">
                <a:tc>
                  <a:txBody>
                    <a:bodyPr/>
                    <a:lstStyle/>
                    <a:p>
                      <a:r>
                        <a:rPr lang="en-US" dirty="0"/>
                        <a:t>Hale</a:t>
                      </a:r>
                    </a:p>
                  </a:txBody>
                  <a:tcPr/>
                </a:tc>
                <a:tc>
                  <a:txBody>
                    <a:bodyPr/>
                    <a:lstStyle/>
                    <a:p>
                      <a:r>
                        <a:rPr lang="en-US" dirty="0"/>
                        <a:t>979</a:t>
                      </a:r>
                    </a:p>
                  </a:txBody>
                  <a:tcPr/>
                </a:tc>
                <a:tc>
                  <a:txBody>
                    <a:bodyPr/>
                    <a:lstStyle/>
                    <a:p>
                      <a:r>
                        <a:rPr lang="en-US" dirty="0"/>
                        <a:t>29%</a:t>
                      </a:r>
                    </a:p>
                  </a:txBody>
                  <a:tcPr/>
                </a:tc>
                <a:extLst>
                  <a:ext uri="{0D108BD9-81ED-4DB2-BD59-A6C34878D82A}">
                    <a16:rowId xmlns:a16="http://schemas.microsoft.com/office/drawing/2014/main" val="1823430363"/>
                  </a:ext>
                </a:extLst>
              </a:tr>
              <a:tr h="370840">
                <a:tc>
                  <a:txBody>
                    <a:bodyPr/>
                    <a:lstStyle/>
                    <a:p>
                      <a:r>
                        <a:rPr lang="en-US" dirty="0"/>
                        <a:t>Lamar</a:t>
                      </a:r>
                    </a:p>
                  </a:txBody>
                  <a:tcPr/>
                </a:tc>
                <a:tc>
                  <a:txBody>
                    <a:bodyPr/>
                    <a:lstStyle/>
                    <a:p>
                      <a:r>
                        <a:rPr lang="en-US" dirty="0"/>
                        <a:t>502</a:t>
                      </a:r>
                    </a:p>
                  </a:txBody>
                  <a:tcPr/>
                </a:tc>
                <a:tc>
                  <a:txBody>
                    <a:bodyPr/>
                    <a:lstStyle/>
                    <a:p>
                      <a:r>
                        <a:rPr lang="en-US" dirty="0"/>
                        <a:t>19%</a:t>
                      </a:r>
                    </a:p>
                  </a:txBody>
                  <a:tcPr/>
                </a:tc>
                <a:extLst>
                  <a:ext uri="{0D108BD9-81ED-4DB2-BD59-A6C34878D82A}">
                    <a16:rowId xmlns:a16="http://schemas.microsoft.com/office/drawing/2014/main" val="1854213528"/>
                  </a:ext>
                </a:extLst>
              </a:tr>
              <a:tr h="370840">
                <a:tc>
                  <a:txBody>
                    <a:bodyPr/>
                    <a:lstStyle/>
                    <a:p>
                      <a:r>
                        <a:rPr lang="en-US" dirty="0"/>
                        <a:t>Perry</a:t>
                      </a:r>
                    </a:p>
                  </a:txBody>
                  <a:tcPr/>
                </a:tc>
                <a:tc>
                  <a:txBody>
                    <a:bodyPr/>
                    <a:lstStyle/>
                    <a:p>
                      <a:r>
                        <a:rPr lang="en-US" dirty="0"/>
                        <a:t>604</a:t>
                      </a:r>
                    </a:p>
                  </a:txBody>
                  <a:tcPr/>
                </a:tc>
                <a:tc>
                  <a:txBody>
                    <a:bodyPr/>
                    <a:lstStyle/>
                    <a:p>
                      <a:r>
                        <a:rPr lang="en-US" dirty="0"/>
                        <a:t>38%</a:t>
                      </a:r>
                    </a:p>
                  </a:txBody>
                  <a:tcPr/>
                </a:tc>
                <a:extLst>
                  <a:ext uri="{0D108BD9-81ED-4DB2-BD59-A6C34878D82A}">
                    <a16:rowId xmlns:a16="http://schemas.microsoft.com/office/drawing/2014/main" val="2140263538"/>
                  </a:ext>
                </a:extLst>
              </a:tr>
              <a:tr h="370840">
                <a:tc>
                  <a:txBody>
                    <a:bodyPr/>
                    <a:lstStyle/>
                    <a:p>
                      <a:r>
                        <a:rPr lang="en-US" dirty="0"/>
                        <a:t>Pickens</a:t>
                      </a:r>
                    </a:p>
                  </a:txBody>
                  <a:tcPr/>
                </a:tc>
                <a:tc>
                  <a:txBody>
                    <a:bodyPr/>
                    <a:lstStyle/>
                    <a:p>
                      <a:r>
                        <a:rPr lang="en-US" dirty="0"/>
                        <a:t>763</a:t>
                      </a:r>
                    </a:p>
                  </a:txBody>
                  <a:tcPr/>
                </a:tc>
                <a:tc>
                  <a:txBody>
                    <a:bodyPr/>
                    <a:lstStyle/>
                    <a:p>
                      <a:r>
                        <a:rPr lang="en-US" dirty="0"/>
                        <a:t>26%</a:t>
                      </a:r>
                    </a:p>
                  </a:txBody>
                  <a:tcPr/>
                </a:tc>
                <a:extLst>
                  <a:ext uri="{0D108BD9-81ED-4DB2-BD59-A6C34878D82A}">
                    <a16:rowId xmlns:a16="http://schemas.microsoft.com/office/drawing/2014/main" val="2174834011"/>
                  </a:ext>
                </a:extLst>
              </a:tr>
              <a:tr h="370840">
                <a:tc>
                  <a:txBody>
                    <a:bodyPr/>
                    <a:lstStyle/>
                    <a:p>
                      <a:r>
                        <a:rPr lang="en-US" dirty="0"/>
                        <a:t>Sumter</a:t>
                      </a:r>
                    </a:p>
                  </a:txBody>
                  <a:tcPr/>
                </a:tc>
                <a:tc>
                  <a:txBody>
                    <a:bodyPr/>
                    <a:lstStyle/>
                    <a:p>
                      <a:r>
                        <a:rPr lang="en-US" dirty="0"/>
                        <a:t>559</a:t>
                      </a:r>
                    </a:p>
                  </a:txBody>
                  <a:tcPr/>
                </a:tc>
                <a:tc>
                  <a:txBody>
                    <a:bodyPr/>
                    <a:lstStyle/>
                    <a:p>
                      <a:r>
                        <a:rPr lang="en-US" dirty="0"/>
                        <a:t>27%</a:t>
                      </a:r>
                    </a:p>
                  </a:txBody>
                  <a:tcPr/>
                </a:tc>
                <a:extLst>
                  <a:ext uri="{0D108BD9-81ED-4DB2-BD59-A6C34878D82A}">
                    <a16:rowId xmlns:a16="http://schemas.microsoft.com/office/drawing/2014/main" val="620598203"/>
                  </a:ext>
                </a:extLst>
              </a:tr>
              <a:tr h="370840">
                <a:tc>
                  <a:txBody>
                    <a:bodyPr/>
                    <a:lstStyle/>
                    <a:p>
                      <a:r>
                        <a:rPr lang="en-US" dirty="0"/>
                        <a:t>Tuscaloosa</a:t>
                      </a:r>
                    </a:p>
                  </a:txBody>
                  <a:tcPr/>
                </a:tc>
                <a:tc>
                  <a:txBody>
                    <a:bodyPr/>
                    <a:lstStyle/>
                    <a:p>
                      <a:r>
                        <a:rPr lang="en-US" dirty="0"/>
                        <a:t>10,881</a:t>
                      </a:r>
                    </a:p>
                  </a:txBody>
                  <a:tcPr/>
                </a:tc>
                <a:tc>
                  <a:txBody>
                    <a:bodyPr/>
                    <a:lstStyle/>
                    <a:p>
                      <a:r>
                        <a:rPr lang="en-US" dirty="0"/>
                        <a:t>29%</a:t>
                      </a:r>
                    </a:p>
                  </a:txBody>
                  <a:tcPr/>
                </a:tc>
                <a:extLst>
                  <a:ext uri="{0D108BD9-81ED-4DB2-BD59-A6C34878D82A}">
                    <a16:rowId xmlns:a16="http://schemas.microsoft.com/office/drawing/2014/main" val="3237795130"/>
                  </a:ext>
                </a:extLst>
              </a:tr>
            </a:tbl>
          </a:graphicData>
        </a:graphic>
      </p:graphicFrame>
      <p:sp>
        <p:nvSpPr>
          <p:cNvPr id="6" name="TextBox 5">
            <a:extLst>
              <a:ext uri="{FF2B5EF4-FFF2-40B4-BE49-F238E27FC236}">
                <a16:creationId xmlns:a16="http://schemas.microsoft.com/office/drawing/2014/main" id="{707A281A-AB62-4FAE-9785-AAE5B955358F}"/>
              </a:ext>
            </a:extLst>
          </p:cNvPr>
          <p:cNvSpPr txBox="1"/>
          <p:nvPr/>
        </p:nvSpPr>
        <p:spPr>
          <a:xfrm>
            <a:off x="443706" y="6221821"/>
            <a:ext cx="1758351"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State Rate: 28%</a:t>
            </a:r>
          </a:p>
        </p:txBody>
      </p:sp>
      <p:sp>
        <p:nvSpPr>
          <p:cNvPr id="7" name="TextBox 6">
            <a:extLst>
              <a:ext uri="{FF2B5EF4-FFF2-40B4-BE49-F238E27FC236}">
                <a16:creationId xmlns:a16="http://schemas.microsoft.com/office/drawing/2014/main" id="{6A8B39E5-011C-418A-AE39-ED43A2081831}"/>
              </a:ext>
            </a:extLst>
          </p:cNvPr>
          <p:cNvSpPr txBox="1"/>
          <p:nvPr/>
        </p:nvSpPr>
        <p:spPr>
          <a:xfrm>
            <a:off x="3360132" y="5888954"/>
            <a:ext cx="606127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Alabama IMMPRINT Data: 2023</a:t>
            </a:r>
          </a:p>
        </p:txBody>
      </p:sp>
    </p:spTree>
    <p:extLst>
      <p:ext uri="{BB962C8B-B14F-4D97-AF65-F5344CB8AC3E}">
        <p14:creationId xmlns:p14="http://schemas.microsoft.com/office/powerpoint/2010/main" val="293740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00854"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Mortality Rates:</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2" name="TextBox 1">
            <a:extLst>
              <a:ext uri="{FF2B5EF4-FFF2-40B4-BE49-F238E27FC236}">
                <a16:creationId xmlns:a16="http://schemas.microsoft.com/office/drawing/2014/main" id="{76626854-9361-4815-A6B1-D14D2E19BE32}"/>
              </a:ext>
            </a:extLst>
          </p:cNvPr>
          <p:cNvSpPr txBox="1"/>
          <p:nvPr/>
        </p:nvSpPr>
        <p:spPr>
          <a:xfrm>
            <a:off x="427078" y="5616452"/>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2.2 per 100,000</a:t>
            </a:r>
          </a:p>
        </p:txBody>
      </p:sp>
      <p:pic>
        <p:nvPicPr>
          <p:cNvPr id="11" name="Picture 10">
            <a:extLst>
              <a:ext uri="{FF2B5EF4-FFF2-40B4-BE49-F238E27FC236}">
                <a16:creationId xmlns:a16="http://schemas.microsoft.com/office/drawing/2014/main" id="{2E834E72-2306-4F05-B05A-88CC5724F92A}"/>
              </a:ext>
            </a:extLst>
          </p:cNvPr>
          <p:cNvPicPr>
            <a:picLocks noChangeAspect="1"/>
          </p:cNvPicPr>
          <p:nvPr/>
        </p:nvPicPr>
        <p:blipFill>
          <a:blip r:embed="rId2"/>
          <a:stretch>
            <a:fillRect/>
          </a:stretch>
        </p:blipFill>
        <p:spPr>
          <a:xfrm>
            <a:off x="229377" y="1396999"/>
            <a:ext cx="3085349" cy="1235637"/>
          </a:xfrm>
          <a:prstGeom prst="rect">
            <a:avLst/>
          </a:prstGeom>
        </p:spPr>
      </p:pic>
      <p:pic>
        <p:nvPicPr>
          <p:cNvPr id="13" name="Picture 12">
            <a:extLst>
              <a:ext uri="{FF2B5EF4-FFF2-40B4-BE49-F238E27FC236}">
                <a16:creationId xmlns:a16="http://schemas.microsoft.com/office/drawing/2014/main" id="{C4FD790B-4C3A-4DAF-9AF1-A27ACBC52139}"/>
              </a:ext>
            </a:extLst>
          </p:cNvPr>
          <p:cNvPicPr>
            <a:picLocks noChangeAspect="1"/>
          </p:cNvPicPr>
          <p:nvPr/>
        </p:nvPicPr>
        <p:blipFill>
          <a:blip r:embed="rId3"/>
          <a:stretch>
            <a:fillRect/>
          </a:stretch>
        </p:blipFill>
        <p:spPr>
          <a:xfrm>
            <a:off x="2540191" y="6110417"/>
            <a:ext cx="6184588" cy="490364"/>
          </a:xfrm>
          <a:prstGeom prst="rect">
            <a:avLst/>
          </a:prstGeom>
        </p:spPr>
      </p:pic>
      <p:pic>
        <p:nvPicPr>
          <p:cNvPr id="15" name="Picture 14">
            <a:extLst>
              <a:ext uri="{FF2B5EF4-FFF2-40B4-BE49-F238E27FC236}">
                <a16:creationId xmlns:a16="http://schemas.microsoft.com/office/drawing/2014/main" id="{3E31F1E1-E683-465B-A49C-397C9F8C3A87}"/>
              </a:ext>
            </a:extLst>
          </p:cNvPr>
          <p:cNvPicPr>
            <a:picLocks noChangeAspect="1"/>
          </p:cNvPicPr>
          <p:nvPr/>
        </p:nvPicPr>
        <p:blipFill>
          <a:blip r:embed="rId4"/>
          <a:stretch>
            <a:fillRect/>
          </a:stretch>
        </p:blipFill>
        <p:spPr>
          <a:xfrm>
            <a:off x="2952245" y="1311837"/>
            <a:ext cx="5135596" cy="4597003"/>
          </a:xfrm>
          <a:prstGeom prst="rect">
            <a:avLst/>
          </a:prstGeom>
        </p:spPr>
      </p:pic>
      <p:sp>
        <p:nvSpPr>
          <p:cNvPr id="3" name="Freeform: Shape 2">
            <a:extLst>
              <a:ext uri="{FF2B5EF4-FFF2-40B4-BE49-F238E27FC236}">
                <a16:creationId xmlns:a16="http://schemas.microsoft.com/office/drawing/2014/main" id="{68DE1DE5-7AA1-43E0-82F7-E19B36F235F2}"/>
              </a:ext>
            </a:extLst>
          </p:cNvPr>
          <p:cNvSpPr/>
          <p:nvPr/>
        </p:nvSpPr>
        <p:spPr>
          <a:xfrm>
            <a:off x="2845726" y="2871356"/>
            <a:ext cx="2491384" cy="3090905"/>
          </a:xfrm>
          <a:custGeom>
            <a:avLst/>
            <a:gdLst>
              <a:gd name="connsiteX0" fmla="*/ 587939 w 2491384"/>
              <a:gd name="connsiteY0" fmla="*/ 2473 h 3090905"/>
              <a:gd name="connsiteX1" fmla="*/ 811874 w 2491384"/>
              <a:gd name="connsiteY1" fmla="*/ 21134 h 3090905"/>
              <a:gd name="connsiteX2" fmla="*/ 1007817 w 2491384"/>
              <a:gd name="connsiteY2" fmla="*/ 86448 h 3090905"/>
              <a:gd name="connsiteX3" fmla="*/ 1119784 w 2491384"/>
              <a:gd name="connsiteY3" fmla="*/ 123771 h 3090905"/>
              <a:gd name="connsiteX4" fmla="*/ 1147776 w 2491384"/>
              <a:gd name="connsiteY4" fmla="*/ 133101 h 3090905"/>
              <a:gd name="connsiteX5" fmla="*/ 1343719 w 2491384"/>
              <a:gd name="connsiteY5" fmla="*/ 217077 h 3090905"/>
              <a:gd name="connsiteX6" fmla="*/ 1483678 w 2491384"/>
              <a:gd name="connsiteY6" fmla="*/ 282391 h 3090905"/>
              <a:gd name="connsiteX7" fmla="*/ 1604976 w 2491384"/>
              <a:gd name="connsiteY7" fmla="*/ 347705 h 3090905"/>
              <a:gd name="connsiteX8" fmla="*/ 1688952 w 2491384"/>
              <a:gd name="connsiteY8" fmla="*/ 450342 h 3090905"/>
              <a:gd name="connsiteX9" fmla="*/ 1716943 w 2491384"/>
              <a:gd name="connsiteY9" fmla="*/ 478334 h 3090905"/>
              <a:gd name="connsiteX10" fmla="*/ 1810250 w 2491384"/>
              <a:gd name="connsiteY10" fmla="*/ 608962 h 3090905"/>
              <a:gd name="connsiteX11" fmla="*/ 1875564 w 2491384"/>
              <a:gd name="connsiteY11" fmla="*/ 739591 h 3090905"/>
              <a:gd name="connsiteX12" fmla="*/ 1950209 w 2491384"/>
              <a:gd name="connsiteY12" fmla="*/ 860889 h 3090905"/>
              <a:gd name="connsiteX13" fmla="*/ 1987531 w 2491384"/>
              <a:gd name="connsiteY13" fmla="*/ 916873 h 3090905"/>
              <a:gd name="connsiteX14" fmla="*/ 2099498 w 2491384"/>
              <a:gd name="connsiteY14" fmla="*/ 1131477 h 3090905"/>
              <a:gd name="connsiteX15" fmla="*/ 2146152 w 2491384"/>
              <a:gd name="connsiteY15" fmla="*/ 1234113 h 3090905"/>
              <a:gd name="connsiteX16" fmla="*/ 2211466 w 2491384"/>
              <a:gd name="connsiteY16" fmla="*/ 1346081 h 3090905"/>
              <a:gd name="connsiteX17" fmla="*/ 2314103 w 2491384"/>
              <a:gd name="connsiteY17" fmla="*/ 1495371 h 3090905"/>
              <a:gd name="connsiteX18" fmla="*/ 2342094 w 2491384"/>
              <a:gd name="connsiteY18" fmla="*/ 1532693 h 3090905"/>
              <a:gd name="connsiteX19" fmla="*/ 2435401 w 2491384"/>
              <a:gd name="connsiteY19" fmla="*/ 1719305 h 3090905"/>
              <a:gd name="connsiteX20" fmla="*/ 2463392 w 2491384"/>
              <a:gd name="connsiteY20" fmla="*/ 1775289 h 3090905"/>
              <a:gd name="connsiteX21" fmla="*/ 2472723 w 2491384"/>
              <a:gd name="connsiteY21" fmla="*/ 1812611 h 3090905"/>
              <a:gd name="connsiteX22" fmla="*/ 2491384 w 2491384"/>
              <a:gd name="connsiteY22" fmla="*/ 1943240 h 3090905"/>
              <a:gd name="connsiteX23" fmla="*/ 2454062 w 2491384"/>
              <a:gd name="connsiteY23" fmla="*/ 2335126 h 3090905"/>
              <a:gd name="connsiteX24" fmla="*/ 2379417 w 2491384"/>
              <a:gd name="connsiteY24" fmla="*/ 2447093 h 3090905"/>
              <a:gd name="connsiteX25" fmla="*/ 2342094 w 2491384"/>
              <a:gd name="connsiteY25" fmla="*/ 2493746 h 3090905"/>
              <a:gd name="connsiteX26" fmla="*/ 2174143 w 2491384"/>
              <a:gd name="connsiteY26" fmla="*/ 2615044 h 3090905"/>
              <a:gd name="connsiteX27" fmla="*/ 2146152 w 2491384"/>
              <a:gd name="connsiteY27" fmla="*/ 2643036 h 3090905"/>
              <a:gd name="connsiteX28" fmla="*/ 2127490 w 2491384"/>
              <a:gd name="connsiteY28" fmla="*/ 2671028 h 3090905"/>
              <a:gd name="connsiteX29" fmla="*/ 2071507 w 2491384"/>
              <a:gd name="connsiteY29" fmla="*/ 2708350 h 3090905"/>
              <a:gd name="connsiteX30" fmla="*/ 1950209 w 2491384"/>
              <a:gd name="connsiteY30" fmla="*/ 2792326 h 3090905"/>
              <a:gd name="connsiteX31" fmla="*/ 1856903 w 2491384"/>
              <a:gd name="connsiteY31" fmla="*/ 2857640 h 3090905"/>
              <a:gd name="connsiteX32" fmla="*/ 1698282 w 2491384"/>
              <a:gd name="connsiteY32" fmla="*/ 2941615 h 3090905"/>
              <a:gd name="connsiteX33" fmla="*/ 1651629 w 2491384"/>
              <a:gd name="connsiteY33" fmla="*/ 2960277 h 3090905"/>
              <a:gd name="connsiteX34" fmla="*/ 1194429 w 2491384"/>
              <a:gd name="connsiteY34" fmla="*/ 3044252 h 3090905"/>
              <a:gd name="connsiteX35" fmla="*/ 1101123 w 2491384"/>
              <a:gd name="connsiteY35" fmla="*/ 3072244 h 3090905"/>
              <a:gd name="connsiteX36" fmla="*/ 877188 w 2491384"/>
              <a:gd name="connsiteY36" fmla="*/ 3090905 h 3090905"/>
              <a:gd name="connsiteX37" fmla="*/ 569278 w 2491384"/>
              <a:gd name="connsiteY37" fmla="*/ 3053583 h 3090905"/>
              <a:gd name="connsiteX38" fmla="*/ 531956 w 2491384"/>
              <a:gd name="connsiteY38" fmla="*/ 3034922 h 3090905"/>
              <a:gd name="connsiteX39" fmla="*/ 336013 w 2491384"/>
              <a:gd name="connsiteY39" fmla="*/ 3016260 h 3090905"/>
              <a:gd name="connsiteX40" fmla="*/ 280029 w 2491384"/>
              <a:gd name="connsiteY40" fmla="*/ 2988268 h 3090905"/>
              <a:gd name="connsiteX41" fmla="*/ 233376 w 2491384"/>
              <a:gd name="connsiteY41" fmla="*/ 2978938 h 3090905"/>
              <a:gd name="connsiteX42" fmla="*/ 168062 w 2491384"/>
              <a:gd name="connsiteY42" fmla="*/ 2960277 h 3090905"/>
              <a:gd name="connsiteX43" fmla="*/ 93417 w 2491384"/>
              <a:gd name="connsiteY43" fmla="*/ 2941615 h 3090905"/>
              <a:gd name="connsiteX44" fmla="*/ 46764 w 2491384"/>
              <a:gd name="connsiteY44" fmla="*/ 2848309 h 3090905"/>
              <a:gd name="connsiteX45" fmla="*/ 9441 w 2491384"/>
              <a:gd name="connsiteY45" fmla="*/ 2643036 h 3090905"/>
              <a:gd name="connsiteX46" fmla="*/ 9441 w 2491384"/>
              <a:gd name="connsiteY46" fmla="*/ 2195166 h 3090905"/>
              <a:gd name="connsiteX47" fmla="*/ 168062 w 2491384"/>
              <a:gd name="connsiteY47" fmla="*/ 1476709 h 3090905"/>
              <a:gd name="connsiteX48" fmla="*/ 270698 w 2491384"/>
              <a:gd name="connsiteY48" fmla="*/ 1103485 h 3090905"/>
              <a:gd name="connsiteX49" fmla="*/ 308021 w 2491384"/>
              <a:gd name="connsiteY49" fmla="*/ 944864 h 3090905"/>
              <a:gd name="connsiteX50" fmla="*/ 354674 w 2491384"/>
              <a:gd name="connsiteY50" fmla="*/ 804905 h 3090905"/>
              <a:gd name="connsiteX51" fmla="*/ 419988 w 2491384"/>
              <a:gd name="connsiteY51" fmla="*/ 543648 h 3090905"/>
              <a:gd name="connsiteX52" fmla="*/ 475972 w 2491384"/>
              <a:gd name="connsiteY52" fmla="*/ 357036 h 3090905"/>
              <a:gd name="connsiteX53" fmla="*/ 522625 w 2491384"/>
              <a:gd name="connsiteY53" fmla="*/ 189085 h 3090905"/>
              <a:gd name="connsiteX54" fmla="*/ 531956 w 2491384"/>
              <a:gd name="connsiteY54" fmla="*/ 151762 h 3090905"/>
              <a:gd name="connsiteX55" fmla="*/ 541286 w 2491384"/>
              <a:gd name="connsiteY55" fmla="*/ 105109 h 3090905"/>
              <a:gd name="connsiteX56" fmla="*/ 559947 w 2491384"/>
              <a:gd name="connsiteY56" fmla="*/ 67787 h 3090905"/>
              <a:gd name="connsiteX57" fmla="*/ 587939 w 2491384"/>
              <a:gd name="connsiteY57" fmla="*/ 2473 h 30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91384" h="3090905">
                <a:moveTo>
                  <a:pt x="587939" y="2473"/>
                </a:moveTo>
                <a:cubicBezTo>
                  <a:pt x="629927" y="-5303"/>
                  <a:pt x="738425" y="6444"/>
                  <a:pt x="811874" y="21134"/>
                </a:cubicBezTo>
                <a:cubicBezTo>
                  <a:pt x="879384" y="34636"/>
                  <a:pt x="942503" y="64677"/>
                  <a:pt x="1007817" y="86448"/>
                </a:cubicBezTo>
                <a:lnTo>
                  <a:pt x="1119784" y="123771"/>
                </a:lnTo>
                <a:cubicBezTo>
                  <a:pt x="1129115" y="126881"/>
                  <a:pt x="1138736" y="129227"/>
                  <a:pt x="1147776" y="133101"/>
                </a:cubicBezTo>
                <a:cubicBezTo>
                  <a:pt x="1213090" y="161093"/>
                  <a:pt x="1277183" y="192127"/>
                  <a:pt x="1343719" y="217077"/>
                </a:cubicBezTo>
                <a:cubicBezTo>
                  <a:pt x="1464383" y="262325"/>
                  <a:pt x="1374022" y="223908"/>
                  <a:pt x="1483678" y="282391"/>
                </a:cubicBezTo>
                <a:cubicBezTo>
                  <a:pt x="1493643" y="287705"/>
                  <a:pt x="1587210" y="331554"/>
                  <a:pt x="1604976" y="347705"/>
                </a:cubicBezTo>
                <a:cubicBezTo>
                  <a:pt x="1658892" y="396720"/>
                  <a:pt x="1650365" y="405323"/>
                  <a:pt x="1688952" y="450342"/>
                </a:cubicBezTo>
                <a:cubicBezTo>
                  <a:pt x="1697539" y="460361"/>
                  <a:pt x="1708177" y="468472"/>
                  <a:pt x="1716943" y="478334"/>
                </a:cubicBezTo>
                <a:cubicBezTo>
                  <a:pt x="1759217" y="525893"/>
                  <a:pt x="1778700" y="551121"/>
                  <a:pt x="1810250" y="608962"/>
                </a:cubicBezTo>
                <a:cubicBezTo>
                  <a:pt x="1833562" y="651700"/>
                  <a:pt x="1847268" y="699976"/>
                  <a:pt x="1875564" y="739591"/>
                </a:cubicBezTo>
                <a:cubicBezTo>
                  <a:pt x="1980919" y="887087"/>
                  <a:pt x="1873932" y="730127"/>
                  <a:pt x="1950209" y="860889"/>
                </a:cubicBezTo>
                <a:cubicBezTo>
                  <a:pt x="1961510" y="880262"/>
                  <a:pt x="1976697" y="897236"/>
                  <a:pt x="1987531" y="916873"/>
                </a:cubicBezTo>
                <a:cubicBezTo>
                  <a:pt x="2026508" y="987520"/>
                  <a:pt x="2063414" y="1059310"/>
                  <a:pt x="2099498" y="1131477"/>
                </a:cubicBezTo>
                <a:cubicBezTo>
                  <a:pt x="2116305" y="1165090"/>
                  <a:pt x="2127216" y="1201652"/>
                  <a:pt x="2146152" y="1234113"/>
                </a:cubicBezTo>
                <a:cubicBezTo>
                  <a:pt x="2167923" y="1271436"/>
                  <a:pt x="2188101" y="1309735"/>
                  <a:pt x="2211466" y="1346081"/>
                </a:cubicBezTo>
                <a:cubicBezTo>
                  <a:pt x="2244122" y="1396879"/>
                  <a:pt x="2277870" y="1447059"/>
                  <a:pt x="2314103" y="1495371"/>
                </a:cubicBezTo>
                <a:cubicBezTo>
                  <a:pt x="2323433" y="1507812"/>
                  <a:pt x="2334303" y="1519235"/>
                  <a:pt x="2342094" y="1532693"/>
                </a:cubicBezTo>
                <a:cubicBezTo>
                  <a:pt x="2475531" y="1763175"/>
                  <a:pt x="2380975" y="1599566"/>
                  <a:pt x="2435401" y="1719305"/>
                </a:cubicBezTo>
                <a:cubicBezTo>
                  <a:pt x="2444034" y="1738299"/>
                  <a:pt x="2455643" y="1755917"/>
                  <a:pt x="2463392" y="1775289"/>
                </a:cubicBezTo>
                <a:cubicBezTo>
                  <a:pt x="2468155" y="1787195"/>
                  <a:pt x="2470615" y="1799962"/>
                  <a:pt x="2472723" y="1812611"/>
                </a:cubicBezTo>
                <a:cubicBezTo>
                  <a:pt x="2479954" y="1855998"/>
                  <a:pt x="2485164" y="1899697"/>
                  <a:pt x="2491384" y="1943240"/>
                </a:cubicBezTo>
                <a:cubicBezTo>
                  <a:pt x="2488486" y="1993963"/>
                  <a:pt x="2499135" y="2226950"/>
                  <a:pt x="2454062" y="2335126"/>
                </a:cubicBezTo>
                <a:cubicBezTo>
                  <a:pt x="2443436" y="2360628"/>
                  <a:pt x="2390683" y="2432072"/>
                  <a:pt x="2379417" y="2447093"/>
                </a:cubicBezTo>
                <a:cubicBezTo>
                  <a:pt x="2367468" y="2463025"/>
                  <a:pt x="2357507" y="2481135"/>
                  <a:pt x="2342094" y="2493746"/>
                </a:cubicBezTo>
                <a:cubicBezTo>
                  <a:pt x="2288646" y="2537476"/>
                  <a:pt x="2222973" y="2566212"/>
                  <a:pt x="2174143" y="2615044"/>
                </a:cubicBezTo>
                <a:cubicBezTo>
                  <a:pt x="2164813" y="2624375"/>
                  <a:pt x="2154599" y="2632899"/>
                  <a:pt x="2146152" y="2643036"/>
                </a:cubicBezTo>
                <a:cubicBezTo>
                  <a:pt x="2138973" y="2651651"/>
                  <a:pt x="2135930" y="2663643"/>
                  <a:pt x="2127490" y="2671028"/>
                </a:cubicBezTo>
                <a:cubicBezTo>
                  <a:pt x="2110611" y="2685797"/>
                  <a:pt x="2087366" y="2692491"/>
                  <a:pt x="2071507" y="2708350"/>
                </a:cubicBezTo>
                <a:cubicBezTo>
                  <a:pt x="2012431" y="2767426"/>
                  <a:pt x="2069775" y="2714608"/>
                  <a:pt x="1950209" y="2792326"/>
                </a:cubicBezTo>
                <a:cubicBezTo>
                  <a:pt x="1918378" y="2813016"/>
                  <a:pt x="1888777" y="2837016"/>
                  <a:pt x="1856903" y="2857640"/>
                </a:cubicBezTo>
                <a:cubicBezTo>
                  <a:pt x="1816864" y="2883547"/>
                  <a:pt x="1737097" y="2923501"/>
                  <a:pt x="1698282" y="2941615"/>
                </a:cubicBezTo>
                <a:cubicBezTo>
                  <a:pt x="1683104" y="2948698"/>
                  <a:pt x="1667933" y="2956441"/>
                  <a:pt x="1651629" y="2960277"/>
                </a:cubicBezTo>
                <a:cubicBezTo>
                  <a:pt x="1010654" y="3111095"/>
                  <a:pt x="1683004" y="2946536"/>
                  <a:pt x="1194429" y="3044252"/>
                </a:cubicBezTo>
                <a:cubicBezTo>
                  <a:pt x="1162588" y="3050620"/>
                  <a:pt x="1132731" y="3064807"/>
                  <a:pt x="1101123" y="3072244"/>
                </a:cubicBezTo>
                <a:cubicBezTo>
                  <a:pt x="1045049" y="3085438"/>
                  <a:pt x="909236" y="3089020"/>
                  <a:pt x="877188" y="3090905"/>
                </a:cubicBezTo>
                <a:cubicBezTo>
                  <a:pt x="736882" y="3082652"/>
                  <a:pt x="704803" y="3087464"/>
                  <a:pt x="569278" y="3053583"/>
                </a:cubicBezTo>
                <a:cubicBezTo>
                  <a:pt x="555784" y="3050210"/>
                  <a:pt x="545690" y="3037120"/>
                  <a:pt x="531956" y="3034922"/>
                </a:cubicBezTo>
                <a:cubicBezTo>
                  <a:pt x="467170" y="3024556"/>
                  <a:pt x="401327" y="3022481"/>
                  <a:pt x="336013" y="3016260"/>
                </a:cubicBezTo>
                <a:cubicBezTo>
                  <a:pt x="317352" y="3006929"/>
                  <a:pt x="299637" y="2995398"/>
                  <a:pt x="280029" y="2988268"/>
                </a:cubicBezTo>
                <a:cubicBezTo>
                  <a:pt x="265125" y="2982848"/>
                  <a:pt x="248761" y="2982784"/>
                  <a:pt x="233376" y="2978938"/>
                </a:cubicBezTo>
                <a:cubicBezTo>
                  <a:pt x="211409" y="2973447"/>
                  <a:pt x="189940" y="2966111"/>
                  <a:pt x="168062" y="2960277"/>
                </a:cubicBezTo>
                <a:cubicBezTo>
                  <a:pt x="143281" y="2953668"/>
                  <a:pt x="118299" y="2947836"/>
                  <a:pt x="93417" y="2941615"/>
                </a:cubicBezTo>
                <a:cubicBezTo>
                  <a:pt x="70230" y="2906835"/>
                  <a:pt x="60979" y="2896640"/>
                  <a:pt x="46764" y="2848309"/>
                </a:cubicBezTo>
                <a:cubicBezTo>
                  <a:pt x="36735" y="2814210"/>
                  <a:pt x="14168" y="2671400"/>
                  <a:pt x="9441" y="2643036"/>
                </a:cubicBezTo>
                <a:cubicBezTo>
                  <a:pt x="6761" y="2554593"/>
                  <a:pt x="-10392" y="2316368"/>
                  <a:pt x="9441" y="2195166"/>
                </a:cubicBezTo>
                <a:cubicBezTo>
                  <a:pt x="39951" y="2008716"/>
                  <a:pt x="116981" y="1662459"/>
                  <a:pt x="168062" y="1476709"/>
                </a:cubicBezTo>
                <a:cubicBezTo>
                  <a:pt x="202274" y="1352301"/>
                  <a:pt x="241146" y="1229081"/>
                  <a:pt x="270698" y="1103485"/>
                </a:cubicBezTo>
                <a:cubicBezTo>
                  <a:pt x="283139" y="1050611"/>
                  <a:pt x="293315" y="997153"/>
                  <a:pt x="308021" y="944864"/>
                </a:cubicBezTo>
                <a:cubicBezTo>
                  <a:pt x="321335" y="897524"/>
                  <a:pt x="341455" y="852272"/>
                  <a:pt x="354674" y="804905"/>
                </a:cubicBezTo>
                <a:cubicBezTo>
                  <a:pt x="378803" y="718443"/>
                  <a:pt x="394194" y="629628"/>
                  <a:pt x="419988" y="543648"/>
                </a:cubicBezTo>
                <a:cubicBezTo>
                  <a:pt x="438649" y="481444"/>
                  <a:pt x="465295" y="421095"/>
                  <a:pt x="475972" y="357036"/>
                </a:cubicBezTo>
                <a:cubicBezTo>
                  <a:pt x="502182" y="199779"/>
                  <a:pt x="457670" y="448899"/>
                  <a:pt x="522625" y="189085"/>
                </a:cubicBezTo>
                <a:cubicBezTo>
                  <a:pt x="525735" y="176644"/>
                  <a:pt x="529174" y="164281"/>
                  <a:pt x="531956" y="151762"/>
                </a:cubicBezTo>
                <a:cubicBezTo>
                  <a:pt x="535396" y="136281"/>
                  <a:pt x="536271" y="120154"/>
                  <a:pt x="541286" y="105109"/>
                </a:cubicBezTo>
                <a:cubicBezTo>
                  <a:pt x="545684" y="91914"/>
                  <a:pt x="554468" y="80571"/>
                  <a:pt x="559947" y="67787"/>
                </a:cubicBezTo>
                <a:cubicBezTo>
                  <a:pt x="594529" y="-12904"/>
                  <a:pt x="545951" y="10249"/>
                  <a:pt x="587939" y="2473"/>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5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11128" cy="1320800"/>
          </a:xfrm>
        </p:spPr>
        <p:txBody>
          <a:bodyPr>
            <a:normAutofit/>
          </a:bodyPr>
          <a:lstStyle/>
          <a:p>
            <a:pPr algn="ctr"/>
            <a:r>
              <a:rPr lang="en-US" sz="3200" b="1" dirty="0">
                <a:latin typeface="Calibri" panose="020F0502020204030204" pitchFamily="34" charset="0"/>
                <a:cs typeface="Calibri" panose="020F0502020204030204" pitchFamily="34" charset="0"/>
              </a:rPr>
              <a:t>Cervical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sp>
        <p:nvSpPr>
          <p:cNvPr id="5" name="TextBox 4">
            <a:extLst>
              <a:ext uri="{FF2B5EF4-FFF2-40B4-BE49-F238E27FC236}">
                <a16:creationId xmlns:a16="http://schemas.microsoft.com/office/drawing/2014/main" id="{247422A0-9AA8-44AE-9D19-F94095A0CAB1}"/>
              </a:ext>
            </a:extLst>
          </p:cNvPr>
          <p:cNvSpPr txBox="1"/>
          <p:nvPr/>
        </p:nvSpPr>
        <p:spPr>
          <a:xfrm>
            <a:off x="352551" y="5329887"/>
            <a:ext cx="1600200"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National rate:</a:t>
            </a:r>
          </a:p>
          <a:p>
            <a:r>
              <a:rPr lang="en-US" sz="1600" b="1" dirty="0">
                <a:latin typeface="Calibri" panose="020F0502020204030204" pitchFamily="34" charset="0"/>
                <a:cs typeface="Calibri" panose="020F0502020204030204" pitchFamily="34" charset="0"/>
              </a:rPr>
              <a:t>7.4 per 100,000</a:t>
            </a:r>
          </a:p>
        </p:txBody>
      </p:sp>
      <p:pic>
        <p:nvPicPr>
          <p:cNvPr id="6" name="Picture 5">
            <a:extLst>
              <a:ext uri="{FF2B5EF4-FFF2-40B4-BE49-F238E27FC236}">
                <a16:creationId xmlns:a16="http://schemas.microsoft.com/office/drawing/2014/main" id="{DCEA3456-1200-4EA7-AE4A-3A43F80C15E5}"/>
              </a:ext>
            </a:extLst>
          </p:cNvPr>
          <p:cNvPicPr>
            <a:picLocks noChangeAspect="1"/>
          </p:cNvPicPr>
          <p:nvPr/>
        </p:nvPicPr>
        <p:blipFill>
          <a:blip r:embed="rId2"/>
          <a:stretch>
            <a:fillRect/>
          </a:stretch>
        </p:blipFill>
        <p:spPr>
          <a:xfrm>
            <a:off x="2822140" y="1109498"/>
            <a:ext cx="5270488" cy="4776877"/>
          </a:xfrm>
          <a:prstGeom prst="rect">
            <a:avLst/>
          </a:prstGeom>
        </p:spPr>
      </p:pic>
      <p:pic>
        <p:nvPicPr>
          <p:cNvPr id="13" name="Picture 12">
            <a:extLst>
              <a:ext uri="{FF2B5EF4-FFF2-40B4-BE49-F238E27FC236}">
                <a16:creationId xmlns:a16="http://schemas.microsoft.com/office/drawing/2014/main" id="{DD18BC35-874C-4D85-817E-B7F76DBA36D2}"/>
              </a:ext>
            </a:extLst>
          </p:cNvPr>
          <p:cNvPicPr>
            <a:picLocks noChangeAspect="1"/>
          </p:cNvPicPr>
          <p:nvPr/>
        </p:nvPicPr>
        <p:blipFill>
          <a:blip r:embed="rId3"/>
          <a:stretch>
            <a:fillRect/>
          </a:stretch>
        </p:blipFill>
        <p:spPr>
          <a:xfrm>
            <a:off x="135362" y="1307939"/>
            <a:ext cx="2906002" cy="1209605"/>
          </a:xfrm>
          <a:prstGeom prst="rect">
            <a:avLst/>
          </a:prstGeom>
        </p:spPr>
      </p:pic>
      <p:pic>
        <p:nvPicPr>
          <p:cNvPr id="15" name="Picture 14">
            <a:extLst>
              <a:ext uri="{FF2B5EF4-FFF2-40B4-BE49-F238E27FC236}">
                <a16:creationId xmlns:a16="http://schemas.microsoft.com/office/drawing/2014/main" id="{BA7A040E-AFC5-4555-BEF5-DB39517CC705}"/>
              </a:ext>
            </a:extLst>
          </p:cNvPr>
          <p:cNvPicPr>
            <a:picLocks noChangeAspect="1"/>
          </p:cNvPicPr>
          <p:nvPr/>
        </p:nvPicPr>
        <p:blipFill rotWithShape="1">
          <a:blip r:embed="rId4"/>
          <a:srcRect t="7669"/>
          <a:stretch/>
        </p:blipFill>
        <p:spPr>
          <a:xfrm>
            <a:off x="1206151" y="6271993"/>
            <a:ext cx="7815883" cy="520282"/>
          </a:xfrm>
          <a:prstGeom prst="rect">
            <a:avLst/>
          </a:prstGeom>
        </p:spPr>
      </p:pic>
      <p:sp>
        <p:nvSpPr>
          <p:cNvPr id="3" name="Freeform: Shape 2">
            <a:extLst>
              <a:ext uri="{FF2B5EF4-FFF2-40B4-BE49-F238E27FC236}">
                <a16:creationId xmlns:a16="http://schemas.microsoft.com/office/drawing/2014/main" id="{3EF7E1C9-09C6-4035-8350-83F7A4BDAFC4}"/>
              </a:ext>
            </a:extLst>
          </p:cNvPr>
          <p:cNvSpPr/>
          <p:nvPr/>
        </p:nvSpPr>
        <p:spPr>
          <a:xfrm>
            <a:off x="2584580" y="2785238"/>
            <a:ext cx="2771191" cy="3219061"/>
          </a:xfrm>
          <a:custGeom>
            <a:avLst/>
            <a:gdLst>
              <a:gd name="connsiteX0" fmla="*/ 671804 w 2771191"/>
              <a:gd name="connsiteY0" fmla="*/ 0 h 3219061"/>
              <a:gd name="connsiteX1" fmla="*/ 914400 w 2771191"/>
              <a:gd name="connsiteY1" fmla="*/ 18661 h 3219061"/>
              <a:gd name="connsiteX2" fmla="*/ 1035698 w 2771191"/>
              <a:gd name="connsiteY2" fmla="*/ 55984 h 3219061"/>
              <a:gd name="connsiteX3" fmla="*/ 1110342 w 2771191"/>
              <a:gd name="connsiteY3" fmla="*/ 74645 h 3219061"/>
              <a:gd name="connsiteX4" fmla="*/ 1231640 w 2771191"/>
              <a:gd name="connsiteY4" fmla="*/ 130629 h 3219061"/>
              <a:gd name="connsiteX5" fmla="*/ 1306285 w 2771191"/>
              <a:gd name="connsiteY5" fmla="*/ 177282 h 3219061"/>
              <a:gd name="connsiteX6" fmla="*/ 1399591 w 2771191"/>
              <a:gd name="connsiteY6" fmla="*/ 214604 h 3219061"/>
              <a:gd name="connsiteX7" fmla="*/ 1436914 w 2771191"/>
              <a:gd name="connsiteY7" fmla="*/ 242596 h 3219061"/>
              <a:gd name="connsiteX8" fmla="*/ 1474236 w 2771191"/>
              <a:gd name="connsiteY8" fmla="*/ 261257 h 3219061"/>
              <a:gd name="connsiteX9" fmla="*/ 1763485 w 2771191"/>
              <a:gd name="connsiteY9" fmla="*/ 475861 h 3219061"/>
              <a:gd name="connsiteX10" fmla="*/ 1922106 w 2771191"/>
              <a:gd name="connsiteY10" fmla="*/ 662474 h 3219061"/>
              <a:gd name="connsiteX11" fmla="*/ 2034073 w 2771191"/>
              <a:gd name="connsiteY11" fmla="*/ 811764 h 3219061"/>
              <a:gd name="connsiteX12" fmla="*/ 2062065 w 2771191"/>
              <a:gd name="connsiteY12" fmla="*/ 867747 h 3219061"/>
              <a:gd name="connsiteX13" fmla="*/ 2118049 w 2771191"/>
              <a:gd name="connsiteY13" fmla="*/ 961053 h 3219061"/>
              <a:gd name="connsiteX14" fmla="*/ 2211355 w 2771191"/>
              <a:gd name="connsiteY14" fmla="*/ 1156996 h 3219061"/>
              <a:gd name="connsiteX15" fmla="*/ 2230016 w 2771191"/>
              <a:gd name="connsiteY15" fmla="*/ 1194319 h 3219061"/>
              <a:gd name="connsiteX16" fmla="*/ 2304661 w 2771191"/>
              <a:gd name="connsiteY16" fmla="*/ 1306286 h 3219061"/>
              <a:gd name="connsiteX17" fmla="*/ 2379306 w 2771191"/>
              <a:gd name="connsiteY17" fmla="*/ 1464906 h 3219061"/>
              <a:gd name="connsiteX18" fmla="*/ 2407298 w 2771191"/>
              <a:gd name="connsiteY18" fmla="*/ 1520890 h 3219061"/>
              <a:gd name="connsiteX19" fmla="*/ 2687216 w 2771191"/>
              <a:gd name="connsiteY19" fmla="*/ 1847461 h 3219061"/>
              <a:gd name="connsiteX20" fmla="*/ 2705877 w 2771191"/>
              <a:gd name="connsiteY20" fmla="*/ 1894115 h 3219061"/>
              <a:gd name="connsiteX21" fmla="*/ 2743200 w 2771191"/>
              <a:gd name="connsiteY21" fmla="*/ 1959429 h 3219061"/>
              <a:gd name="connsiteX22" fmla="*/ 2752530 w 2771191"/>
              <a:gd name="connsiteY22" fmla="*/ 1996751 h 3219061"/>
              <a:gd name="connsiteX23" fmla="*/ 2771191 w 2771191"/>
              <a:gd name="connsiteY23" fmla="*/ 2062066 h 3219061"/>
              <a:gd name="connsiteX24" fmla="*/ 2733869 w 2771191"/>
              <a:gd name="connsiteY24" fmla="*/ 2313992 h 3219061"/>
              <a:gd name="connsiteX25" fmla="*/ 2715208 w 2771191"/>
              <a:gd name="connsiteY25" fmla="*/ 2369976 h 3219061"/>
              <a:gd name="connsiteX26" fmla="*/ 2631232 w 2771191"/>
              <a:gd name="connsiteY26" fmla="*/ 2500604 h 3219061"/>
              <a:gd name="connsiteX27" fmla="*/ 2593910 w 2771191"/>
              <a:gd name="connsiteY27" fmla="*/ 2556588 h 3219061"/>
              <a:gd name="connsiteX28" fmla="*/ 2453951 w 2771191"/>
              <a:gd name="connsiteY28" fmla="*/ 2724539 h 3219061"/>
              <a:gd name="connsiteX29" fmla="*/ 2379306 w 2771191"/>
              <a:gd name="connsiteY29" fmla="*/ 2789853 h 3219061"/>
              <a:gd name="connsiteX30" fmla="*/ 2313991 w 2771191"/>
              <a:gd name="connsiteY30" fmla="*/ 2836506 h 3219061"/>
              <a:gd name="connsiteX31" fmla="*/ 2286000 w 2771191"/>
              <a:gd name="connsiteY31" fmla="*/ 2873829 h 3219061"/>
              <a:gd name="connsiteX32" fmla="*/ 2248677 w 2771191"/>
              <a:gd name="connsiteY32" fmla="*/ 2901821 h 3219061"/>
              <a:gd name="connsiteX33" fmla="*/ 2211355 w 2771191"/>
              <a:gd name="connsiteY33" fmla="*/ 2939143 h 3219061"/>
              <a:gd name="connsiteX34" fmla="*/ 2024742 w 2771191"/>
              <a:gd name="connsiteY34" fmla="*/ 3041780 h 3219061"/>
              <a:gd name="connsiteX35" fmla="*/ 1819469 w 2771191"/>
              <a:gd name="connsiteY35" fmla="*/ 3125755 h 3219061"/>
              <a:gd name="connsiteX36" fmla="*/ 1772816 w 2771191"/>
              <a:gd name="connsiteY36" fmla="*/ 3135086 h 3219061"/>
              <a:gd name="connsiteX37" fmla="*/ 1716832 w 2771191"/>
              <a:gd name="connsiteY37" fmla="*/ 3153747 h 3219061"/>
              <a:gd name="connsiteX38" fmla="*/ 1679510 w 2771191"/>
              <a:gd name="connsiteY38" fmla="*/ 3163078 h 3219061"/>
              <a:gd name="connsiteX39" fmla="*/ 1558212 w 2771191"/>
              <a:gd name="connsiteY39" fmla="*/ 3200400 h 3219061"/>
              <a:gd name="connsiteX40" fmla="*/ 1418253 w 2771191"/>
              <a:gd name="connsiteY40" fmla="*/ 3219061 h 3219061"/>
              <a:gd name="connsiteX41" fmla="*/ 1026367 w 2771191"/>
              <a:gd name="connsiteY41" fmla="*/ 3209731 h 3219061"/>
              <a:gd name="connsiteX42" fmla="*/ 923730 w 2771191"/>
              <a:gd name="connsiteY42" fmla="*/ 3200400 h 3219061"/>
              <a:gd name="connsiteX43" fmla="*/ 783771 w 2771191"/>
              <a:gd name="connsiteY43" fmla="*/ 3172408 h 3219061"/>
              <a:gd name="connsiteX44" fmla="*/ 653142 w 2771191"/>
              <a:gd name="connsiteY44" fmla="*/ 3153747 h 3219061"/>
              <a:gd name="connsiteX45" fmla="*/ 587828 w 2771191"/>
              <a:gd name="connsiteY45" fmla="*/ 3135086 h 3219061"/>
              <a:gd name="connsiteX46" fmla="*/ 550506 w 2771191"/>
              <a:gd name="connsiteY46" fmla="*/ 3125755 h 3219061"/>
              <a:gd name="connsiteX47" fmla="*/ 251926 w 2771191"/>
              <a:gd name="connsiteY47" fmla="*/ 3032449 h 3219061"/>
              <a:gd name="connsiteX48" fmla="*/ 130628 w 2771191"/>
              <a:gd name="connsiteY48" fmla="*/ 2752531 h 3219061"/>
              <a:gd name="connsiteX49" fmla="*/ 83975 w 2771191"/>
              <a:gd name="connsiteY49" fmla="*/ 2640564 h 3219061"/>
              <a:gd name="connsiteX50" fmla="*/ 0 w 2771191"/>
              <a:gd name="connsiteY50" fmla="*/ 2230017 h 3219061"/>
              <a:gd name="connsiteX51" fmla="*/ 65314 w 2771191"/>
              <a:gd name="connsiteY51" fmla="*/ 1380931 h 3219061"/>
              <a:gd name="connsiteX52" fmla="*/ 130628 w 2771191"/>
              <a:gd name="connsiteY52" fmla="*/ 1119674 h 3219061"/>
              <a:gd name="connsiteX53" fmla="*/ 205273 w 2771191"/>
              <a:gd name="connsiteY53" fmla="*/ 811764 h 3219061"/>
              <a:gd name="connsiteX54" fmla="*/ 317240 w 2771191"/>
              <a:gd name="connsiteY54" fmla="*/ 485192 h 3219061"/>
              <a:gd name="connsiteX55" fmla="*/ 345232 w 2771191"/>
              <a:gd name="connsiteY55" fmla="*/ 438539 h 3219061"/>
              <a:gd name="connsiteX56" fmla="*/ 363893 w 2771191"/>
              <a:gd name="connsiteY56" fmla="*/ 391886 h 3219061"/>
              <a:gd name="connsiteX57" fmla="*/ 419877 w 2771191"/>
              <a:gd name="connsiteY57" fmla="*/ 307910 h 3219061"/>
              <a:gd name="connsiteX58" fmla="*/ 457200 w 2771191"/>
              <a:gd name="connsiteY58" fmla="*/ 242596 h 3219061"/>
              <a:gd name="connsiteX59" fmla="*/ 569167 w 2771191"/>
              <a:gd name="connsiteY59" fmla="*/ 177282 h 3219061"/>
              <a:gd name="connsiteX60" fmla="*/ 643812 w 2771191"/>
              <a:gd name="connsiteY60" fmla="*/ 121298 h 3219061"/>
              <a:gd name="connsiteX61" fmla="*/ 821093 w 2771191"/>
              <a:gd name="connsiteY61" fmla="*/ 74645 h 3219061"/>
              <a:gd name="connsiteX62" fmla="*/ 923730 w 2771191"/>
              <a:gd name="connsiteY62" fmla="*/ 65315 h 321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71191" h="3219061">
                <a:moveTo>
                  <a:pt x="671804" y="0"/>
                </a:moveTo>
                <a:cubicBezTo>
                  <a:pt x="752669" y="6220"/>
                  <a:pt x="834239" y="6328"/>
                  <a:pt x="914400" y="18661"/>
                </a:cubicBezTo>
                <a:cubicBezTo>
                  <a:pt x="956211" y="25094"/>
                  <a:pt x="995022" y="44362"/>
                  <a:pt x="1035698" y="55984"/>
                </a:cubicBezTo>
                <a:cubicBezTo>
                  <a:pt x="1060358" y="63030"/>
                  <a:pt x="1086157" y="66109"/>
                  <a:pt x="1110342" y="74645"/>
                </a:cubicBezTo>
                <a:cubicBezTo>
                  <a:pt x="1117072" y="77020"/>
                  <a:pt x="1207766" y="116703"/>
                  <a:pt x="1231640" y="130629"/>
                </a:cubicBezTo>
                <a:cubicBezTo>
                  <a:pt x="1256985" y="145413"/>
                  <a:pt x="1280041" y="164160"/>
                  <a:pt x="1306285" y="177282"/>
                </a:cubicBezTo>
                <a:cubicBezTo>
                  <a:pt x="1336246" y="192263"/>
                  <a:pt x="1369630" y="199623"/>
                  <a:pt x="1399591" y="214604"/>
                </a:cubicBezTo>
                <a:cubicBezTo>
                  <a:pt x="1413500" y="221559"/>
                  <a:pt x="1423727" y="234354"/>
                  <a:pt x="1436914" y="242596"/>
                </a:cubicBezTo>
                <a:cubicBezTo>
                  <a:pt x="1448709" y="249968"/>
                  <a:pt x="1462025" y="254597"/>
                  <a:pt x="1474236" y="261257"/>
                </a:cubicBezTo>
                <a:cubicBezTo>
                  <a:pt x="1576995" y="317307"/>
                  <a:pt x="1691565" y="391249"/>
                  <a:pt x="1763485" y="475861"/>
                </a:cubicBezTo>
                <a:cubicBezTo>
                  <a:pt x="1816359" y="538065"/>
                  <a:pt x="1870891" y="598897"/>
                  <a:pt x="1922106" y="662474"/>
                </a:cubicBezTo>
                <a:cubicBezTo>
                  <a:pt x="1961128" y="710916"/>
                  <a:pt x="2006254" y="756127"/>
                  <a:pt x="2034073" y="811764"/>
                </a:cubicBezTo>
                <a:cubicBezTo>
                  <a:pt x="2043404" y="830425"/>
                  <a:pt x="2051836" y="849563"/>
                  <a:pt x="2062065" y="867747"/>
                </a:cubicBezTo>
                <a:cubicBezTo>
                  <a:pt x="2079847" y="899360"/>
                  <a:pt x="2101414" y="928822"/>
                  <a:pt x="2118049" y="961053"/>
                </a:cubicBezTo>
                <a:cubicBezTo>
                  <a:pt x="2151228" y="1025337"/>
                  <a:pt x="2180051" y="1091778"/>
                  <a:pt x="2211355" y="1156996"/>
                </a:cubicBezTo>
                <a:cubicBezTo>
                  <a:pt x="2217374" y="1169536"/>
                  <a:pt x="2221931" y="1183000"/>
                  <a:pt x="2230016" y="1194319"/>
                </a:cubicBezTo>
                <a:cubicBezTo>
                  <a:pt x="2247719" y="1219104"/>
                  <a:pt x="2289672" y="1274166"/>
                  <a:pt x="2304661" y="1306286"/>
                </a:cubicBezTo>
                <a:cubicBezTo>
                  <a:pt x="2436611" y="1589037"/>
                  <a:pt x="2261499" y="1246124"/>
                  <a:pt x="2379306" y="1464906"/>
                </a:cubicBezTo>
                <a:cubicBezTo>
                  <a:pt x="2389198" y="1483276"/>
                  <a:pt x="2395171" y="1503912"/>
                  <a:pt x="2407298" y="1520890"/>
                </a:cubicBezTo>
                <a:cubicBezTo>
                  <a:pt x="2486263" y="1631441"/>
                  <a:pt x="2598753" y="1749169"/>
                  <a:pt x="2687216" y="1847461"/>
                </a:cubicBezTo>
                <a:cubicBezTo>
                  <a:pt x="2693436" y="1863012"/>
                  <a:pt x="2698387" y="1879134"/>
                  <a:pt x="2705877" y="1894115"/>
                </a:cubicBezTo>
                <a:cubicBezTo>
                  <a:pt x="2717091" y="1916543"/>
                  <a:pt x="2732824" y="1936601"/>
                  <a:pt x="2743200" y="1959429"/>
                </a:cubicBezTo>
                <a:cubicBezTo>
                  <a:pt x="2748506" y="1971103"/>
                  <a:pt x="2749007" y="1984421"/>
                  <a:pt x="2752530" y="1996751"/>
                </a:cubicBezTo>
                <a:cubicBezTo>
                  <a:pt x="2779298" y="2090441"/>
                  <a:pt x="2742028" y="1945403"/>
                  <a:pt x="2771191" y="2062066"/>
                </a:cubicBezTo>
                <a:cubicBezTo>
                  <a:pt x="2764753" y="2111425"/>
                  <a:pt x="2756571" y="2238318"/>
                  <a:pt x="2733869" y="2313992"/>
                </a:cubicBezTo>
                <a:cubicBezTo>
                  <a:pt x="2728217" y="2332833"/>
                  <a:pt x="2723526" y="2352151"/>
                  <a:pt x="2715208" y="2369976"/>
                </a:cubicBezTo>
                <a:cubicBezTo>
                  <a:pt x="2669026" y="2468937"/>
                  <a:pt x="2682251" y="2430453"/>
                  <a:pt x="2631232" y="2500604"/>
                </a:cubicBezTo>
                <a:cubicBezTo>
                  <a:pt x="2618040" y="2518742"/>
                  <a:pt x="2607831" y="2539003"/>
                  <a:pt x="2593910" y="2556588"/>
                </a:cubicBezTo>
                <a:cubicBezTo>
                  <a:pt x="2548677" y="2613725"/>
                  <a:pt x="2508795" y="2676551"/>
                  <a:pt x="2453951" y="2724539"/>
                </a:cubicBezTo>
                <a:cubicBezTo>
                  <a:pt x="2429069" y="2746310"/>
                  <a:pt x="2405123" y="2769200"/>
                  <a:pt x="2379306" y="2789853"/>
                </a:cubicBezTo>
                <a:cubicBezTo>
                  <a:pt x="2358414" y="2806567"/>
                  <a:pt x="2333878" y="2818608"/>
                  <a:pt x="2313991" y="2836506"/>
                </a:cubicBezTo>
                <a:cubicBezTo>
                  <a:pt x="2302432" y="2846909"/>
                  <a:pt x="2296996" y="2862833"/>
                  <a:pt x="2286000" y="2873829"/>
                </a:cubicBezTo>
                <a:cubicBezTo>
                  <a:pt x="2275004" y="2884825"/>
                  <a:pt x="2260380" y="2891580"/>
                  <a:pt x="2248677" y="2901821"/>
                </a:cubicBezTo>
                <a:cubicBezTo>
                  <a:pt x="2235436" y="2913407"/>
                  <a:pt x="2225093" y="2928152"/>
                  <a:pt x="2211355" y="2939143"/>
                </a:cubicBezTo>
                <a:cubicBezTo>
                  <a:pt x="2159406" y="2980702"/>
                  <a:pt x="2078751" y="3015856"/>
                  <a:pt x="2024742" y="3041780"/>
                </a:cubicBezTo>
                <a:cubicBezTo>
                  <a:pt x="1953070" y="3076183"/>
                  <a:pt x="1895326" y="3102050"/>
                  <a:pt x="1819469" y="3125755"/>
                </a:cubicBezTo>
                <a:cubicBezTo>
                  <a:pt x="1804332" y="3130485"/>
                  <a:pt x="1788116" y="3130913"/>
                  <a:pt x="1772816" y="3135086"/>
                </a:cubicBezTo>
                <a:cubicBezTo>
                  <a:pt x="1753838" y="3140262"/>
                  <a:pt x="1735673" y="3148095"/>
                  <a:pt x="1716832" y="3153747"/>
                </a:cubicBezTo>
                <a:cubicBezTo>
                  <a:pt x="1704549" y="3157432"/>
                  <a:pt x="1691813" y="3159460"/>
                  <a:pt x="1679510" y="3163078"/>
                </a:cubicBezTo>
                <a:cubicBezTo>
                  <a:pt x="1638926" y="3175015"/>
                  <a:pt x="1600144" y="3194809"/>
                  <a:pt x="1558212" y="3200400"/>
                </a:cubicBezTo>
                <a:lnTo>
                  <a:pt x="1418253" y="3219061"/>
                </a:lnTo>
                <a:lnTo>
                  <a:pt x="1026367" y="3209731"/>
                </a:lnTo>
                <a:cubicBezTo>
                  <a:pt x="992038" y="3208436"/>
                  <a:pt x="957684" y="3205624"/>
                  <a:pt x="923730" y="3200400"/>
                </a:cubicBezTo>
                <a:cubicBezTo>
                  <a:pt x="876706" y="3193165"/>
                  <a:pt x="830656" y="3180492"/>
                  <a:pt x="783771" y="3172408"/>
                </a:cubicBezTo>
                <a:cubicBezTo>
                  <a:pt x="740425" y="3164935"/>
                  <a:pt x="696685" y="3159967"/>
                  <a:pt x="653142" y="3153747"/>
                </a:cubicBezTo>
                <a:lnTo>
                  <a:pt x="587828" y="3135086"/>
                </a:lnTo>
                <a:cubicBezTo>
                  <a:pt x="575456" y="3131712"/>
                  <a:pt x="562817" y="3129346"/>
                  <a:pt x="550506" y="3125755"/>
                </a:cubicBezTo>
                <a:cubicBezTo>
                  <a:pt x="371045" y="3073412"/>
                  <a:pt x="398344" y="3081256"/>
                  <a:pt x="251926" y="3032449"/>
                </a:cubicBezTo>
                <a:cubicBezTo>
                  <a:pt x="130385" y="2789367"/>
                  <a:pt x="217782" y="2979132"/>
                  <a:pt x="130628" y="2752531"/>
                </a:cubicBezTo>
                <a:cubicBezTo>
                  <a:pt x="116114" y="2714793"/>
                  <a:pt x="95218" y="2679402"/>
                  <a:pt x="83975" y="2640564"/>
                </a:cubicBezTo>
                <a:cubicBezTo>
                  <a:pt x="38961" y="2485060"/>
                  <a:pt x="25404" y="2382449"/>
                  <a:pt x="0" y="2230017"/>
                </a:cubicBezTo>
                <a:cubicBezTo>
                  <a:pt x="13363" y="1967204"/>
                  <a:pt x="15966" y="1650100"/>
                  <a:pt x="65314" y="1380931"/>
                </a:cubicBezTo>
                <a:cubicBezTo>
                  <a:pt x="81501" y="1292637"/>
                  <a:pt x="110295" y="1207107"/>
                  <a:pt x="130628" y="1119674"/>
                </a:cubicBezTo>
                <a:cubicBezTo>
                  <a:pt x="173495" y="935347"/>
                  <a:pt x="141637" y="1010160"/>
                  <a:pt x="205273" y="811764"/>
                </a:cubicBezTo>
                <a:cubicBezTo>
                  <a:pt x="240421" y="702185"/>
                  <a:pt x="258033" y="583870"/>
                  <a:pt x="317240" y="485192"/>
                </a:cubicBezTo>
                <a:cubicBezTo>
                  <a:pt x="326571" y="469641"/>
                  <a:pt x="337122" y="454760"/>
                  <a:pt x="345232" y="438539"/>
                </a:cubicBezTo>
                <a:cubicBezTo>
                  <a:pt x="352722" y="423558"/>
                  <a:pt x="355583" y="406428"/>
                  <a:pt x="363893" y="391886"/>
                </a:cubicBezTo>
                <a:cubicBezTo>
                  <a:pt x="380584" y="362676"/>
                  <a:pt x="409238" y="339826"/>
                  <a:pt x="419877" y="307910"/>
                </a:cubicBezTo>
                <a:cubicBezTo>
                  <a:pt x="428451" y="282189"/>
                  <a:pt x="432280" y="260871"/>
                  <a:pt x="457200" y="242596"/>
                </a:cubicBezTo>
                <a:cubicBezTo>
                  <a:pt x="492043" y="217044"/>
                  <a:pt x="532939" y="200830"/>
                  <a:pt x="569167" y="177282"/>
                </a:cubicBezTo>
                <a:cubicBezTo>
                  <a:pt x="595244" y="160332"/>
                  <a:pt x="616704" y="136546"/>
                  <a:pt x="643812" y="121298"/>
                </a:cubicBezTo>
                <a:cubicBezTo>
                  <a:pt x="693349" y="93434"/>
                  <a:pt x="767772" y="81916"/>
                  <a:pt x="821093" y="74645"/>
                </a:cubicBezTo>
                <a:cubicBezTo>
                  <a:pt x="855131" y="70004"/>
                  <a:pt x="923730" y="65315"/>
                  <a:pt x="923730" y="65315"/>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04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122271"/>
            <a:ext cx="9471356" cy="1320800"/>
          </a:xfrm>
        </p:spPr>
        <p:txBody>
          <a:bodyPr>
            <a:noAutofit/>
          </a:bodyPr>
          <a:lstStyle/>
          <a:p>
            <a:pPr algn="ctr"/>
            <a:r>
              <a:rPr lang="en-US" sz="3200" b="1" dirty="0">
                <a:latin typeface="Calibri" panose="020F0502020204030204" pitchFamily="34" charset="0"/>
                <a:cs typeface="Calibri" panose="020F0502020204030204" pitchFamily="34" charset="0"/>
              </a:rPr>
              <a:t>Cervical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pic>
        <p:nvPicPr>
          <p:cNvPr id="3" name="Picture 2">
            <a:extLst>
              <a:ext uri="{FF2B5EF4-FFF2-40B4-BE49-F238E27FC236}">
                <a16:creationId xmlns:a16="http://schemas.microsoft.com/office/drawing/2014/main" id="{4757D2CD-C70D-4CB4-94B6-72EC910D3F67}"/>
              </a:ext>
            </a:extLst>
          </p:cNvPr>
          <p:cNvPicPr>
            <a:picLocks noChangeAspect="1"/>
          </p:cNvPicPr>
          <p:nvPr/>
        </p:nvPicPr>
        <p:blipFill>
          <a:blip r:embed="rId2"/>
          <a:stretch>
            <a:fillRect/>
          </a:stretch>
        </p:blipFill>
        <p:spPr>
          <a:xfrm>
            <a:off x="3148910" y="1221089"/>
            <a:ext cx="5486935" cy="4784096"/>
          </a:xfrm>
          <a:prstGeom prst="rect">
            <a:avLst/>
          </a:prstGeom>
        </p:spPr>
      </p:pic>
      <p:pic>
        <p:nvPicPr>
          <p:cNvPr id="12" name="Picture 11">
            <a:extLst>
              <a:ext uri="{FF2B5EF4-FFF2-40B4-BE49-F238E27FC236}">
                <a16:creationId xmlns:a16="http://schemas.microsoft.com/office/drawing/2014/main" id="{2DEBA1EC-07FD-4A09-8927-116B24C1819B}"/>
              </a:ext>
            </a:extLst>
          </p:cNvPr>
          <p:cNvPicPr>
            <a:picLocks noChangeAspect="1"/>
          </p:cNvPicPr>
          <p:nvPr/>
        </p:nvPicPr>
        <p:blipFill>
          <a:blip r:embed="rId3"/>
          <a:stretch>
            <a:fillRect/>
          </a:stretch>
        </p:blipFill>
        <p:spPr>
          <a:xfrm>
            <a:off x="231514" y="1221088"/>
            <a:ext cx="3296660" cy="1219617"/>
          </a:xfrm>
          <a:prstGeom prst="rect">
            <a:avLst/>
          </a:prstGeom>
        </p:spPr>
      </p:pic>
      <p:pic>
        <p:nvPicPr>
          <p:cNvPr id="14" name="Picture 13">
            <a:extLst>
              <a:ext uri="{FF2B5EF4-FFF2-40B4-BE49-F238E27FC236}">
                <a16:creationId xmlns:a16="http://schemas.microsoft.com/office/drawing/2014/main" id="{CCB21D40-3A0B-4090-B77D-9950A7DA6E5A}"/>
              </a:ext>
            </a:extLst>
          </p:cNvPr>
          <p:cNvPicPr>
            <a:picLocks noChangeAspect="1"/>
          </p:cNvPicPr>
          <p:nvPr/>
        </p:nvPicPr>
        <p:blipFill rotWithShape="1">
          <a:blip r:embed="rId4"/>
          <a:srcRect t="-2055"/>
          <a:stretch/>
        </p:blipFill>
        <p:spPr>
          <a:xfrm>
            <a:off x="584133" y="6175818"/>
            <a:ext cx="8238027" cy="629361"/>
          </a:xfrm>
          <a:prstGeom prst="rect">
            <a:avLst/>
          </a:prstGeom>
        </p:spPr>
      </p:pic>
      <p:sp>
        <p:nvSpPr>
          <p:cNvPr id="2" name="Freeform: Shape 1">
            <a:extLst>
              <a:ext uri="{FF2B5EF4-FFF2-40B4-BE49-F238E27FC236}">
                <a16:creationId xmlns:a16="http://schemas.microsoft.com/office/drawing/2014/main" id="{1F1CC5DA-2609-4B9D-A56A-3675991CA0F2}"/>
              </a:ext>
            </a:extLst>
          </p:cNvPr>
          <p:cNvSpPr/>
          <p:nvPr/>
        </p:nvSpPr>
        <p:spPr>
          <a:xfrm>
            <a:off x="3218018" y="2718872"/>
            <a:ext cx="2538082" cy="3331028"/>
          </a:xfrm>
          <a:custGeom>
            <a:avLst/>
            <a:gdLst>
              <a:gd name="connsiteX0" fmla="*/ 121399 w 2538082"/>
              <a:gd name="connsiteY0" fmla="*/ 3275045 h 3331028"/>
              <a:gd name="connsiteX1" fmla="*/ 177383 w 2538082"/>
              <a:gd name="connsiteY1" fmla="*/ 3284375 h 3331028"/>
              <a:gd name="connsiteX2" fmla="*/ 224036 w 2538082"/>
              <a:gd name="connsiteY2" fmla="*/ 3303037 h 3331028"/>
              <a:gd name="connsiteX3" fmla="*/ 345334 w 2538082"/>
              <a:gd name="connsiteY3" fmla="*/ 3312367 h 3331028"/>
              <a:gd name="connsiteX4" fmla="*/ 466632 w 2538082"/>
              <a:gd name="connsiteY4" fmla="*/ 3303037 h 3331028"/>
              <a:gd name="connsiteX5" fmla="*/ 634583 w 2538082"/>
              <a:gd name="connsiteY5" fmla="*/ 3265714 h 3331028"/>
              <a:gd name="connsiteX6" fmla="*/ 709228 w 2538082"/>
              <a:gd name="connsiteY6" fmla="*/ 3209730 h 3331028"/>
              <a:gd name="connsiteX7" fmla="*/ 765211 w 2538082"/>
              <a:gd name="connsiteY7" fmla="*/ 3181739 h 3331028"/>
              <a:gd name="connsiteX8" fmla="*/ 811864 w 2538082"/>
              <a:gd name="connsiteY8" fmla="*/ 3125755 h 3331028"/>
              <a:gd name="connsiteX9" fmla="*/ 867848 w 2538082"/>
              <a:gd name="connsiteY9" fmla="*/ 3069771 h 3331028"/>
              <a:gd name="connsiteX10" fmla="*/ 970485 w 2538082"/>
              <a:gd name="connsiteY10" fmla="*/ 2948473 h 3331028"/>
              <a:gd name="connsiteX11" fmla="*/ 1007807 w 2538082"/>
              <a:gd name="connsiteY11" fmla="*/ 2929812 h 3331028"/>
              <a:gd name="connsiteX12" fmla="*/ 1129105 w 2538082"/>
              <a:gd name="connsiteY12" fmla="*/ 2911151 h 3331028"/>
              <a:gd name="connsiteX13" fmla="*/ 1325048 w 2538082"/>
              <a:gd name="connsiteY13" fmla="*/ 2920481 h 3331028"/>
              <a:gd name="connsiteX14" fmla="*/ 1353040 w 2538082"/>
              <a:gd name="connsiteY14" fmla="*/ 2939143 h 3331028"/>
              <a:gd name="connsiteX15" fmla="*/ 1409024 w 2538082"/>
              <a:gd name="connsiteY15" fmla="*/ 2957804 h 3331028"/>
              <a:gd name="connsiteX16" fmla="*/ 1455677 w 2538082"/>
              <a:gd name="connsiteY16" fmla="*/ 2967134 h 3331028"/>
              <a:gd name="connsiteX17" fmla="*/ 1530321 w 2538082"/>
              <a:gd name="connsiteY17" fmla="*/ 2985796 h 3331028"/>
              <a:gd name="connsiteX18" fmla="*/ 1558313 w 2538082"/>
              <a:gd name="connsiteY18" fmla="*/ 2995126 h 3331028"/>
              <a:gd name="connsiteX19" fmla="*/ 1679611 w 2538082"/>
              <a:gd name="connsiteY19" fmla="*/ 3004457 h 3331028"/>
              <a:gd name="connsiteX20" fmla="*/ 1828901 w 2538082"/>
              <a:gd name="connsiteY20" fmla="*/ 3023118 h 3331028"/>
              <a:gd name="connsiteX21" fmla="*/ 1866224 w 2538082"/>
              <a:gd name="connsiteY21" fmla="*/ 3032449 h 3331028"/>
              <a:gd name="connsiteX22" fmla="*/ 2052836 w 2538082"/>
              <a:gd name="connsiteY22" fmla="*/ 3013788 h 3331028"/>
              <a:gd name="connsiteX23" fmla="*/ 2099489 w 2538082"/>
              <a:gd name="connsiteY23" fmla="*/ 2995126 h 3331028"/>
              <a:gd name="connsiteX24" fmla="*/ 2164803 w 2538082"/>
              <a:gd name="connsiteY24" fmla="*/ 2967134 h 3331028"/>
              <a:gd name="connsiteX25" fmla="*/ 2258109 w 2538082"/>
              <a:gd name="connsiteY25" fmla="*/ 2855167 h 3331028"/>
              <a:gd name="connsiteX26" fmla="*/ 2295432 w 2538082"/>
              <a:gd name="connsiteY26" fmla="*/ 2733869 h 3331028"/>
              <a:gd name="connsiteX27" fmla="*/ 2314093 w 2538082"/>
              <a:gd name="connsiteY27" fmla="*/ 2631232 h 3331028"/>
              <a:gd name="connsiteX28" fmla="*/ 2332754 w 2538082"/>
              <a:gd name="connsiteY28" fmla="*/ 2547257 h 3331028"/>
              <a:gd name="connsiteX29" fmla="*/ 2351415 w 2538082"/>
              <a:gd name="connsiteY29" fmla="*/ 2379306 h 3331028"/>
              <a:gd name="connsiteX30" fmla="*/ 2370077 w 2538082"/>
              <a:gd name="connsiteY30" fmla="*/ 2323322 h 3331028"/>
              <a:gd name="connsiteX31" fmla="*/ 2435391 w 2538082"/>
              <a:gd name="connsiteY31" fmla="*/ 2248677 h 3331028"/>
              <a:gd name="connsiteX32" fmla="*/ 2463383 w 2538082"/>
              <a:gd name="connsiteY32" fmla="*/ 2192694 h 3331028"/>
              <a:gd name="connsiteX33" fmla="*/ 2491375 w 2538082"/>
              <a:gd name="connsiteY33" fmla="*/ 2155371 h 3331028"/>
              <a:gd name="connsiteX34" fmla="*/ 2538028 w 2538082"/>
              <a:gd name="connsiteY34" fmla="*/ 1987420 h 3331028"/>
              <a:gd name="connsiteX35" fmla="*/ 2500705 w 2538082"/>
              <a:gd name="connsiteY35" fmla="*/ 1716832 h 3331028"/>
              <a:gd name="connsiteX36" fmla="*/ 2454052 w 2538082"/>
              <a:gd name="connsiteY36" fmla="*/ 1604865 h 3331028"/>
              <a:gd name="connsiteX37" fmla="*/ 2379407 w 2538082"/>
              <a:gd name="connsiteY37" fmla="*/ 1483567 h 3331028"/>
              <a:gd name="connsiteX38" fmla="*/ 2360746 w 2538082"/>
              <a:gd name="connsiteY38" fmla="*/ 1446245 h 3331028"/>
              <a:gd name="connsiteX39" fmla="*/ 2286101 w 2538082"/>
              <a:gd name="connsiteY39" fmla="*/ 1352939 h 3331028"/>
              <a:gd name="connsiteX40" fmla="*/ 2202126 w 2538082"/>
              <a:gd name="connsiteY40" fmla="*/ 1259632 h 3331028"/>
              <a:gd name="connsiteX41" fmla="*/ 2062166 w 2538082"/>
              <a:gd name="connsiteY41" fmla="*/ 1175657 h 3331028"/>
              <a:gd name="connsiteX42" fmla="*/ 1838232 w 2538082"/>
              <a:gd name="connsiteY42" fmla="*/ 1063690 h 3331028"/>
              <a:gd name="connsiteX43" fmla="*/ 1791579 w 2538082"/>
              <a:gd name="connsiteY43" fmla="*/ 905069 h 3331028"/>
              <a:gd name="connsiteX44" fmla="*/ 1754256 w 2538082"/>
              <a:gd name="connsiteY44" fmla="*/ 755779 h 3331028"/>
              <a:gd name="connsiteX45" fmla="*/ 1716934 w 2538082"/>
              <a:gd name="connsiteY45" fmla="*/ 718457 h 3331028"/>
              <a:gd name="connsiteX46" fmla="*/ 1660950 w 2538082"/>
              <a:gd name="connsiteY46" fmla="*/ 653143 h 3331028"/>
              <a:gd name="connsiteX47" fmla="*/ 1558313 w 2538082"/>
              <a:gd name="connsiteY47" fmla="*/ 503853 h 3331028"/>
              <a:gd name="connsiteX48" fmla="*/ 1511660 w 2538082"/>
              <a:gd name="connsiteY48" fmla="*/ 475861 h 3331028"/>
              <a:gd name="connsiteX49" fmla="*/ 1390362 w 2538082"/>
              <a:gd name="connsiteY49" fmla="*/ 401216 h 3331028"/>
              <a:gd name="connsiteX50" fmla="*/ 1343709 w 2538082"/>
              <a:gd name="connsiteY50" fmla="*/ 382555 h 3331028"/>
              <a:gd name="connsiteX51" fmla="*/ 1175758 w 2538082"/>
              <a:gd name="connsiteY51" fmla="*/ 261257 h 3331028"/>
              <a:gd name="connsiteX52" fmla="*/ 1063791 w 2538082"/>
              <a:gd name="connsiteY52" fmla="*/ 186612 h 3331028"/>
              <a:gd name="connsiteX53" fmla="*/ 923832 w 2538082"/>
              <a:gd name="connsiteY53" fmla="*/ 111967 h 3331028"/>
              <a:gd name="connsiteX54" fmla="*/ 905170 w 2538082"/>
              <a:gd name="connsiteY54" fmla="*/ 93306 h 3331028"/>
              <a:gd name="connsiteX55" fmla="*/ 615921 w 2538082"/>
              <a:gd name="connsiteY55" fmla="*/ 0 h 3331028"/>
              <a:gd name="connsiteX56" fmla="*/ 531946 w 2538082"/>
              <a:gd name="connsiteY56" fmla="*/ 186612 h 3331028"/>
              <a:gd name="connsiteX57" fmla="*/ 475962 w 2538082"/>
              <a:gd name="connsiteY57" fmla="*/ 317241 h 3331028"/>
              <a:gd name="connsiteX58" fmla="*/ 391987 w 2538082"/>
              <a:gd name="connsiteY58" fmla="*/ 457200 h 3331028"/>
              <a:gd name="connsiteX59" fmla="*/ 373326 w 2538082"/>
              <a:gd name="connsiteY59" fmla="*/ 494522 h 3331028"/>
              <a:gd name="connsiteX60" fmla="*/ 280019 w 2538082"/>
              <a:gd name="connsiteY60" fmla="*/ 811763 h 3331028"/>
              <a:gd name="connsiteX61" fmla="*/ 270689 w 2538082"/>
              <a:gd name="connsiteY61" fmla="*/ 942392 h 3331028"/>
              <a:gd name="connsiteX62" fmla="*/ 261358 w 2538082"/>
              <a:gd name="connsiteY62" fmla="*/ 1530220 h 3331028"/>
              <a:gd name="connsiteX63" fmla="*/ 214705 w 2538082"/>
              <a:gd name="connsiteY63" fmla="*/ 1838130 h 3331028"/>
              <a:gd name="connsiteX64" fmla="*/ 196044 w 2538082"/>
              <a:gd name="connsiteY64" fmla="*/ 1950098 h 3331028"/>
              <a:gd name="connsiteX65" fmla="*/ 186713 w 2538082"/>
              <a:gd name="connsiteY65" fmla="*/ 2024743 h 3331028"/>
              <a:gd name="connsiteX66" fmla="*/ 149391 w 2538082"/>
              <a:gd name="connsiteY66" fmla="*/ 2127379 h 3331028"/>
              <a:gd name="connsiteX67" fmla="*/ 102738 w 2538082"/>
              <a:gd name="connsiteY67" fmla="*/ 2379306 h 3331028"/>
              <a:gd name="connsiteX68" fmla="*/ 74746 w 2538082"/>
              <a:gd name="connsiteY68" fmla="*/ 2491273 h 3331028"/>
              <a:gd name="connsiteX69" fmla="*/ 65415 w 2538082"/>
              <a:gd name="connsiteY69" fmla="*/ 2556588 h 3331028"/>
              <a:gd name="connsiteX70" fmla="*/ 37424 w 2538082"/>
              <a:gd name="connsiteY70" fmla="*/ 2631232 h 3331028"/>
              <a:gd name="connsiteX71" fmla="*/ 18762 w 2538082"/>
              <a:gd name="connsiteY71" fmla="*/ 2715208 h 3331028"/>
              <a:gd name="connsiteX72" fmla="*/ 9432 w 2538082"/>
              <a:gd name="connsiteY72" fmla="*/ 2827175 h 3331028"/>
              <a:gd name="connsiteX73" fmla="*/ 101 w 2538082"/>
              <a:gd name="connsiteY73" fmla="*/ 2883159 h 3331028"/>
              <a:gd name="connsiteX74" fmla="*/ 46754 w 2538082"/>
              <a:gd name="connsiteY74" fmla="*/ 3219061 h 3331028"/>
              <a:gd name="connsiteX75" fmla="*/ 93407 w 2538082"/>
              <a:gd name="connsiteY75" fmla="*/ 3293706 h 3331028"/>
              <a:gd name="connsiteX76" fmla="*/ 112068 w 2538082"/>
              <a:gd name="connsiteY76" fmla="*/ 3331028 h 3331028"/>
              <a:gd name="connsiteX77" fmla="*/ 270689 w 2538082"/>
              <a:gd name="connsiteY77" fmla="*/ 3321698 h 3331028"/>
              <a:gd name="connsiteX78" fmla="*/ 317342 w 2538082"/>
              <a:gd name="connsiteY78" fmla="*/ 3312367 h 333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38082" h="3331028">
                <a:moveTo>
                  <a:pt x="121399" y="3275045"/>
                </a:moveTo>
                <a:cubicBezTo>
                  <a:pt x="140060" y="3278155"/>
                  <a:pt x="159131" y="3279397"/>
                  <a:pt x="177383" y="3284375"/>
                </a:cubicBezTo>
                <a:cubicBezTo>
                  <a:pt x="193542" y="3288782"/>
                  <a:pt x="207515" y="3300283"/>
                  <a:pt x="224036" y="3303037"/>
                </a:cubicBezTo>
                <a:cubicBezTo>
                  <a:pt x="264036" y="3309704"/>
                  <a:pt x="304901" y="3309257"/>
                  <a:pt x="345334" y="3312367"/>
                </a:cubicBezTo>
                <a:cubicBezTo>
                  <a:pt x="385767" y="3309257"/>
                  <a:pt x="426393" y="3308067"/>
                  <a:pt x="466632" y="3303037"/>
                </a:cubicBezTo>
                <a:cubicBezTo>
                  <a:pt x="547376" y="3292944"/>
                  <a:pt x="564594" y="3285710"/>
                  <a:pt x="634583" y="3265714"/>
                </a:cubicBezTo>
                <a:cubicBezTo>
                  <a:pt x="659465" y="3247053"/>
                  <a:pt x="683066" y="3226549"/>
                  <a:pt x="709228" y="3209730"/>
                </a:cubicBezTo>
                <a:cubicBezTo>
                  <a:pt x="726778" y="3198448"/>
                  <a:pt x="747851" y="3193312"/>
                  <a:pt x="765211" y="3181739"/>
                </a:cubicBezTo>
                <a:cubicBezTo>
                  <a:pt x="800022" y="3158532"/>
                  <a:pt x="786827" y="3153921"/>
                  <a:pt x="811864" y="3125755"/>
                </a:cubicBezTo>
                <a:cubicBezTo>
                  <a:pt x="829397" y="3106030"/>
                  <a:pt x="856046" y="3093376"/>
                  <a:pt x="867848" y="3069771"/>
                </a:cubicBezTo>
                <a:cubicBezTo>
                  <a:pt x="893226" y="3019016"/>
                  <a:pt x="907944" y="2979743"/>
                  <a:pt x="970485" y="2948473"/>
                </a:cubicBezTo>
                <a:cubicBezTo>
                  <a:pt x="982926" y="2942253"/>
                  <a:pt x="994612" y="2934210"/>
                  <a:pt x="1007807" y="2929812"/>
                </a:cubicBezTo>
                <a:cubicBezTo>
                  <a:pt x="1033458" y="2921262"/>
                  <a:pt x="1110808" y="2913438"/>
                  <a:pt x="1129105" y="2911151"/>
                </a:cubicBezTo>
                <a:cubicBezTo>
                  <a:pt x="1194419" y="2914261"/>
                  <a:pt x="1260165" y="2912371"/>
                  <a:pt x="1325048" y="2920481"/>
                </a:cubicBezTo>
                <a:cubicBezTo>
                  <a:pt x="1336176" y="2921872"/>
                  <a:pt x="1342792" y="2934588"/>
                  <a:pt x="1353040" y="2939143"/>
                </a:cubicBezTo>
                <a:cubicBezTo>
                  <a:pt x="1371015" y="2947132"/>
                  <a:pt x="1390046" y="2952628"/>
                  <a:pt x="1409024" y="2957804"/>
                </a:cubicBezTo>
                <a:cubicBezTo>
                  <a:pt x="1424324" y="2961977"/>
                  <a:pt x="1440224" y="2963568"/>
                  <a:pt x="1455677" y="2967134"/>
                </a:cubicBezTo>
                <a:cubicBezTo>
                  <a:pt x="1480667" y="2972901"/>
                  <a:pt x="1505578" y="2979048"/>
                  <a:pt x="1530321" y="2985796"/>
                </a:cubicBezTo>
                <a:cubicBezTo>
                  <a:pt x="1539810" y="2988384"/>
                  <a:pt x="1548554" y="2993906"/>
                  <a:pt x="1558313" y="2995126"/>
                </a:cubicBezTo>
                <a:cubicBezTo>
                  <a:pt x="1598552" y="3000156"/>
                  <a:pt x="1639178" y="3001347"/>
                  <a:pt x="1679611" y="3004457"/>
                </a:cubicBezTo>
                <a:cubicBezTo>
                  <a:pt x="1767506" y="3026431"/>
                  <a:pt x="1662571" y="3002327"/>
                  <a:pt x="1828901" y="3023118"/>
                </a:cubicBezTo>
                <a:cubicBezTo>
                  <a:pt x="1841626" y="3024709"/>
                  <a:pt x="1853783" y="3029339"/>
                  <a:pt x="1866224" y="3032449"/>
                </a:cubicBezTo>
                <a:cubicBezTo>
                  <a:pt x="1928428" y="3026229"/>
                  <a:pt x="1991107" y="3023665"/>
                  <a:pt x="2052836" y="3013788"/>
                </a:cubicBezTo>
                <a:cubicBezTo>
                  <a:pt x="2069375" y="3011142"/>
                  <a:pt x="2084184" y="3001929"/>
                  <a:pt x="2099489" y="2995126"/>
                </a:cubicBezTo>
                <a:cubicBezTo>
                  <a:pt x="2168664" y="2964381"/>
                  <a:pt x="2107312" y="2986298"/>
                  <a:pt x="2164803" y="2967134"/>
                </a:cubicBezTo>
                <a:cubicBezTo>
                  <a:pt x="2236646" y="2895292"/>
                  <a:pt x="2206148" y="2933110"/>
                  <a:pt x="2258109" y="2855167"/>
                </a:cubicBezTo>
                <a:cubicBezTo>
                  <a:pt x="2270550" y="2814734"/>
                  <a:pt x="2285172" y="2774909"/>
                  <a:pt x="2295432" y="2733869"/>
                </a:cubicBezTo>
                <a:cubicBezTo>
                  <a:pt x="2303866" y="2700134"/>
                  <a:pt x="2307273" y="2665330"/>
                  <a:pt x="2314093" y="2631232"/>
                </a:cubicBezTo>
                <a:cubicBezTo>
                  <a:pt x="2319716" y="2603114"/>
                  <a:pt x="2326534" y="2575249"/>
                  <a:pt x="2332754" y="2547257"/>
                </a:cubicBezTo>
                <a:cubicBezTo>
                  <a:pt x="2336986" y="2492240"/>
                  <a:pt x="2336602" y="2433619"/>
                  <a:pt x="2351415" y="2379306"/>
                </a:cubicBezTo>
                <a:cubicBezTo>
                  <a:pt x="2356591" y="2360328"/>
                  <a:pt x="2359440" y="2339869"/>
                  <a:pt x="2370077" y="2323322"/>
                </a:cubicBezTo>
                <a:cubicBezTo>
                  <a:pt x="2387955" y="2295511"/>
                  <a:pt x="2416174" y="2275581"/>
                  <a:pt x="2435391" y="2248677"/>
                </a:cubicBezTo>
                <a:cubicBezTo>
                  <a:pt x="2447518" y="2231700"/>
                  <a:pt x="2452649" y="2210584"/>
                  <a:pt x="2463383" y="2192694"/>
                </a:cubicBezTo>
                <a:cubicBezTo>
                  <a:pt x="2471384" y="2179359"/>
                  <a:pt x="2482044" y="2167812"/>
                  <a:pt x="2491375" y="2155371"/>
                </a:cubicBezTo>
                <a:cubicBezTo>
                  <a:pt x="2500886" y="2126836"/>
                  <a:pt x="2539737" y="2019883"/>
                  <a:pt x="2538028" y="1987420"/>
                </a:cubicBezTo>
                <a:cubicBezTo>
                  <a:pt x="2533243" y="1896496"/>
                  <a:pt x="2520227" y="1805765"/>
                  <a:pt x="2500705" y="1716832"/>
                </a:cubicBezTo>
                <a:cubicBezTo>
                  <a:pt x="2492036" y="1677340"/>
                  <a:pt x="2472706" y="1640737"/>
                  <a:pt x="2454052" y="1604865"/>
                </a:cubicBezTo>
                <a:cubicBezTo>
                  <a:pt x="2432149" y="1562744"/>
                  <a:pt x="2400639" y="1526030"/>
                  <a:pt x="2379407" y="1483567"/>
                </a:cubicBezTo>
                <a:cubicBezTo>
                  <a:pt x="2373187" y="1471126"/>
                  <a:pt x="2368831" y="1457563"/>
                  <a:pt x="2360746" y="1446245"/>
                </a:cubicBezTo>
                <a:cubicBezTo>
                  <a:pt x="2337595" y="1413834"/>
                  <a:pt x="2311897" y="1383287"/>
                  <a:pt x="2286101" y="1352939"/>
                </a:cubicBezTo>
                <a:cubicBezTo>
                  <a:pt x="2259001" y="1321057"/>
                  <a:pt x="2234933" y="1285604"/>
                  <a:pt x="2202126" y="1259632"/>
                </a:cubicBezTo>
                <a:cubicBezTo>
                  <a:pt x="2159469" y="1225862"/>
                  <a:pt x="2109501" y="1202480"/>
                  <a:pt x="2062166" y="1175657"/>
                </a:cubicBezTo>
                <a:cubicBezTo>
                  <a:pt x="1940715" y="1106835"/>
                  <a:pt x="1944142" y="1110761"/>
                  <a:pt x="1838232" y="1063690"/>
                </a:cubicBezTo>
                <a:cubicBezTo>
                  <a:pt x="1804953" y="997133"/>
                  <a:pt x="1810943" y="1016411"/>
                  <a:pt x="1791579" y="905069"/>
                </a:cubicBezTo>
                <a:cubicBezTo>
                  <a:pt x="1777269" y="822785"/>
                  <a:pt x="1798164" y="818505"/>
                  <a:pt x="1754256" y="755779"/>
                </a:cubicBezTo>
                <a:cubicBezTo>
                  <a:pt x="1744167" y="741366"/>
                  <a:pt x="1728769" y="731475"/>
                  <a:pt x="1716934" y="718457"/>
                </a:cubicBezTo>
                <a:cubicBezTo>
                  <a:pt x="1697645" y="697240"/>
                  <a:pt x="1677486" y="676569"/>
                  <a:pt x="1660950" y="653143"/>
                </a:cubicBezTo>
                <a:cubicBezTo>
                  <a:pt x="1619912" y="595007"/>
                  <a:pt x="1609806" y="550197"/>
                  <a:pt x="1558313" y="503853"/>
                </a:cubicBezTo>
                <a:cubicBezTo>
                  <a:pt x="1544833" y="491721"/>
                  <a:pt x="1526750" y="485921"/>
                  <a:pt x="1511660" y="475861"/>
                </a:cubicBezTo>
                <a:cubicBezTo>
                  <a:pt x="1433045" y="423450"/>
                  <a:pt x="1520211" y="466140"/>
                  <a:pt x="1390362" y="401216"/>
                </a:cubicBezTo>
                <a:cubicBezTo>
                  <a:pt x="1375381" y="393726"/>
                  <a:pt x="1358001" y="391289"/>
                  <a:pt x="1343709" y="382555"/>
                </a:cubicBezTo>
                <a:cubicBezTo>
                  <a:pt x="1115430" y="243051"/>
                  <a:pt x="1297504" y="347196"/>
                  <a:pt x="1175758" y="261257"/>
                </a:cubicBezTo>
                <a:cubicBezTo>
                  <a:pt x="1139112" y="235389"/>
                  <a:pt x="1102380" y="209480"/>
                  <a:pt x="1063791" y="186612"/>
                </a:cubicBezTo>
                <a:cubicBezTo>
                  <a:pt x="1018304" y="159657"/>
                  <a:pt x="961220" y="149353"/>
                  <a:pt x="923832" y="111967"/>
                </a:cubicBezTo>
                <a:cubicBezTo>
                  <a:pt x="917611" y="105747"/>
                  <a:pt x="913209" y="96879"/>
                  <a:pt x="905170" y="93306"/>
                </a:cubicBezTo>
                <a:cubicBezTo>
                  <a:pt x="786641" y="40627"/>
                  <a:pt x="738216" y="32611"/>
                  <a:pt x="615921" y="0"/>
                </a:cubicBezTo>
                <a:cubicBezTo>
                  <a:pt x="561130" y="164376"/>
                  <a:pt x="621179" y="710"/>
                  <a:pt x="531946" y="186612"/>
                </a:cubicBezTo>
                <a:cubicBezTo>
                  <a:pt x="511446" y="229320"/>
                  <a:pt x="497726" y="275163"/>
                  <a:pt x="475962" y="317241"/>
                </a:cubicBezTo>
                <a:cubicBezTo>
                  <a:pt x="450967" y="365566"/>
                  <a:pt x="416318" y="408538"/>
                  <a:pt x="391987" y="457200"/>
                </a:cubicBezTo>
                <a:cubicBezTo>
                  <a:pt x="385767" y="469641"/>
                  <a:pt x="377895" y="481385"/>
                  <a:pt x="373326" y="494522"/>
                </a:cubicBezTo>
                <a:cubicBezTo>
                  <a:pt x="326311" y="629689"/>
                  <a:pt x="314993" y="680612"/>
                  <a:pt x="280019" y="811763"/>
                </a:cubicBezTo>
                <a:cubicBezTo>
                  <a:pt x="276909" y="855306"/>
                  <a:pt x="271822" y="898753"/>
                  <a:pt x="270689" y="942392"/>
                </a:cubicBezTo>
                <a:cubicBezTo>
                  <a:pt x="265601" y="1138293"/>
                  <a:pt x="273582" y="1334634"/>
                  <a:pt x="261358" y="1530220"/>
                </a:cubicBezTo>
                <a:cubicBezTo>
                  <a:pt x="254883" y="1633826"/>
                  <a:pt x="230661" y="1735556"/>
                  <a:pt x="214705" y="1838130"/>
                </a:cubicBezTo>
                <a:cubicBezTo>
                  <a:pt x="208889" y="1875518"/>
                  <a:pt x="200737" y="1912553"/>
                  <a:pt x="196044" y="1950098"/>
                </a:cubicBezTo>
                <a:cubicBezTo>
                  <a:pt x="192934" y="1974980"/>
                  <a:pt x="193095" y="2000493"/>
                  <a:pt x="186713" y="2024743"/>
                </a:cubicBezTo>
                <a:cubicBezTo>
                  <a:pt x="177448" y="2059948"/>
                  <a:pt x="161832" y="2093167"/>
                  <a:pt x="149391" y="2127379"/>
                </a:cubicBezTo>
                <a:cubicBezTo>
                  <a:pt x="133840" y="2211355"/>
                  <a:pt x="123452" y="2296453"/>
                  <a:pt x="102738" y="2379306"/>
                </a:cubicBezTo>
                <a:cubicBezTo>
                  <a:pt x="93407" y="2416628"/>
                  <a:pt x="82672" y="2453627"/>
                  <a:pt x="74746" y="2491273"/>
                </a:cubicBezTo>
                <a:cubicBezTo>
                  <a:pt x="70215" y="2512794"/>
                  <a:pt x="71082" y="2535338"/>
                  <a:pt x="65415" y="2556588"/>
                </a:cubicBezTo>
                <a:cubicBezTo>
                  <a:pt x="58568" y="2582264"/>
                  <a:pt x="44922" y="2605739"/>
                  <a:pt x="37424" y="2631232"/>
                </a:cubicBezTo>
                <a:cubicBezTo>
                  <a:pt x="29333" y="2658742"/>
                  <a:pt x="24983" y="2687216"/>
                  <a:pt x="18762" y="2715208"/>
                </a:cubicBezTo>
                <a:cubicBezTo>
                  <a:pt x="15652" y="2752530"/>
                  <a:pt x="13568" y="2789952"/>
                  <a:pt x="9432" y="2827175"/>
                </a:cubicBezTo>
                <a:cubicBezTo>
                  <a:pt x="7343" y="2845978"/>
                  <a:pt x="-1010" y="2864273"/>
                  <a:pt x="101" y="2883159"/>
                </a:cubicBezTo>
                <a:cubicBezTo>
                  <a:pt x="4266" y="2953970"/>
                  <a:pt x="14628" y="3122683"/>
                  <a:pt x="46754" y="3219061"/>
                </a:cubicBezTo>
                <a:cubicBezTo>
                  <a:pt x="60263" y="3259588"/>
                  <a:pt x="70606" y="3257224"/>
                  <a:pt x="93407" y="3293706"/>
                </a:cubicBezTo>
                <a:cubicBezTo>
                  <a:pt x="100779" y="3305501"/>
                  <a:pt x="105848" y="3318587"/>
                  <a:pt x="112068" y="3331028"/>
                </a:cubicBezTo>
                <a:cubicBezTo>
                  <a:pt x="164942" y="3327918"/>
                  <a:pt x="217987" y="3326968"/>
                  <a:pt x="270689" y="3321698"/>
                </a:cubicBezTo>
                <a:cubicBezTo>
                  <a:pt x="383672" y="3310400"/>
                  <a:pt x="238826" y="3312367"/>
                  <a:pt x="317342" y="331236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98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431676"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Mortality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pic>
        <p:nvPicPr>
          <p:cNvPr id="5" name="Picture 4">
            <a:extLst>
              <a:ext uri="{FF2B5EF4-FFF2-40B4-BE49-F238E27FC236}">
                <a16:creationId xmlns:a16="http://schemas.microsoft.com/office/drawing/2014/main" id="{03B99E67-0635-4B64-84C5-7439D3A241CE}"/>
              </a:ext>
            </a:extLst>
          </p:cNvPr>
          <p:cNvPicPr>
            <a:picLocks noChangeAspect="1"/>
          </p:cNvPicPr>
          <p:nvPr/>
        </p:nvPicPr>
        <p:blipFill rotWithShape="1">
          <a:blip r:embed="rId3"/>
          <a:srcRect t="674" b="-674"/>
          <a:stretch/>
        </p:blipFill>
        <p:spPr>
          <a:xfrm>
            <a:off x="2492494" y="1140376"/>
            <a:ext cx="5452433" cy="4800684"/>
          </a:xfrm>
          <a:prstGeom prst="rect">
            <a:avLst/>
          </a:prstGeom>
        </p:spPr>
      </p:pic>
      <p:pic>
        <p:nvPicPr>
          <p:cNvPr id="10" name="Picture 9">
            <a:extLst>
              <a:ext uri="{FF2B5EF4-FFF2-40B4-BE49-F238E27FC236}">
                <a16:creationId xmlns:a16="http://schemas.microsoft.com/office/drawing/2014/main" id="{40550B73-7A7D-49D7-B65A-9B51C3289FB6}"/>
              </a:ext>
            </a:extLst>
          </p:cNvPr>
          <p:cNvPicPr>
            <a:picLocks noChangeAspect="1"/>
          </p:cNvPicPr>
          <p:nvPr/>
        </p:nvPicPr>
        <p:blipFill>
          <a:blip r:embed="rId4"/>
          <a:stretch>
            <a:fillRect/>
          </a:stretch>
        </p:blipFill>
        <p:spPr>
          <a:xfrm>
            <a:off x="185378" y="1392687"/>
            <a:ext cx="2589202" cy="970951"/>
          </a:xfrm>
          <a:prstGeom prst="rect">
            <a:avLst/>
          </a:prstGeom>
        </p:spPr>
      </p:pic>
      <p:pic>
        <p:nvPicPr>
          <p:cNvPr id="14" name="Picture 13">
            <a:extLst>
              <a:ext uri="{FF2B5EF4-FFF2-40B4-BE49-F238E27FC236}">
                <a16:creationId xmlns:a16="http://schemas.microsoft.com/office/drawing/2014/main" id="{05797F43-DACD-4EE2-BCF5-504EFAE12370}"/>
              </a:ext>
            </a:extLst>
          </p:cNvPr>
          <p:cNvPicPr>
            <a:picLocks noChangeAspect="1"/>
          </p:cNvPicPr>
          <p:nvPr/>
        </p:nvPicPr>
        <p:blipFill>
          <a:blip r:embed="rId5"/>
          <a:stretch>
            <a:fillRect/>
          </a:stretch>
        </p:blipFill>
        <p:spPr>
          <a:xfrm>
            <a:off x="1810233" y="6195176"/>
            <a:ext cx="6816953" cy="564390"/>
          </a:xfrm>
          <a:prstGeom prst="rect">
            <a:avLst/>
          </a:prstGeom>
        </p:spPr>
      </p:pic>
      <p:sp>
        <p:nvSpPr>
          <p:cNvPr id="6" name="Freeform: Shape 5">
            <a:extLst>
              <a:ext uri="{FF2B5EF4-FFF2-40B4-BE49-F238E27FC236}">
                <a16:creationId xmlns:a16="http://schemas.microsoft.com/office/drawing/2014/main" id="{820C093A-43B6-44D9-8F29-4F05126AA121}"/>
              </a:ext>
            </a:extLst>
          </p:cNvPr>
          <p:cNvSpPr/>
          <p:nvPr/>
        </p:nvSpPr>
        <p:spPr>
          <a:xfrm>
            <a:off x="2658568" y="2805896"/>
            <a:ext cx="2398624" cy="3163104"/>
          </a:xfrm>
          <a:custGeom>
            <a:avLst/>
            <a:gdLst>
              <a:gd name="connsiteX0" fmla="*/ 429865 w 2398624"/>
              <a:gd name="connsiteY0" fmla="*/ 614 h 3163104"/>
              <a:gd name="connsiteX1" fmla="*/ 551163 w 2398624"/>
              <a:gd name="connsiteY1" fmla="*/ 9945 h 3163104"/>
              <a:gd name="connsiteX2" fmla="*/ 691122 w 2398624"/>
              <a:gd name="connsiteY2" fmla="*/ 19275 h 3163104"/>
              <a:gd name="connsiteX3" fmla="*/ 728444 w 2398624"/>
              <a:gd name="connsiteY3" fmla="*/ 47267 h 3163104"/>
              <a:gd name="connsiteX4" fmla="*/ 765767 w 2398624"/>
              <a:gd name="connsiteY4" fmla="*/ 65928 h 3163104"/>
              <a:gd name="connsiteX5" fmla="*/ 784428 w 2398624"/>
              <a:gd name="connsiteY5" fmla="*/ 103251 h 3163104"/>
              <a:gd name="connsiteX6" fmla="*/ 803089 w 2398624"/>
              <a:gd name="connsiteY6" fmla="*/ 168565 h 3163104"/>
              <a:gd name="connsiteX7" fmla="*/ 812420 w 2398624"/>
              <a:gd name="connsiteY7" fmla="*/ 196557 h 3163104"/>
              <a:gd name="connsiteX8" fmla="*/ 1073677 w 2398624"/>
              <a:gd name="connsiteY8" fmla="*/ 224549 h 3163104"/>
              <a:gd name="connsiteX9" fmla="*/ 1213636 w 2398624"/>
              <a:gd name="connsiteY9" fmla="*/ 252540 h 3163104"/>
              <a:gd name="connsiteX10" fmla="*/ 1278950 w 2398624"/>
              <a:gd name="connsiteY10" fmla="*/ 271202 h 3163104"/>
              <a:gd name="connsiteX11" fmla="*/ 1362926 w 2398624"/>
              <a:gd name="connsiteY11" fmla="*/ 317855 h 3163104"/>
              <a:gd name="connsiteX12" fmla="*/ 1418910 w 2398624"/>
              <a:gd name="connsiteY12" fmla="*/ 411161 h 3163104"/>
              <a:gd name="connsiteX13" fmla="*/ 1456232 w 2398624"/>
              <a:gd name="connsiteY13" fmla="*/ 476475 h 3163104"/>
              <a:gd name="connsiteX14" fmla="*/ 1493554 w 2398624"/>
              <a:gd name="connsiteY14" fmla="*/ 513798 h 3163104"/>
              <a:gd name="connsiteX15" fmla="*/ 1512216 w 2398624"/>
              <a:gd name="connsiteY15" fmla="*/ 551120 h 3163104"/>
              <a:gd name="connsiteX16" fmla="*/ 1558869 w 2398624"/>
              <a:gd name="connsiteY16" fmla="*/ 616434 h 3163104"/>
              <a:gd name="connsiteX17" fmla="*/ 1605522 w 2398624"/>
              <a:gd name="connsiteY17" fmla="*/ 691079 h 3163104"/>
              <a:gd name="connsiteX18" fmla="*/ 1624183 w 2398624"/>
              <a:gd name="connsiteY18" fmla="*/ 756394 h 3163104"/>
              <a:gd name="connsiteX19" fmla="*/ 1680167 w 2398624"/>
              <a:gd name="connsiteY19" fmla="*/ 821708 h 3163104"/>
              <a:gd name="connsiteX20" fmla="*/ 1717489 w 2398624"/>
              <a:gd name="connsiteY20" fmla="*/ 905683 h 3163104"/>
              <a:gd name="connsiteX21" fmla="*/ 1736150 w 2398624"/>
              <a:gd name="connsiteY21" fmla="*/ 924345 h 3163104"/>
              <a:gd name="connsiteX22" fmla="*/ 1745481 w 2398624"/>
              <a:gd name="connsiteY22" fmla="*/ 989659 h 3163104"/>
              <a:gd name="connsiteX23" fmla="*/ 1764142 w 2398624"/>
              <a:gd name="connsiteY23" fmla="*/ 1036312 h 3163104"/>
              <a:gd name="connsiteX24" fmla="*/ 1820126 w 2398624"/>
              <a:gd name="connsiteY24" fmla="*/ 1138949 h 3163104"/>
              <a:gd name="connsiteX25" fmla="*/ 1838787 w 2398624"/>
              <a:gd name="connsiteY25" fmla="*/ 1166940 h 3163104"/>
              <a:gd name="connsiteX26" fmla="*/ 1857448 w 2398624"/>
              <a:gd name="connsiteY26" fmla="*/ 1204263 h 3163104"/>
              <a:gd name="connsiteX27" fmla="*/ 1932093 w 2398624"/>
              <a:gd name="connsiteY27" fmla="*/ 1316230 h 3163104"/>
              <a:gd name="connsiteX28" fmla="*/ 2053391 w 2398624"/>
              <a:gd name="connsiteY28" fmla="*/ 1512173 h 3163104"/>
              <a:gd name="connsiteX29" fmla="*/ 2146697 w 2398624"/>
              <a:gd name="connsiteY29" fmla="*/ 1596149 h 3163104"/>
              <a:gd name="connsiteX30" fmla="*/ 2165359 w 2398624"/>
              <a:gd name="connsiteY30" fmla="*/ 1614810 h 3163104"/>
              <a:gd name="connsiteX31" fmla="*/ 2249334 w 2398624"/>
              <a:gd name="connsiteY31" fmla="*/ 1745438 h 3163104"/>
              <a:gd name="connsiteX32" fmla="*/ 2286656 w 2398624"/>
              <a:gd name="connsiteY32" fmla="*/ 1820083 h 3163104"/>
              <a:gd name="connsiteX33" fmla="*/ 2342640 w 2398624"/>
              <a:gd name="connsiteY33" fmla="*/ 1876067 h 3163104"/>
              <a:gd name="connsiteX34" fmla="*/ 2398624 w 2398624"/>
              <a:gd name="connsiteY34" fmla="*/ 1960043 h 3163104"/>
              <a:gd name="connsiteX35" fmla="*/ 2379963 w 2398624"/>
              <a:gd name="connsiteY35" fmla="*/ 2053349 h 3163104"/>
              <a:gd name="connsiteX36" fmla="*/ 2370632 w 2398624"/>
              <a:gd name="connsiteY36" fmla="*/ 2081340 h 3163104"/>
              <a:gd name="connsiteX37" fmla="*/ 2342640 w 2398624"/>
              <a:gd name="connsiteY37" fmla="*/ 2127994 h 3163104"/>
              <a:gd name="connsiteX38" fmla="*/ 2333310 w 2398624"/>
              <a:gd name="connsiteY38" fmla="*/ 2165316 h 3163104"/>
              <a:gd name="connsiteX39" fmla="*/ 2314648 w 2398624"/>
              <a:gd name="connsiteY39" fmla="*/ 2183977 h 3163104"/>
              <a:gd name="connsiteX40" fmla="*/ 2202681 w 2398624"/>
              <a:gd name="connsiteY40" fmla="*/ 2221300 h 3163104"/>
              <a:gd name="connsiteX41" fmla="*/ 2137367 w 2398624"/>
              <a:gd name="connsiteY41" fmla="*/ 2398581 h 3163104"/>
              <a:gd name="connsiteX42" fmla="*/ 2128036 w 2398624"/>
              <a:gd name="connsiteY42" fmla="*/ 2445234 h 3163104"/>
              <a:gd name="connsiteX43" fmla="*/ 2109375 w 2398624"/>
              <a:gd name="connsiteY43" fmla="*/ 2519879 h 3163104"/>
              <a:gd name="connsiteX44" fmla="*/ 2081383 w 2398624"/>
              <a:gd name="connsiteY44" fmla="*/ 2613185 h 3163104"/>
              <a:gd name="connsiteX45" fmla="*/ 2053391 w 2398624"/>
              <a:gd name="connsiteY45" fmla="*/ 2697161 h 3163104"/>
              <a:gd name="connsiteX46" fmla="*/ 2025399 w 2398624"/>
              <a:gd name="connsiteY46" fmla="*/ 2753145 h 3163104"/>
              <a:gd name="connsiteX47" fmla="*/ 1960085 w 2398624"/>
              <a:gd name="connsiteY47" fmla="*/ 2762475 h 3163104"/>
              <a:gd name="connsiteX48" fmla="*/ 1820126 w 2398624"/>
              <a:gd name="connsiteY48" fmla="*/ 2771806 h 3163104"/>
              <a:gd name="connsiteX49" fmla="*/ 1754812 w 2398624"/>
              <a:gd name="connsiteY49" fmla="*/ 2781136 h 3163104"/>
              <a:gd name="connsiteX50" fmla="*/ 1680167 w 2398624"/>
              <a:gd name="connsiteY50" fmla="*/ 2818459 h 3163104"/>
              <a:gd name="connsiteX51" fmla="*/ 1558869 w 2398624"/>
              <a:gd name="connsiteY51" fmla="*/ 2893104 h 3163104"/>
              <a:gd name="connsiteX52" fmla="*/ 1390918 w 2398624"/>
              <a:gd name="connsiteY52" fmla="*/ 2911765 h 3163104"/>
              <a:gd name="connsiteX53" fmla="*/ 980371 w 2398624"/>
              <a:gd name="connsiteY53" fmla="*/ 2902434 h 3163104"/>
              <a:gd name="connsiteX54" fmla="*/ 924387 w 2398624"/>
              <a:gd name="connsiteY54" fmla="*/ 2893104 h 3163104"/>
              <a:gd name="connsiteX55" fmla="*/ 831081 w 2398624"/>
              <a:gd name="connsiteY55" fmla="*/ 3033063 h 3163104"/>
              <a:gd name="connsiteX56" fmla="*/ 821750 w 2398624"/>
              <a:gd name="connsiteY56" fmla="*/ 3070385 h 3163104"/>
              <a:gd name="connsiteX57" fmla="*/ 793759 w 2398624"/>
              <a:gd name="connsiteY57" fmla="*/ 3079716 h 3163104"/>
              <a:gd name="connsiteX58" fmla="*/ 551163 w 2398624"/>
              <a:gd name="connsiteY58" fmla="*/ 3145030 h 3163104"/>
              <a:gd name="connsiteX59" fmla="*/ 149946 w 2398624"/>
              <a:gd name="connsiteY59" fmla="*/ 3126369 h 3163104"/>
              <a:gd name="connsiteX60" fmla="*/ 112624 w 2398624"/>
              <a:gd name="connsiteY60" fmla="*/ 3107708 h 3163104"/>
              <a:gd name="connsiteX61" fmla="*/ 28648 w 2398624"/>
              <a:gd name="connsiteY61" fmla="*/ 3079716 h 3163104"/>
              <a:gd name="connsiteX62" fmla="*/ 656 w 2398624"/>
              <a:gd name="connsiteY62" fmla="*/ 2977079 h 3163104"/>
              <a:gd name="connsiteX63" fmla="*/ 19318 w 2398624"/>
              <a:gd name="connsiteY63" fmla="*/ 2809128 h 3163104"/>
              <a:gd name="connsiteX64" fmla="*/ 28648 w 2398624"/>
              <a:gd name="connsiteY64" fmla="*/ 2762475 h 3163104"/>
              <a:gd name="connsiteX65" fmla="*/ 47310 w 2398624"/>
              <a:gd name="connsiteY65" fmla="*/ 2715822 h 3163104"/>
              <a:gd name="connsiteX66" fmla="*/ 56640 w 2398624"/>
              <a:gd name="connsiteY66" fmla="*/ 2650508 h 3163104"/>
              <a:gd name="connsiteX67" fmla="*/ 65971 w 2398624"/>
              <a:gd name="connsiteY67" fmla="*/ 2622516 h 3163104"/>
              <a:gd name="connsiteX68" fmla="*/ 75301 w 2398624"/>
              <a:gd name="connsiteY68" fmla="*/ 2566532 h 3163104"/>
              <a:gd name="connsiteX69" fmla="*/ 112624 w 2398624"/>
              <a:gd name="connsiteY69" fmla="*/ 2454565 h 3163104"/>
              <a:gd name="connsiteX70" fmla="*/ 140616 w 2398624"/>
              <a:gd name="connsiteY70" fmla="*/ 2361259 h 3163104"/>
              <a:gd name="connsiteX71" fmla="*/ 159277 w 2398624"/>
              <a:gd name="connsiteY71" fmla="*/ 2323936 h 3163104"/>
              <a:gd name="connsiteX72" fmla="*/ 187269 w 2398624"/>
              <a:gd name="connsiteY72" fmla="*/ 2230630 h 3163104"/>
              <a:gd name="connsiteX73" fmla="*/ 196599 w 2398624"/>
              <a:gd name="connsiteY73" fmla="*/ 2137324 h 3163104"/>
              <a:gd name="connsiteX74" fmla="*/ 205930 w 2398624"/>
              <a:gd name="connsiteY74" fmla="*/ 1633471 h 3163104"/>
              <a:gd name="connsiteX75" fmla="*/ 224591 w 2398624"/>
              <a:gd name="connsiteY75" fmla="*/ 1400206 h 3163104"/>
              <a:gd name="connsiteX76" fmla="*/ 233922 w 2398624"/>
              <a:gd name="connsiteY76" fmla="*/ 840369 h 3163104"/>
              <a:gd name="connsiteX77" fmla="*/ 243252 w 2398624"/>
              <a:gd name="connsiteY77" fmla="*/ 756394 h 3163104"/>
              <a:gd name="connsiteX78" fmla="*/ 252583 w 2398624"/>
              <a:gd name="connsiteY78" fmla="*/ 560451 h 3163104"/>
              <a:gd name="connsiteX79" fmla="*/ 299236 w 2398624"/>
              <a:gd name="connsiteY79" fmla="*/ 317855 h 3163104"/>
              <a:gd name="connsiteX80" fmla="*/ 327228 w 2398624"/>
              <a:gd name="connsiteY80" fmla="*/ 224549 h 3163104"/>
              <a:gd name="connsiteX81" fmla="*/ 336559 w 2398624"/>
              <a:gd name="connsiteY81" fmla="*/ 168565 h 3163104"/>
              <a:gd name="connsiteX82" fmla="*/ 373881 w 2398624"/>
              <a:gd name="connsiteY82" fmla="*/ 93920 h 3163104"/>
              <a:gd name="connsiteX83" fmla="*/ 392542 w 2398624"/>
              <a:gd name="connsiteY83" fmla="*/ 28606 h 3163104"/>
              <a:gd name="connsiteX84" fmla="*/ 429865 w 2398624"/>
              <a:gd name="connsiteY84" fmla="*/ 614 h 316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398624" h="3163104">
                <a:moveTo>
                  <a:pt x="429865" y="614"/>
                </a:moveTo>
                <a:cubicBezTo>
                  <a:pt x="456302" y="-2496"/>
                  <a:pt x="510714" y="7056"/>
                  <a:pt x="551163" y="9945"/>
                </a:cubicBezTo>
                <a:cubicBezTo>
                  <a:pt x="597801" y="13276"/>
                  <a:pt x="645368" y="9643"/>
                  <a:pt x="691122" y="19275"/>
                </a:cubicBezTo>
                <a:cubicBezTo>
                  <a:pt x="706339" y="22479"/>
                  <a:pt x="715257" y="39025"/>
                  <a:pt x="728444" y="47267"/>
                </a:cubicBezTo>
                <a:cubicBezTo>
                  <a:pt x="740239" y="54639"/>
                  <a:pt x="753326" y="59708"/>
                  <a:pt x="765767" y="65928"/>
                </a:cubicBezTo>
                <a:cubicBezTo>
                  <a:pt x="771987" y="78369"/>
                  <a:pt x="778949" y="90466"/>
                  <a:pt x="784428" y="103251"/>
                </a:cubicBezTo>
                <a:cubicBezTo>
                  <a:pt x="794019" y="125630"/>
                  <a:pt x="796322" y="144881"/>
                  <a:pt x="803089" y="168565"/>
                </a:cubicBezTo>
                <a:cubicBezTo>
                  <a:pt x="805791" y="178022"/>
                  <a:pt x="803822" y="191781"/>
                  <a:pt x="812420" y="196557"/>
                </a:cubicBezTo>
                <a:cubicBezTo>
                  <a:pt x="865852" y="226241"/>
                  <a:pt x="1059690" y="223850"/>
                  <a:pt x="1073677" y="224549"/>
                </a:cubicBezTo>
                <a:cubicBezTo>
                  <a:pt x="1153298" y="235923"/>
                  <a:pt x="1130580" y="230391"/>
                  <a:pt x="1213636" y="252540"/>
                </a:cubicBezTo>
                <a:cubicBezTo>
                  <a:pt x="1235514" y="258374"/>
                  <a:pt x="1257671" y="263464"/>
                  <a:pt x="1278950" y="271202"/>
                </a:cubicBezTo>
                <a:cubicBezTo>
                  <a:pt x="1301607" y="279441"/>
                  <a:pt x="1344617" y="306869"/>
                  <a:pt x="1362926" y="317855"/>
                </a:cubicBezTo>
                <a:cubicBezTo>
                  <a:pt x="1380917" y="389825"/>
                  <a:pt x="1358799" y="324334"/>
                  <a:pt x="1418910" y="411161"/>
                </a:cubicBezTo>
                <a:cubicBezTo>
                  <a:pt x="1433183" y="431778"/>
                  <a:pt x="1441484" y="456196"/>
                  <a:pt x="1456232" y="476475"/>
                </a:cubicBezTo>
                <a:cubicBezTo>
                  <a:pt x="1466580" y="490704"/>
                  <a:pt x="1482998" y="499723"/>
                  <a:pt x="1493554" y="513798"/>
                </a:cubicBezTo>
                <a:cubicBezTo>
                  <a:pt x="1501900" y="524925"/>
                  <a:pt x="1504844" y="539325"/>
                  <a:pt x="1512216" y="551120"/>
                </a:cubicBezTo>
                <a:cubicBezTo>
                  <a:pt x="1522776" y="568016"/>
                  <a:pt x="1549003" y="596702"/>
                  <a:pt x="1558869" y="616434"/>
                </a:cubicBezTo>
                <a:cubicBezTo>
                  <a:pt x="1594212" y="687120"/>
                  <a:pt x="1556405" y="641962"/>
                  <a:pt x="1605522" y="691079"/>
                </a:cubicBezTo>
                <a:cubicBezTo>
                  <a:pt x="1611742" y="712851"/>
                  <a:pt x="1614057" y="736142"/>
                  <a:pt x="1624183" y="756394"/>
                </a:cubicBezTo>
                <a:cubicBezTo>
                  <a:pt x="1634889" y="777807"/>
                  <a:pt x="1661607" y="803149"/>
                  <a:pt x="1680167" y="821708"/>
                </a:cubicBezTo>
                <a:cubicBezTo>
                  <a:pt x="1691733" y="856408"/>
                  <a:pt x="1694351" y="868661"/>
                  <a:pt x="1717489" y="905683"/>
                </a:cubicBezTo>
                <a:cubicBezTo>
                  <a:pt x="1722151" y="913143"/>
                  <a:pt x="1729930" y="918124"/>
                  <a:pt x="1736150" y="924345"/>
                </a:cubicBezTo>
                <a:cubicBezTo>
                  <a:pt x="1739260" y="946116"/>
                  <a:pt x="1740147" y="968323"/>
                  <a:pt x="1745481" y="989659"/>
                </a:cubicBezTo>
                <a:cubicBezTo>
                  <a:pt x="1749543" y="1005908"/>
                  <a:pt x="1757340" y="1021007"/>
                  <a:pt x="1764142" y="1036312"/>
                </a:cubicBezTo>
                <a:cubicBezTo>
                  <a:pt x="1777709" y="1066838"/>
                  <a:pt x="1805303" y="1114244"/>
                  <a:pt x="1820126" y="1138949"/>
                </a:cubicBezTo>
                <a:cubicBezTo>
                  <a:pt x="1825895" y="1148565"/>
                  <a:pt x="1833223" y="1157204"/>
                  <a:pt x="1838787" y="1166940"/>
                </a:cubicBezTo>
                <a:cubicBezTo>
                  <a:pt x="1845688" y="1179017"/>
                  <a:pt x="1850076" y="1192468"/>
                  <a:pt x="1857448" y="1204263"/>
                </a:cubicBezTo>
                <a:cubicBezTo>
                  <a:pt x="1881222" y="1242301"/>
                  <a:pt x="1908011" y="1278387"/>
                  <a:pt x="1932093" y="1316230"/>
                </a:cubicBezTo>
                <a:cubicBezTo>
                  <a:pt x="1973334" y="1381037"/>
                  <a:pt x="1996294" y="1460785"/>
                  <a:pt x="2053391" y="1512173"/>
                </a:cubicBezTo>
                <a:lnTo>
                  <a:pt x="2146697" y="1596149"/>
                </a:lnTo>
                <a:cubicBezTo>
                  <a:pt x="2153182" y="1602093"/>
                  <a:pt x="2160375" y="1607561"/>
                  <a:pt x="2165359" y="1614810"/>
                </a:cubicBezTo>
                <a:cubicBezTo>
                  <a:pt x="2194685" y="1657465"/>
                  <a:pt x="2226185" y="1699139"/>
                  <a:pt x="2249334" y="1745438"/>
                </a:cubicBezTo>
                <a:cubicBezTo>
                  <a:pt x="2261775" y="1770320"/>
                  <a:pt x="2270487" y="1797446"/>
                  <a:pt x="2286656" y="1820083"/>
                </a:cubicBezTo>
                <a:cubicBezTo>
                  <a:pt x="2301995" y="1841558"/>
                  <a:pt x="2324985" y="1856451"/>
                  <a:pt x="2342640" y="1876067"/>
                </a:cubicBezTo>
                <a:cubicBezTo>
                  <a:pt x="2365966" y="1901985"/>
                  <a:pt x="2380763" y="1930274"/>
                  <a:pt x="2398624" y="1960043"/>
                </a:cubicBezTo>
                <a:cubicBezTo>
                  <a:pt x="2392404" y="1991145"/>
                  <a:pt x="2387095" y="2022443"/>
                  <a:pt x="2379963" y="2053349"/>
                </a:cubicBezTo>
                <a:cubicBezTo>
                  <a:pt x="2377751" y="2062932"/>
                  <a:pt x="2375030" y="2072543"/>
                  <a:pt x="2370632" y="2081340"/>
                </a:cubicBezTo>
                <a:cubicBezTo>
                  <a:pt x="2362521" y="2097561"/>
                  <a:pt x="2351971" y="2112443"/>
                  <a:pt x="2342640" y="2127994"/>
                </a:cubicBezTo>
                <a:cubicBezTo>
                  <a:pt x="2339530" y="2140435"/>
                  <a:pt x="2339045" y="2153846"/>
                  <a:pt x="2333310" y="2165316"/>
                </a:cubicBezTo>
                <a:cubicBezTo>
                  <a:pt x="2329376" y="2173184"/>
                  <a:pt x="2321968" y="2179097"/>
                  <a:pt x="2314648" y="2183977"/>
                </a:cubicBezTo>
                <a:cubicBezTo>
                  <a:pt x="2278490" y="2208082"/>
                  <a:pt x="2246373" y="2210377"/>
                  <a:pt x="2202681" y="2221300"/>
                </a:cubicBezTo>
                <a:cubicBezTo>
                  <a:pt x="2179426" y="2275561"/>
                  <a:pt x="2148572" y="2342560"/>
                  <a:pt x="2137367" y="2398581"/>
                </a:cubicBezTo>
                <a:cubicBezTo>
                  <a:pt x="2134257" y="2414132"/>
                  <a:pt x="2131602" y="2429781"/>
                  <a:pt x="2128036" y="2445234"/>
                </a:cubicBezTo>
                <a:cubicBezTo>
                  <a:pt x="2122269" y="2470225"/>
                  <a:pt x="2114405" y="2494730"/>
                  <a:pt x="2109375" y="2519879"/>
                </a:cubicBezTo>
                <a:cubicBezTo>
                  <a:pt x="2092221" y="2605651"/>
                  <a:pt x="2115424" y="2562125"/>
                  <a:pt x="2081383" y="2613185"/>
                </a:cubicBezTo>
                <a:cubicBezTo>
                  <a:pt x="2070979" y="2654799"/>
                  <a:pt x="2072910" y="2654219"/>
                  <a:pt x="2053391" y="2697161"/>
                </a:cubicBezTo>
                <a:cubicBezTo>
                  <a:pt x="2044757" y="2716155"/>
                  <a:pt x="2042491" y="2741180"/>
                  <a:pt x="2025399" y="2753145"/>
                </a:cubicBezTo>
                <a:cubicBezTo>
                  <a:pt x="2007382" y="2765757"/>
                  <a:pt x="1981987" y="2760484"/>
                  <a:pt x="1960085" y="2762475"/>
                </a:cubicBezTo>
                <a:cubicBezTo>
                  <a:pt x="1913520" y="2766708"/>
                  <a:pt x="1866779" y="2768696"/>
                  <a:pt x="1820126" y="2771806"/>
                </a:cubicBezTo>
                <a:cubicBezTo>
                  <a:pt x="1798355" y="2774916"/>
                  <a:pt x="1775676" y="2774181"/>
                  <a:pt x="1754812" y="2781136"/>
                </a:cubicBezTo>
                <a:cubicBezTo>
                  <a:pt x="1728421" y="2789933"/>
                  <a:pt x="1703859" y="2803879"/>
                  <a:pt x="1680167" y="2818459"/>
                </a:cubicBezTo>
                <a:cubicBezTo>
                  <a:pt x="1639734" y="2843341"/>
                  <a:pt x="1604052" y="2878529"/>
                  <a:pt x="1558869" y="2893104"/>
                </a:cubicBezTo>
                <a:cubicBezTo>
                  <a:pt x="1505261" y="2910397"/>
                  <a:pt x="1446902" y="2905545"/>
                  <a:pt x="1390918" y="2911765"/>
                </a:cubicBezTo>
                <a:lnTo>
                  <a:pt x="980371" y="2902434"/>
                </a:lnTo>
                <a:cubicBezTo>
                  <a:pt x="961467" y="2901678"/>
                  <a:pt x="940729" y="2883571"/>
                  <a:pt x="924387" y="2893104"/>
                </a:cubicBezTo>
                <a:cubicBezTo>
                  <a:pt x="899019" y="2907902"/>
                  <a:pt x="847021" y="3005167"/>
                  <a:pt x="831081" y="3033063"/>
                </a:cubicBezTo>
                <a:cubicBezTo>
                  <a:pt x="827971" y="3045504"/>
                  <a:pt x="829761" y="3060371"/>
                  <a:pt x="821750" y="3070385"/>
                </a:cubicBezTo>
                <a:cubicBezTo>
                  <a:pt x="815606" y="3078065"/>
                  <a:pt x="802988" y="3076316"/>
                  <a:pt x="793759" y="3079716"/>
                </a:cubicBezTo>
                <a:cubicBezTo>
                  <a:pt x="610828" y="3147112"/>
                  <a:pt x="699925" y="3130155"/>
                  <a:pt x="551163" y="3145030"/>
                </a:cubicBezTo>
                <a:cubicBezTo>
                  <a:pt x="394484" y="3176367"/>
                  <a:pt x="473770" y="3164919"/>
                  <a:pt x="149946" y="3126369"/>
                </a:cubicBezTo>
                <a:cubicBezTo>
                  <a:pt x="136134" y="3124725"/>
                  <a:pt x="125606" y="3112701"/>
                  <a:pt x="112624" y="3107708"/>
                </a:cubicBezTo>
                <a:cubicBezTo>
                  <a:pt x="85085" y="3097116"/>
                  <a:pt x="56640" y="3089047"/>
                  <a:pt x="28648" y="3079716"/>
                </a:cubicBezTo>
                <a:cubicBezTo>
                  <a:pt x="2006" y="3039753"/>
                  <a:pt x="-1878" y="3042967"/>
                  <a:pt x="656" y="2977079"/>
                </a:cubicBezTo>
                <a:cubicBezTo>
                  <a:pt x="2821" y="2920792"/>
                  <a:pt x="12033" y="2864983"/>
                  <a:pt x="19318" y="2809128"/>
                </a:cubicBezTo>
                <a:cubicBezTo>
                  <a:pt x="21369" y="2793402"/>
                  <a:pt x="24091" y="2777665"/>
                  <a:pt x="28648" y="2762475"/>
                </a:cubicBezTo>
                <a:cubicBezTo>
                  <a:pt x="33461" y="2746432"/>
                  <a:pt x="41089" y="2731373"/>
                  <a:pt x="47310" y="2715822"/>
                </a:cubicBezTo>
                <a:cubicBezTo>
                  <a:pt x="50420" y="2694051"/>
                  <a:pt x="52327" y="2672073"/>
                  <a:pt x="56640" y="2650508"/>
                </a:cubicBezTo>
                <a:cubicBezTo>
                  <a:pt x="58569" y="2640864"/>
                  <a:pt x="63837" y="2632117"/>
                  <a:pt x="65971" y="2622516"/>
                </a:cubicBezTo>
                <a:cubicBezTo>
                  <a:pt x="70075" y="2604048"/>
                  <a:pt x="70238" y="2584761"/>
                  <a:pt x="75301" y="2566532"/>
                </a:cubicBezTo>
                <a:cubicBezTo>
                  <a:pt x="85830" y="2528626"/>
                  <a:pt x="101319" y="2492247"/>
                  <a:pt x="112624" y="2454565"/>
                </a:cubicBezTo>
                <a:cubicBezTo>
                  <a:pt x="121955" y="2423463"/>
                  <a:pt x="129695" y="2391839"/>
                  <a:pt x="140616" y="2361259"/>
                </a:cubicBezTo>
                <a:cubicBezTo>
                  <a:pt x="145294" y="2348160"/>
                  <a:pt x="154111" y="2336851"/>
                  <a:pt x="159277" y="2323936"/>
                </a:cubicBezTo>
                <a:cubicBezTo>
                  <a:pt x="174421" y="2286076"/>
                  <a:pt x="178104" y="2267290"/>
                  <a:pt x="187269" y="2230630"/>
                </a:cubicBezTo>
                <a:cubicBezTo>
                  <a:pt x="190379" y="2199528"/>
                  <a:pt x="195623" y="2168566"/>
                  <a:pt x="196599" y="2137324"/>
                </a:cubicBezTo>
                <a:cubicBezTo>
                  <a:pt x="201846" y="1969426"/>
                  <a:pt x="201265" y="1801386"/>
                  <a:pt x="205930" y="1633471"/>
                </a:cubicBezTo>
                <a:cubicBezTo>
                  <a:pt x="209932" y="1489408"/>
                  <a:pt x="209901" y="1503044"/>
                  <a:pt x="224591" y="1400206"/>
                </a:cubicBezTo>
                <a:cubicBezTo>
                  <a:pt x="227701" y="1213594"/>
                  <a:pt x="228515" y="1026929"/>
                  <a:pt x="233922" y="840369"/>
                </a:cubicBezTo>
                <a:cubicBezTo>
                  <a:pt x="234738" y="812217"/>
                  <a:pt x="241379" y="784496"/>
                  <a:pt x="243252" y="756394"/>
                </a:cubicBezTo>
                <a:cubicBezTo>
                  <a:pt x="247602" y="691150"/>
                  <a:pt x="246234" y="625530"/>
                  <a:pt x="252583" y="560451"/>
                </a:cubicBezTo>
                <a:cubicBezTo>
                  <a:pt x="279152" y="288123"/>
                  <a:pt x="262042" y="454232"/>
                  <a:pt x="299236" y="317855"/>
                </a:cubicBezTo>
                <a:cubicBezTo>
                  <a:pt x="326269" y="218735"/>
                  <a:pt x="287451" y="323993"/>
                  <a:pt x="327228" y="224549"/>
                </a:cubicBezTo>
                <a:cubicBezTo>
                  <a:pt x="330338" y="205888"/>
                  <a:pt x="330196" y="186382"/>
                  <a:pt x="336559" y="168565"/>
                </a:cubicBezTo>
                <a:cubicBezTo>
                  <a:pt x="345915" y="142367"/>
                  <a:pt x="367134" y="120908"/>
                  <a:pt x="373881" y="93920"/>
                </a:cubicBezTo>
                <a:cubicBezTo>
                  <a:pt x="403055" y="-22769"/>
                  <a:pt x="365768" y="122318"/>
                  <a:pt x="392542" y="28606"/>
                </a:cubicBezTo>
                <a:cubicBezTo>
                  <a:pt x="396065" y="16275"/>
                  <a:pt x="403428" y="3724"/>
                  <a:pt x="429865" y="614"/>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993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0" y="76200"/>
            <a:ext cx="9390580" cy="1320800"/>
          </a:xfrm>
        </p:spPr>
        <p:txBody>
          <a:bodyPr>
            <a:normAutofit/>
          </a:bodyPr>
          <a:lstStyle/>
          <a:p>
            <a:pPr algn="ctr"/>
            <a:r>
              <a:rPr lang="en-US" sz="3200" b="1" dirty="0">
                <a:latin typeface="Calibri" panose="020F0502020204030204" pitchFamily="34" charset="0"/>
                <a:cs typeface="Calibri" panose="020F0502020204030204" pitchFamily="34" charset="0"/>
              </a:rPr>
              <a:t>Breast Cancer Incidence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pic>
        <p:nvPicPr>
          <p:cNvPr id="3" name="Picture 2">
            <a:extLst>
              <a:ext uri="{FF2B5EF4-FFF2-40B4-BE49-F238E27FC236}">
                <a16:creationId xmlns:a16="http://schemas.microsoft.com/office/drawing/2014/main" id="{B11D93EF-E93F-4B2F-9F21-1B635DDAE04D}"/>
              </a:ext>
            </a:extLst>
          </p:cNvPr>
          <p:cNvPicPr>
            <a:picLocks noChangeAspect="1"/>
          </p:cNvPicPr>
          <p:nvPr/>
        </p:nvPicPr>
        <p:blipFill>
          <a:blip r:embed="rId2"/>
          <a:stretch>
            <a:fillRect/>
          </a:stretch>
        </p:blipFill>
        <p:spPr>
          <a:xfrm>
            <a:off x="2796846" y="1233318"/>
            <a:ext cx="5035940" cy="4563117"/>
          </a:xfrm>
          <a:prstGeom prst="rect">
            <a:avLst/>
          </a:prstGeom>
        </p:spPr>
      </p:pic>
      <p:pic>
        <p:nvPicPr>
          <p:cNvPr id="10" name="Picture 9">
            <a:extLst>
              <a:ext uri="{FF2B5EF4-FFF2-40B4-BE49-F238E27FC236}">
                <a16:creationId xmlns:a16="http://schemas.microsoft.com/office/drawing/2014/main" id="{1F5E25B2-6013-4556-B47C-6158B991CE48}"/>
              </a:ext>
            </a:extLst>
          </p:cNvPr>
          <p:cNvPicPr>
            <a:picLocks noChangeAspect="1"/>
          </p:cNvPicPr>
          <p:nvPr/>
        </p:nvPicPr>
        <p:blipFill>
          <a:blip r:embed="rId3"/>
          <a:stretch>
            <a:fillRect/>
          </a:stretch>
        </p:blipFill>
        <p:spPr>
          <a:xfrm>
            <a:off x="260556" y="1165393"/>
            <a:ext cx="2875912" cy="1086906"/>
          </a:xfrm>
          <a:prstGeom prst="rect">
            <a:avLst/>
          </a:prstGeom>
        </p:spPr>
      </p:pic>
      <p:pic>
        <p:nvPicPr>
          <p:cNvPr id="12" name="Picture 11">
            <a:extLst>
              <a:ext uri="{FF2B5EF4-FFF2-40B4-BE49-F238E27FC236}">
                <a16:creationId xmlns:a16="http://schemas.microsoft.com/office/drawing/2014/main" id="{7E8CDEC9-A132-4DCC-BC03-555C3469399C}"/>
              </a:ext>
            </a:extLst>
          </p:cNvPr>
          <p:cNvPicPr>
            <a:picLocks noChangeAspect="1"/>
          </p:cNvPicPr>
          <p:nvPr/>
        </p:nvPicPr>
        <p:blipFill>
          <a:blip r:embed="rId4"/>
          <a:stretch>
            <a:fillRect/>
          </a:stretch>
        </p:blipFill>
        <p:spPr>
          <a:xfrm>
            <a:off x="881157" y="6065134"/>
            <a:ext cx="7932129" cy="577270"/>
          </a:xfrm>
          <a:prstGeom prst="rect">
            <a:avLst/>
          </a:prstGeom>
        </p:spPr>
      </p:pic>
      <p:sp>
        <p:nvSpPr>
          <p:cNvPr id="5" name="Freeform: Shape 4">
            <a:extLst>
              <a:ext uri="{FF2B5EF4-FFF2-40B4-BE49-F238E27FC236}">
                <a16:creationId xmlns:a16="http://schemas.microsoft.com/office/drawing/2014/main" id="{767F72F1-BF7C-47A0-AE55-C18F7DCFCE24}"/>
              </a:ext>
            </a:extLst>
          </p:cNvPr>
          <p:cNvSpPr/>
          <p:nvPr/>
        </p:nvSpPr>
        <p:spPr>
          <a:xfrm>
            <a:off x="2755773" y="2765947"/>
            <a:ext cx="2339311" cy="3098414"/>
          </a:xfrm>
          <a:custGeom>
            <a:avLst/>
            <a:gdLst>
              <a:gd name="connsiteX0" fmla="*/ 472619 w 2339311"/>
              <a:gd name="connsiteY0" fmla="*/ 651 h 3098414"/>
              <a:gd name="connsiteX1" fmla="*/ 547264 w 2339311"/>
              <a:gd name="connsiteY1" fmla="*/ 28643 h 3098414"/>
              <a:gd name="connsiteX2" fmla="*/ 593917 w 2339311"/>
              <a:gd name="connsiteY2" fmla="*/ 56635 h 3098414"/>
              <a:gd name="connsiteX3" fmla="*/ 687223 w 2339311"/>
              <a:gd name="connsiteY3" fmla="*/ 84627 h 3098414"/>
              <a:gd name="connsiteX4" fmla="*/ 845843 w 2339311"/>
              <a:gd name="connsiteY4" fmla="*/ 140610 h 3098414"/>
              <a:gd name="connsiteX5" fmla="*/ 883166 w 2339311"/>
              <a:gd name="connsiteY5" fmla="*/ 159271 h 3098414"/>
              <a:gd name="connsiteX6" fmla="*/ 995133 w 2339311"/>
              <a:gd name="connsiteY6" fmla="*/ 196594 h 3098414"/>
              <a:gd name="connsiteX7" fmla="*/ 1237729 w 2339311"/>
              <a:gd name="connsiteY7" fmla="*/ 308561 h 3098414"/>
              <a:gd name="connsiteX8" fmla="*/ 1303043 w 2339311"/>
              <a:gd name="connsiteY8" fmla="*/ 336553 h 3098414"/>
              <a:gd name="connsiteX9" fmla="*/ 1610954 w 2339311"/>
              <a:gd name="connsiteY9" fmla="*/ 616471 h 3098414"/>
              <a:gd name="connsiteX10" fmla="*/ 1713590 w 2339311"/>
              <a:gd name="connsiteY10" fmla="*/ 700447 h 3098414"/>
              <a:gd name="connsiteX11" fmla="*/ 1928194 w 2339311"/>
              <a:gd name="connsiteY11" fmla="*/ 924382 h 3098414"/>
              <a:gd name="connsiteX12" fmla="*/ 1984178 w 2339311"/>
              <a:gd name="connsiteY12" fmla="*/ 1027018 h 3098414"/>
              <a:gd name="connsiteX13" fmla="*/ 2030831 w 2339311"/>
              <a:gd name="connsiteY13" fmla="*/ 1101663 h 3098414"/>
              <a:gd name="connsiteX14" fmla="*/ 2068154 w 2339311"/>
              <a:gd name="connsiteY14" fmla="*/ 1176308 h 3098414"/>
              <a:gd name="connsiteX15" fmla="*/ 2124137 w 2339311"/>
              <a:gd name="connsiteY15" fmla="*/ 1269614 h 3098414"/>
              <a:gd name="connsiteX16" fmla="*/ 2152129 w 2339311"/>
              <a:gd name="connsiteY16" fmla="*/ 1362920 h 3098414"/>
              <a:gd name="connsiteX17" fmla="*/ 2226774 w 2339311"/>
              <a:gd name="connsiteY17" fmla="*/ 1568194 h 3098414"/>
              <a:gd name="connsiteX18" fmla="*/ 2282758 w 2339311"/>
              <a:gd name="connsiteY18" fmla="*/ 1764137 h 3098414"/>
              <a:gd name="connsiteX19" fmla="*/ 2282758 w 2339311"/>
              <a:gd name="connsiteY19" fmla="*/ 1764137 h 3098414"/>
              <a:gd name="connsiteX20" fmla="*/ 2329411 w 2339311"/>
              <a:gd name="connsiteY20" fmla="*/ 1960080 h 3098414"/>
              <a:gd name="connsiteX21" fmla="*/ 2338741 w 2339311"/>
              <a:gd name="connsiteY21" fmla="*/ 2109369 h 3098414"/>
              <a:gd name="connsiteX22" fmla="*/ 2264096 w 2339311"/>
              <a:gd name="connsiteY22" fmla="*/ 2379957 h 3098414"/>
              <a:gd name="connsiteX23" fmla="*/ 2170790 w 2339311"/>
              <a:gd name="connsiteY23" fmla="*/ 2529247 h 3098414"/>
              <a:gd name="connsiteX24" fmla="*/ 2030831 w 2339311"/>
              <a:gd name="connsiteY24" fmla="*/ 2650545 h 3098414"/>
              <a:gd name="connsiteX25" fmla="*/ 1993509 w 2339311"/>
              <a:gd name="connsiteY25" fmla="*/ 2706529 h 3098414"/>
              <a:gd name="connsiteX26" fmla="*/ 1918864 w 2339311"/>
              <a:gd name="connsiteY26" fmla="*/ 2809165 h 3098414"/>
              <a:gd name="connsiteX27" fmla="*/ 1797566 w 2339311"/>
              <a:gd name="connsiteY27" fmla="*/ 2893141 h 3098414"/>
              <a:gd name="connsiteX28" fmla="*/ 1694929 w 2339311"/>
              <a:gd name="connsiteY28" fmla="*/ 2977116 h 3098414"/>
              <a:gd name="connsiteX29" fmla="*/ 1554970 w 2339311"/>
              <a:gd name="connsiteY29" fmla="*/ 2995778 h 3098414"/>
              <a:gd name="connsiteX30" fmla="*/ 1359027 w 2339311"/>
              <a:gd name="connsiteY30" fmla="*/ 3005108 h 3098414"/>
              <a:gd name="connsiteX31" fmla="*/ 1247060 w 2339311"/>
              <a:gd name="connsiteY31" fmla="*/ 3014439 h 3098414"/>
              <a:gd name="connsiteX32" fmla="*/ 1219068 w 2339311"/>
              <a:gd name="connsiteY32" fmla="*/ 3023769 h 3098414"/>
              <a:gd name="connsiteX33" fmla="*/ 1153754 w 2339311"/>
              <a:gd name="connsiteY33" fmla="*/ 3051761 h 3098414"/>
              <a:gd name="connsiteX34" fmla="*/ 1032456 w 2339311"/>
              <a:gd name="connsiteY34" fmla="*/ 3079753 h 3098414"/>
              <a:gd name="connsiteX35" fmla="*/ 827182 w 2339311"/>
              <a:gd name="connsiteY35" fmla="*/ 3089084 h 3098414"/>
              <a:gd name="connsiteX36" fmla="*/ 659231 w 2339311"/>
              <a:gd name="connsiteY36" fmla="*/ 3098414 h 3098414"/>
              <a:gd name="connsiteX37" fmla="*/ 360651 w 2339311"/>
              <a:gd name="connsiteY37" fmla="*/ 3089084 h 3098414"/>
              <a:gd name="connsiteX38" fmla="*/ 239354 w 2339311"/>
              <a:gd name="connsiteY38" fmla="*/ 3051761 h 3098414"/>
              <a:gd name="connsiteX39" fmla="*/ 202031 w 2339311"/>
              <a:gd name="connsiteY39" fmla="*/ 3042431 h 3098414"/>
              <a:gd name="connsiteX40" fmla="*/ 136717 w 2339311"/>
              <a:gd name="connsiteY40" fmla="*/ 3023769 h 3098414"/>
              <a:gd name="connsiteX41" fmla="*/ 71403 w 2339311"/>
              <a:gd name="connsiteY41" fmla="*/ 2977116 h 3098414"/>
              <a:gd name="connsiteX42" fmla="*/ 52741 w 2339311"/>
              <a:gd name="connsiteY42" fmla="*/ 2949125 h 3098414"/>
              <a:gd name="connsiteX43" fmla="*/ 24749 w 2339311"/>
              <a:gd name="connsiteY43" fmla="*/ 2846488 h 3098414"/>
              <a:gd name="connsiteX44" fmla="*/ 15419 w 2339311"/>
              <a:gd name="connsiteY44" fmla="*/ 2212006 h 3098414"/>
              <a:gd name="connsiteX45" fmla="*/ 71403 w 2339311"/>
              <a:gd name="connsiteY45" fmla="*/ 1988071 h 3098414"/>
              <a:gd name="connsiteX46" fmla="*/ 90064 w 2339311"/>
              <a:gd name="connsiteY46" fmla="*/ 1876104 h 3098414"/>
              <a:gd name="connsiteX47" fmla="*/ 99394 w 2339311"/>
              <a:gd name="connsiteY47" fmla="*/ 1810790 h 3098414"/>
              <a:gd name="connsiteX48" fmla="*/ 118056 w 2339311"/>
              <a:gd name="connsiteY48" fmla="*/ 1754806 h 3098414"/>
              <a:gd name="connsiteX49" fmla="*/ 164709 w 2339311"/>
              <a:gd name="connsiteY49" fmla="*/ 1418904 h 3098414"/>
              <a:gd name="connsiteX50" fmla="*/ 183370 w 2339311"/>
              <a:gd name="connsiteY50" fmla="*/ 1306937 h 3098414"/>
              <a:gd name="connsiteX51" fmla="*/ 211362 w 2339311"/>
              <a:gd name="connsiteY51" fmla="*/ 1157647 h 3098414"/>
              <a:gd name="connsiteX52" fmla="*/ 258015 w 2339311"/>
              <a:gd name="connsiteY52" fmla="*/ 1017688 h 3098414"/>
              <a:gd name="connsiteX53" fmla="*/ 304668 w 2339311"/>
              <a:gd name="connsiteY53" fmla="*/ 756431 h 3098414"/>
              <a:gd name="connsiteX54" fmla="*/ 323329 w 2339311"/>
              <a:gd name="connsiteY54" fmla="*/ 672455 h 3098414"/>
              <a:gd name="connsiteX55" fmla="*/ 341990 w 2339311"/>
              <a:gd name="connsiteY55" fmla="*/ 532496 h 3098414"/>
              <a:gd name="connsiteX56" fmla="*/ 351321 w 2339311"/>
              <a:gd name="connsiteY56" fmla="*/ 495173 h 3098414"/>
              <a:gd name="connsiteX57" fmla="*/ 360651 w 2339311"/>
              <a:gd name="connsiteY57" fmla="*/ 448520 h 3098414"/>
              <a:gd name="connsiteX58" fmla="*/ 369982 w 2339311"/>
              <a:gd name="connsiteY58" fmla="*/ 327222 h 3098414"/>
              <a:gd name="connsiteX59" fmla="*/ 379313 w 2339311"/>
              <a:gd name="connsiteY59" fmla="*/ 271239 h 3098414"/>
              <a:gd name="connsiteX60" fmla="*/ 397974 w 2339311"/>
              <a:gd name="connsiteY60" fmla="*/ 140610 h 3098414"/>
              <a:gd name="connsiteX61" fmla="*/ 407305 w 2339311"/>
              <a:gd name="connsiteY61" fmla="*/ 93957 h 3098414"/>
              <a:gd name="connsiteX62" fmla="*/ 416635 w 2339311"/>
              <a:gd name="connsiteY62" fmla="*/ 65965 h 3098414"/>
              <a:gd name="connsiteX63" fmla="*/ 444627 w 2339311"/>
              <a:gd name="connsiteY63" fmla="*/ 56635 h 3098414"/>
              <a:gd name="connsiteX64" fmla="*/ 472619 w 2339311"/>
              <a:gd name="connsiteY64" fmla="*/ 651 h 309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339311" h="3098414">
                <a:moveTo>
                  <a:pt x="472619" y="651"/>
                </a:moveTo>
                <a:cubicBezTo>
                  <a:pt x="489725" y="-4014"/>
                  <a:pt x="523136" y="17507"/>
                  <a:pt x="547264" y="28643"/>
                </a:cubicBezTo>
                <a:cubicBezTo>
                  <a:pt x="563730" y="36243"/>
                  <a:pt x="577079" y="49900"/>
                  <a:pt x="593917" y="56635"/>
                </a:cubicBezTo>
                <a:cubicBezTo>
                  <a:pt x="624066" y="68695"/>
                  <a:pt x="656418" y="74359"/>
                  <a:pt x="687223" y="84627"/>
                </a:cubicBezTo>
                <a:cubicBezTo>
                  <a:pt x="740416" y="102358"/>
                  <a:pt x="793446" y="120650"/>
                  <a:pt x="845843" y="140610"/>
                </a:cubicBezTo>
                <a:cubicBezTo>
                  <a:pt x="858841" y="145562"/>
                  <a:pt x="870142" y="154387"/>
                  <a:pt x="883166" y="159271"/>
                </a:cubicBezTo>
                <a:cubicBezTo>
                  <a:pt x="920002" y="173085"/>
                  <a:pt x="959413" y="180108"/>
                  <a:pt x="995133" y="196594"/>
                </a:cubicBezTo>
                <a:lnTo>
                  <a:pt x="1237729" y="308561"/>
                </a:lnTo>
                <a:cubicBezTo>
                  <a:pt x="1259292" y="318363"/>
                  <a:pt x="1284846" y="321389"/>
                  <a:pt x="1303043" y="336553"/>
                </a:cubicBezTo>
                <a:cubicBezTo>
                  <a:pt x="1563045" y="553220"/>
                  <a:pt x="1233641" y="274530"/>
                  <a:pt x="1610954" y="616471"/>
                </a:cubicBezTo>
                <a:cubicBezTo>
                  <a:pt x="1643709" y="646155"/>
                  <a:pt x="1681005" y="670577"/>
                  <a:pt x="1713590" y="700447"/>
                </a:cubicBezTo>
                <a:cubicBezTo>
                  <a:pt x="1758886" y="741968"/>
                  <a:pt x="1884317" y="870380"/>
                  <a:pt x="1928194" y="924382"/>
                </a:cubicBezTo>
                <a:cubicBezTo>
                  <a:pt x="1949518" y="950627"/>
                  <a:pt x="1968096" y="998874"/>
                  <a:pt x="1984178" y="1027018"/>
                </a:cubicBezTo>
                <a:cubicBezTo>
                  <a:pt x="1998736" y="1052494"/>
                  <a:pt x="2016446" y="1076090"/>
                  <a:pt x="2030831" y="1101663"/>
                </a:cubicBezTo>
                <a:cubicBezTo>
                  <a:pt x="2044469" y="1125909"/>
                  <a:pt x="2054833" y="1151886"/>
                  <a:pt x="2068154" y="1176308"/>
                </a:cubicBezTo>
                <a:cubicBezTo>
                  <a:pt x="2137083" y="1302678"/>
                  <a:pt x="1999950" y="1021239"/>
                  <a:pt x="2124137" y="1269614"/>
                </a:cubicBezTo>
                <a:cubicBezTo>
                  <a:pt x="2163058" y="1347456"/>
                  <a:pt x="2125907" y="1284254"/>
                  <a:pt x="2152129" y="1362920"/>
                </a:cubicBezTo>
                <a:cubicBezTo>
                  <a:pt x="2175153" y="1431992"/>
                  <a:pt x="2201892" y="1499769"/>
                  <a:pt x="2226774" y="1568194"/>
                </a:cubicBezTo>
                <a:cubicBezTo>
                  <a:pt x="2242644" y="1679280"/>
                  <a:pt x="2228708" y="1612797"/>
                  <a:pt x="2282758" y="1764137"/>
                </a:cubicBezTo>
                <a:lnTo>
                  <a:pt x="2282758" y="1764137"/>
                </a:lnTo>
                <a:lnTo>
                  <a:pt x="2329411" y="1960080"/>
                </a:lnTo>
                <a:cubicBezTo>
                  <a:pt x="2332521" y="2009843"/>
                  <a:pt x="2341669" y="2059595"/>
                  <a:pt x="2338741" y="2109369"/>
                </a:cubicBezTo>
                <a:cubicBezTo>
                  <a:pt x="2331041" y="2240264"/>
                  <a:pt x="2316707" y="2274734"/>
                  <a:pt x="2264096" y="2379957"/>
                </a:cubicBezTo>
                <a:cubicBezTo>
                  <a:pt x="2247623" y="2412903"/>
                  <a:pt x="2199983" y="2500054"/>
                  <a:pt x="2170790" y="2529247"/>
                </a:cubicBezTo>
                <a:cubicBezTo>
                  <a:pt x="2127136" y="2572901"/>
                  <a:pt x="2065075" y="2599177"/>
                  <a:pt x="2030831" y="2650545"/>
                </a:cubicBezTo>
                <a:cubicBezTo>
                  <a:pt x="2018390" y="2669206"/>
                  <a:pt x="2005550" y="2687607"/>
                  <a:pt x="1993509" y="2706529"/>
                </a:cubicBezTo>
                <a:cubicBezTo>
                  <a:pt x="1969404" y="2744409"/>
                  <a:pt x="1955181" y="2778901"/>
                  <a:pt x="1918864" y="2809165"/>
                </a:cubicBezTo>
                <a:cubicBezTo>
                  <a:pt x="1881085" y="2840647"/>
                  <a:pt x="1836164" y="2862669"/>
                  <a:pt x="1797566" y="2893141"/>
                </a:cubicBezTo>
                <a:cubicBezTo>
                  <a:pt x="1767316" y="2917023"/>
                  <a:pt x="1737717" y="2966419"/>
                  <a:pt x="1694929" y="2977116"/>
                </a:cubicBezTo>
                <a:cubicBezTo>
                  <a:pt x="1649268" y="2988531"/>
                  <a:pt x="1601873" y="2991869"/>
                  <a:pt x="1554970" y="2995778"/>
                </a:cubicBezTo>
                <a:cubicBezTo>
                  <a:pt x="1489808" y="3001208"/>
                  <a:pt x="1424296" y="3001152"/>
                  <a:pt x="1359027" y="3005108"/>
                </a:cubicBezTo>
                <a:cubicBezTo>
                  <a:pt x="1321644" y="3007374"/>
                  <a:pt x="1284382" y="3011329"/>
                  <a:pt x="1247060" y="3014439"/>
                </a:cubicBezTo>
                <a:cubicBezTo>
                  <a:pt x="1237729" y="3017549"/>
                  <a:pt x="1228200" y="3020116"/>
                  <a:pt x="1219068" y="3023769"/>
                </a:cubicBezTo>
                <a:cubicBezTo>
                  <a:pt x="1197076" y="3032566"/>
                  <a:pt x="1176442" y="3044955"/>
                  <a:pt x="1153754" y="3051761"/>
                </a:cubicBezTo>
                <a:cubicBezTo>
                  <a:pt x="1114009" y="3063685"/>
                  <a:pt x="1073683" y="3075041"/>
                  <a:pt x="1032456" y="3079753"/>
                </a:cubicBezTo>
                <a:cubicBezTo>
                  <a:pt x="964404" y="3087531"/>
                  <a:pt x="895592" y="3085664"/>
                  <a:pt x="827182" y="3089084"/>
                </a:cubicBezTo>
                <a:lnTo>
                  <a:pt x="659231" y="3098414"/>
                </a:lnTo>
                <a:cubicBezTo>
                  <a:pt x="559704" y="3095304"/>
                  <a:pt x="459617" y="3100080"/>
                  <a:pt x="360651" y="3089084"/>
                </a:cubicBezTo>
                <a:cubicBezTo>
                  <a:pt x="318607" y="3084412"/>
                  <a:pt x="279938" y="3063698"/>
                  <a:pt x="239354" y="3051761"/>
                </a:cubicBezTo>
                <a:cubicBezTo>
                  <a:pt x="227051" y="3048143"/>
                  <a:pt x="214403" y="3045805"/>
                  <a:pt x="202031" y="3042431"/>
                </a:cubicBezTo>
                <a:cubicBezTo>
                  <a:pt x="180186" y="3036473"/>
                  <a:pt x="158488" y="3029990"/>
                  <a:pt x="136717" y="3023769"/>
                </a:cubicBezTo>
                <a:cubicBezTo>
                  <a:pt x="120820" y="3013171"/>
                  <a:pt x="82980" y="2988693"/>
                  <a:pt x="71403" y="2977116"/>
                </a:cubicBezTo>
                <a:cubicBezTo>
                  <a:pt x="63473" y="2969187"/>
                  <a:pt x="58962" y="2958455"/>
                  <a:pt x="52741" y="2949125"/>
                </a:cubicBezTo>
                <a:cubicBezTo>
                  <a:pt x="43410" y="2914913"/>
                  <a:pt x="31704" y="2881261"/>
                  <a:pt x="24749" y="2846488"/>
                </a:cubicBezTo>
                <a:cubicBezTo>
                  <a:pt x="-17594" y="2634772"/>
                  <a:pt x="4992" y="2434438"/>
                  <a:pt x="15419" y="2212006"/>
                </a:cubicBezTo>
                <a:cubicBezTo>
                  <a:pt x="18080" y="2155242"/>
                  <a:pt x="60891" y="2033624"/>
                  <a:pt x="71403" y="1988071"/>
                </a:cubicBezTo>
                <a:cubicBezTo>
                  <a:pt x="79911" y="1951203"/>
                  <a:pt x="84163" y="1913478"/>
                  <a:pt x="90064" y="1876104"/>
                </a:cubicBezTo>
                <a:cubicBezTo>
                  <a:pt x="93494" y="1854381"/>
                  <a:pt x="94449" y="1832219"/>
                  <a:pt x="99394" y="1810790"/>
                </a:cubicBezTo>
                <a:cubicBezTo>
                  <a:pt x="103817" y="1791623"/>
                  <a:pt x="111835" y="1773467"/>
                  <a:pt x="118056" y="1754806"/>
                </a:cubicBezTo>
                <a:cubicBezTo>
                  <a:pt x="133607" y="1642839"/>
                  <a:pt x="146125" y="1530408"/>
                  <a:pt x="164709" y="1418904"/>
                </a:cubicBezTo>
                <a:cubicBezTo>
                  <a:pt x="170929" y="1381582"/>
                  <a:pt x="177469" y="1344311"/>
                  <a:pt x="183370" y="1306937"/>
                </a:cubicBezTo>
                <a:cubicBezTo>
                  <a:pt x="193200" y="1244675"/>
                  <a:pt x="192563" y="1222099"/>
                  <a:pt x="211362" y="1157647"/>
                </a:cubicBezTo>
                <a:cubicBezTo>
                  <a:pt x="225132" y="1110438"/>
                  <a:pt x="242464" y="1064341"/>
                  <a:pt x="258015" y="1017688"/>
                </a:cubicBezTo>
                <a:cubicBezTo>
                  <a:pt x="279488" y="878110"/>
                  <a:pt x="273796" y="903075"/>
                  <a:pt x="304668" y="756431"/>
                </a:cubicBezTo>
                <a:cubicBezTo>
                  <a:pt x="314668" y="708932"/>
                  <a:pt x="315411" y="725240"/>
                  <a:pt x="323329" y="672455"/>
                </a:cubicBezTo>
                <a:cubicBezTo>
                  <a:pt x="330311" y="625910"/>
                  <a:pt x="334649" y="578986"/>
                  <a:pt x="341990" y="532496"/>
                </a:cubicBezTo>
                <a:cubicBezTo>
                  <a:pt x="343990" y="519829"/>
                  <a:pt x="348539" y="507692"/>
                  <a:pt x="351321" y="495173"/>
                </a:cubicBezTo>
                <a:cubicBezTo>
                  <a:pt x="354761" y="479692"/>
                  <a:pt x="357541" y="464071"/>
                  <a:pt x="360651" y="448520"/>
                </a:cubicBezTo>
                <a:cubicBezTo>
                  <a:pt x="363761" y="408087"/>
                  <a:pt x="365737" y="367551"/>
                  <a:pt x="369982" y="327222"/>
                </a:cubicBezTo>
                <a:cubicBezTo>
                  <a:pt x="371963" y="308408"/>
                  <a:pt x="376966" y="290011"/>
                  <a:pt x="379313" y="271239"/>
                </a:cubicBezTo>
                <a:cubicBezTo>
                  <a:pt x="401869" y="90792"/>
                  <a:pt x="376159" y="238773"/>
                  <a:pt x="397974" y="140610"/>
                </a:cubicBezTo>
                <a:cubicBezTo>
                  <a:pt x="401414" y="125129"/>
                  <a:pt x="403459" y="109342"/>
                  <a:pt x="407305" y="93957"/>
                </a:cubicBezTo>
                <a:cubicBezTo>
                  <a:pt x="409690" y="84415"/>
                  <a:pt x="409680" y="72920"/>
                  <a:pt x="416635" y="65965"/>
                </a:cubicBezTo>
                <a:cubicBezTo>
                  <a:pt x="423590" y="59010"/>
                  <a:pt x="435296" y="59745"/>
                  <a:pt x="444627" y="56635"/>
                </a:cubicBezTo>
                <a:cubicBezTo>
                  <a:pt x="477537" y="23725"/>
                  <a:pt x="455513" y="5316"/>
                  <a:pt x="472619" y="651"/>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88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EC2-51D0-42E5-9A0E-2BD56D447367}"/>
              </a:ext>
            </a:extLst>
          </p:cNvPr>
          <p:cNvSpPr>
            <a:spLocks noGrp="1"/>
          </p:cNvSpPr>
          <p:nvPr>
            <p:ph type="title"/>
          </p:nvPr>
        </p:nvSpPr>
        <p:spPr/>
        <p:txBody>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Eliminating Cervical Cancer is Possible</a:t>
            </a:r>
          </a:p>
        </p:txBody>
      </p:sp>
      <p:sp>
        <p:nvSpPr>
          <p:cNvPr id="3" name="Content Placeholder 2">
            <a:extLst>
              <a:ext uri="{FF2B5EF4-FFF2-40B4-BE49-F238E27FC236}">
                <a16:creationId xmlns:a16="http://schemas.microsoft.com/office/drawing/2014/main" id="{1F3B7A80-CA3E-4546-A180-7BC87319AB1E}"/>
              </a:ext>
            </a:extLst>
          </p:cNvPr>
          <p:cNvSpPr>
            <a:spLocks noGrp="1"/>
          </p:cNvSpPr>
          <p:nvPr>
            <p:ph idx="1"/>
          </p:nvPr>
        </p:nvSpPr>
        <p:spPr>
          <a:xfrm>
            <a:off x="677334" y="1908710"/>
            <a:ext cx="6447501" cy="2910580"/>
          </a:xfrm>
        </p:spPr>
        <p:txBody>
          <a:bodyPr>
            <a:normAutofit/>
          </a:bodyPr>
          <a:lstStyle/>
          <a:p>
            <a:pPr>
              <a:buClr>
                <a:schemeClr val="accent2">
                  <a:lumMod val="75000"/>
                </a:schemeClr>
              </a:buClr>
            </a:pPr>
            <a:r>
              <a:rPr lang="en-US" sz="2800" dirty="0">
                <a:latin typeface="Calibri" panose="020F0502020204030204" pitchFamily="34" charset="0"/>
                <a:cs typeface="Calibri" panose="020F0502020204030204" pitchFamily="34" charset="0"/>
              </a:rPr>
              <a:t>HPV Vaccination</a:t>
            </a:r>
          </a:p>
          <a:p>
            <a:pPr>
              <a:buClr>
                <a:schemeClr val="accent2">
                  <a:lumMod val="75000"/>
                </a:schemeClr>
              </a:buClr>
            </a:pPr>
            <a:r>
              <a:rPr lang="en-US" sz="2800" dirty="0">
                <a:latin typeface="Calibri" panose="020F0502020204030204" pitchFamily="34" charset="0"/>
                <a:cs typeface="Calibri" panose="020F0502020204030204" pitchFamily="34" charset="0"/>
              </a:rPr>
              <a:t>Cervical Cancer Screening</a:t>
            </a:r>
          </a:p>
          <a:p>
            <a:pPr>
              <a:buClr>
                <a:schemeClr val="accent2">
                  <a:lumMod val="75000"/>
                </a:schemeClr>
              </a:buClr>
            </a:pPr>
            <a:r>
              <a:rPr lang="en-US" sz="2800" dirty="0">
                <a:latin typeface="Calibri" panose="020F0502020204030204" pitchFamily="34" charset="0"/>
                <a:cs typeface="Calibri" panose="020F0502020204030204" pitchFamily="34" charset="0"/>
              </a:rPr>
              <a:t>Appropriate Follow-up</a:t>
            </a:r>
          </a:p>
          <a:p>
            <a:pPr>
              <a:buClr>
                <a:schemeClr val="accent2">
                  <a:lumMod val="75000"/>
                </a:schemeClr>
              </a:buClr>
            </a:pPr>
            <a:r>
              <a:rPr lang="en-US" sz="2800" dirty="0">
                <a:latin typeface="Calibri" panose="020F0502020204030204" pitchFamily="34" charset="0"/>
                <a:cs typeface="Calibri" panose="020F0502020204030204" pitchFamily="34" charset="0"/>
              </a:rPr>
              <a:t>Timely Treatment</a:t>
            </a:r>
          </a:p>
        </p:txBody>
      </p:sp>
    </p:spTree>
    <p:extLst>
      <p:ext uri="{BB962C8B-B14F-4D97-AF65-F5344CB8AC3E}">
        <p14:creationId xmlns:p14="http://schemas.microsoft.com/office/powerpoint/2010/main" val="3180773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B89F0F-106B-45DB-B49B-B29CFA7F966F}"/>
              </a:ext>
            </a:extLst>
          </p:cNvPr>
          <p:cNvSpPr>
            <a:spLocks noGrp="1"/>
          </p:cNvSpPr>
          <p:nvPr>
            <p:ph type="title"/>
          </p:nvPr>
        </p:nvSpPr>
        <p:spPr>
          <a:xfrm>
            <a:off x="1" y="173700"/>
            <a:ext cx="9370030" cy="1320800"/>
          </a:xfrm>
        </p:spPr>
        <p:txBody>
          <a:bodyPr>
            <a:noAutofit/>
          </a:bodyPr>
          <a:lstStyle/>
          <a:p>
            <a:pPr algn="ctr"/>
            <a:r>
              <a:rPr lang="en-US" sz="3200" b="1" dirty="0">
                <a:latin typeface="Calibri" panose="020F0502020204030204" pitchFamily="34" charset="0"/>
                <a:cs typeface="Calibri" panose="020F0502020204030204" pitchFamily="34" charset="0"/>
              </a:rPr>
              <a:t>Breast Cancer Late-Stage Cancer Rates: </a:t>
            </a: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2011-2020</a:t>
            </a:r>
          </a:p>
        </p:txBody>
      </p:sp>
      <p:pic>
        <p:nvPicPr>
          <p:cNvPr id="5" name="Picture 4">
            <a:extLst>
              <a:ext uri="{FF2B5EF4-FFF2-40B4-BE49-F238E27FC236}">
                <a16:creationId xmlns:a16="http://schemas.microsoft.com/office/drawing/2014/main" id="{FEF999E9-29B3-4934-8A6E-792539C96AF9}"/>
              </a:ext>
            </a:extLst>
          </p:cNvPr>
          <p:cNvPicPr>
            <a:picLocks noChangeAspect="1"/>
          </p:cNvPicPr>
          <p:nvPr/>
        </p:nvPicPr>
        <p:blipFill>
          <a:blip r:embed="rId2"/>
          <a:stretch>
            <a:fillRect/>
          </a:stretch>
        </p:blipFill>
        <p:spPr>
          <a:xfrm>
            <a:off x="3012033" y="1208950"/>
            <a:ext cx="5403449" cy="4802187"/>
          </a:xfrm>
          <a:prstGeom prst="rect">
            <a:avLst/>
          </a:prstGeom>
        </p:spPr>
      </p:pic>
      <p:pic>
        <p:nvPicPr>
          <p:cNvPr id="10" name="Picture 9">
            <a:extLst>
              <a:ext uri="{FF2B5EF4-FFF2-40B4-BE49-F238E27FC236}">
                <a16:creationId xmlns:a16="http://schemas.microsoft.com/office/drawing/2014/main" id="{51A6D710-D4A2-43DA-A10F-BCB396E75247}"/>
              </a:ext>
            </a:extLst>
          </p:cNvPr>
          <p:cNvPicPr>
            <a:picLocks noChangeAspect="1"/>
          </p:cNvPicPr>
          <p:nvPr/>
        </p:nvPicPr>
        <p:blipFill>
          <a:blip r:embed="rId3"/>
          <a:stretch>
            <a:fillRect/>
          </a:stretch>
        </p:blipFill>
        <p:spPr>
          <a:xfrm>
            <a:off x="237269" y="1342663"/>
            <a:ext cx="3107816" cy="998495"/>
          </a:xfrm>
          <a:prstGeom prst="rect">
            <a:avLst/>
          </a:prstGeom>
        </p:spPr>
      </p:pic>
      <p:pic>
        <p:nvPicPr>
          <p:cNvPr id="12" name="Picture 11">
            <a:extLst>
              <a:ext uri="{FF2B5EF4-FFF2-40B4-BE49-F238E27FC236}">
                <a16:creationId xmlns:a16="http://schemas.microsoft.com/office/drawing/2014/main" id="{244C30E5-E08D-4B5C-A259-9A99812A2485}"/>
              </a:ext>
            </a:extLst>
          </p:cNvPr>
          <p:cNvPicPr>
            <a:picLocks noChangeAspect="1"/>
          </p:cNvPicPr>
          <p:nvPr/>
        </p:nvPicPr>
        <p:blipFill>
          <a:blip r:embed="rId4"/>
          <a:stretch>
            <a:fillRect/>
          </a:stretch>
        </p:blipFill>
        <p:spPr>
          <a:xfrm>
            <a:off x="1221382" y="6170838"/>
            <a:ext cx="7606613" cy="590077"/>
          </a:xfrm>
          <a:prstGeom prst="rect">
            <a:avLst/>
          </a:prstGeom>
        </p:spPr>
      </p:pic>
      <p:sp>
        <p:nvSpPr>
          <p:cNvPr id="2" name="Freeform: Shape 1">
            <a:extLst>
              <a:ext uri="{FF2B5EF4-FFF2-40B4-BE49-F238E27FC236}">
                <a16:creationId xmlns:a16="http://schemas.microsoft.com/office/drawing/2014/main" id="{74D11DF1-6D4F-4DEC-91D7-AB9E4D06062D}"/>
              </a:ext>
            </a:extLst>
          </p:cNvPr>
          <p:cNvSpPr/>
          <p:nvPr/>
        </p:nvSpPr>
        <p:spPr>
          <a:xfrm>
            <a:off x="2964660" y="2853144"/>
            <a:ext cx="2603241" cy="3282969"/>
          </a:xfrm>
          <a:custGeom>
            <a:avLst/>
            <a:gdLst>
              <a:gd name="connsiteX0" fmla="*/ 513184 w 2603241"/>
              <a:gd name="connsiteY0" fmla="*/ 17255 h 3282969"/>
              <a:gd name="connsiteX1" fmla="*/ 849086 w 2603241"/>
              <a:gd name="connsiteY1" fmla="*/ 17255 h 3282969"/>
              <a:gd name="connsiteX2" fmla="*/ 1063690 w 2603241"/>
              <a:gd name="connsiteY2" fmla="*/ 54577 h 3282969"/>
              <a:gd name="connsiteX3" fmla="*/ 1175657 w 2603241"/>
              <a:gd name="connsiteY3" fmla="*/ 119892 h 3282969"/>
              <a:gd name="connsiteX4" fmla="*/ 1268964 w 2603241"/>
              <a:gd name="connsiteY4" fmla="*/ 166545 h 3282969"/>
              <a:gd name="connsiteX5" fmla="*/ 1324947 w 2603241"/>
              <a:gd name="connsiteY5" fmla="*/ 203867 h 3282969"/>
              <a:gd name="connsiteX6" fmla="*/ 1586204 w 2603241"/>
              <a:gd name="connsiteY6" fmla="*/ 315835 h 3282969"/>
              <a:gd name="connsiteX7" fmla="*/ 1800808 w 2603241"/>
              <a:gd name="connsiteY7" fmla="*/ 493116 h 3282969"/>
              <a:gd name="connsiteX8" fmla="*/ 1847461 w 2603241"/>
              <a:gd name="connsiteY8" fmla="*/ 521108 h 3282969"/>
              <a:gd name="connsiteX9" fmla="*/ 1884784 w 2603241"/>
              <a:gd name="connsiteY9" fmla="*/ 577092 h 3282969"/>
              <a:gd name="connsiteX10" fmla="*/ 1968759 w 2603241"/>
              <a:gd name="connsiteY10" fmla="*/ 707720 h 3282969"/>
              <a:gd name="connsiteX11" fmla="*/ 1996751 w 2603241"/>
              <a:gd name="connsiteY11" fmla="*/ 801026 h 3282969"/>
              <a:gd name="connsiteX12" fmla="*/ 2015413 w 2603241"/>
              <a:gd name="connsiteY12" fmla="*/ 866341 h 3282969"/>
              <a:gd name="connsiteX13" fmla="*/ 2024743 w 2603241"/>
              <a:gd name="connsiteY13" fmla="*/ 931655 h 3282969"/>
              <a:gd name="connsiteX14" fmla="*/ 2034074 w 2603241"/>
              <a:gd name="connsiteY14" fmla="*/ 968977 h 3282969"/>
              <a:gd name="connsiteX15" fmla="*/ 2043404 w 2603241"/>
              <a:gd name="connsiteY15" fmla="*/ 1024961 h 3282969"/>
              <a:gd name="connsiteX16" fmla="*/ 2062066 w 2603241"/>
              <a:gd name="connsiteY16" fmla="*/ 1062284 h 3282969"/>
              <a:gd name="connsiteX17" fmla="*/ 2080727 w 2603241"/>
              <a:gd name="connsiteY17" fmla="*/ 1127598 h 3282969"/>
              <a:gd name="connsiteX18" fmla="*/ 2099388 w 2603241"/>
              <a:gd name="connsiteY18" fmla="*/ 1155590 h 3282969"/>
              <a:gd name="connsiteX19" fmla="*/ 2174033 w 2603241"/>
              <a:gd name="connsiteY19" fmla="*/ 1276888 h 3282969"/>
              <a:gd name="connsiteX20" fmla="*/ 2295331 w 2603241"/>
              <a:gd name="connsiteY20" fmla="*/ 1454169 h 3282969"/>
              <a:gd name="connsiteX21" fmla="*/ 2388637 w 2603241"/>
              <a:gd name="connsiteY21" fmla="*/ 1538145 h 3282969"/>
              <a:gd name="connsiteX22" fmla="*/ 2565919 w 2603241"/>
              <a:gd name="connsiteY22" fmla="*/ 1874047 h 3282969"/>
              <a:gd name="connsiteX23" fmla="*/ 2603241 w 2603241"/>
              <a:gd name="connsiteY23" fmla="*/ 1976684 h 3282969"/>
              <a:gd name="connsiteX24" fmla="*/ 2584580 w 2603241"/>
              <a:gd name="connsiteY24" fmla="*/ 2125973 h 3282969"/>
              <a:gd name="connsiteX25" fmla="*/ 2556588 w 2603241"/>
              <a:gd name="connsiteY25" fmla="*/ 2153965 h 3282969"/>
              <a:gd name="connsiteX26" fmla="*/ 2528596 w 2603241"/>
              <a:gd name="connsiteY26" fmla="*/ 2191288 h 3282969"/>
              <a:gd name="connsiteX27" fmla="*/ 2360645 w 2603241"/>
              <a:gd name="connsiteY27" fmla="*/ 2340577 h 3282969"/>
              <a:gd name="connsiteX28" fmla="*/ 2341984 w 2603241"/>
              <a:gd name="connsiteY28" fmla="*/ 2368569 h 3282969"/>
              <a:gd name="connsiteX29" fmla="*/ 2323323 w 2603241"/>
              <a:gd name="connsiteY29" fmla="*/ 2433884 h 3282969"/>
              <a:gd name="connsiteX30" fmla="*/ 2313992 w 2603241"/>
              <a:gd name="connsiteY30" fmla="*/ 2471206 h 3282969"/>
              <a:gd name="connsiteX31" fmla="*/ 2286000 w 2603241"/>
              <a:gd name="connsiteY31" fmla="*/ 2583173 h 3282969"/>
              <a:gd name="connsiteX32" fmla="*/ 2276670 w 2603241"/>
              <a:gd name="connsiteY32" fmla="*/ 2704471 h 3282969"/>
              <a:gd name="connsiteX33" fmla="*/ 2239347 w 2603241"/>
              <a:gd name="connsiteY33" fmla="*/ 2779116 h 3282969"/>
              <a:gd name="connsiteX34" fmla="*/ 2202025 w 2603241"/>
              <a:gd name="connsiteY34" fmla="*/ 2853761 h 3282969"/>
              <a:gd name="connsiteX35" fmla="*/ 2090057 w 2603241"/>
              <a:gd name="connsiteY35" fmla="*/ 2928406 h 3282969"/>
              <a:gd name="connsiteX36" fmla="*/ 2062066 w 2603241"/>
              <a:gd name="connsiteY36" fmla="*/ 2937737 h 3282969"/>
              <a:gd name="connsiteX37" fmla="*/ 1847461 w 2603241"/>
              <a:gd name="connsiteY37" fmla="*/ 2975059 h 3282969"/>
              <a:gd name="connsiteX38" fmla="*/ 1800808 w 2603241"/>
              <a:gd name="connsiteY38" fmla="*/ 3003051 h 3282969"/>
              <a:gd name="connsiteX39" fmla="*/ 1707502 w 2603241"/>
              <a:gd name="connsiteY39" fmla="*/ 3096357 h 3282969"/>
              <a:gd name="connsiteX40" fmla="*/ 1436915 w 2603241"/>
              <a:gd name="connsiteY40" fmla="*/ 3208324 h 3282969"/>
              <a:gd name="connsiteX41" fmla="*/ 1324947 w 2603241"/>
              <a:gd name="connsiteY41" fmla="*/ 3226986 h 3282969"/>
              <a:gd name="connsiteX42" fmla="*/ 1250302 w 2603241"/>
              <a:gd name="connsiteY42" fmla="*/ 3245647 h 3282969"/>
              <a:gd name="connsiteX43" fmla="*/ 1119674 w 2603241"/>
              <a:gd name="connsiteY43" fmla="*/ 3264308 h 3282969"/>
              <a:gd name="connsiteX44" fmla="*/ 961053 w 2603241"/>
              <a:gd name="connsiteY44" fmla="*/ 3282969 h 3282969"/>
              <a:gd name="connsiteX45" fmla="*/ 513184 w 2603241"/>
              <a:gd name="connsiteY45" fmla="*/ 3264308 h 3282969"/>
              <a:gd name="connsiteX46" fmla="*/ 326572 w 2603241"/>
              <a:gd name="connsiteY46" fmla="*/ 3198994 h 3282969"/>
              <a:gd name="connsiteX47" fmla="*/ 298580 w 2603241"/>
              <a:gd name="connsiteY47" fmla="*/ 3189663 h 3282969"/>
              <a:gd name="connsiteX48" fmla="*/ 205274 w 2603241"/>
              <a:gd name="connsiteY48" fmla="*/ 3143010 h 3282969"/>
              <a:gd name="connsiteX49" fmla="*/ 102637 w 2603241"/>
              <a:gd name="connsiteY49" fmla="*/ 3124349 h 3282969"/>
              <a:gd name="connsiteX50" fmla="*/ 37323 w 2603241"/>
              <a:gd name="connsiteY50" fmla="*/ 3059035 h 3282969"/>
              <a:gd name="connsiteX51" fmla="*/ 0 w 2603241"/>
              <a:gd name="connsiteY51" fmla="*/ 2853761 h 3282969"/>
              <a:gd name="connsiteX52" fmla="*/ 37323 w 2603241"/>
              <a:gd name="connsiteY52" fmla="*/ 2368569 h 3282969"/>
              <a:gd name="connsiteX53" fmla="*/ 65315 w 2603241"/>
              <a:gd name="connsiteY53" fmla="*/ 2135304 h 3282969"/>
              <a:gd name="connsiteX54" fmla="*/ 223935 w 2603241"/>
              <a:gd name="connsiteY54" fmla="*/ 1510153 h 3282969"/>
              <a:gd name="connsiteX55" fmla="*/ 298580 w 2603241"/>
              <a:gd name="connsiteY55" fmla="*/ 1267557 h 3282969"/>
              <a:gd name="connsiteX56" fmla="*/ 391886 w 2603241"/>
              <a:gd name="connsiteY56" fmla="*/ 857010 h 3282969"/>
              <a:gd name="connsiteX57" fmla="*/ 475861 w 2603241"/>
              <a:gd name="connsiteY57" fmla="*/ 539769 h 3282969"/>
              <a:gd name="connsiteX58" fmla="*/ 494523 w 2603241"/>
              <a:gd name="connsiteY58" fmla="*/ 427802 h 3282969"/>
              <a:gd name="connsiteX59" fmla="*/ 531845 w 2603241"/>
              <a:gd name="connsiteY59" fmla="*/ 185206 h 3282969"/>
              <a:gd name="connsiteX60" fmla="*/ 513184 w 2603241"/>
              <a:gd name="connsiteY60" fmla="*/ 17255 h 328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603241" h="3282969">
                <a:moveTo>
                  <a:pt x="513184" y="17255"/>
                </a:moveTo>
                <a:cubicBezTo>
                  <a:pt x="566057" y="-10737"/>
                  <a:pt x="581900" y="-170"/>
                  <a:pt x="849086" y="17255"/>
                </a:cubicBezTo>
                <a:cubicBezTo>
                  <a:pt x="953504" y="24065"/>
                  <a:pt x="976605" y="32806"/>
                  <a:pt x="1063690" y="54577"/>
                </a:cubicBezTo>
                <a:cubicBezTo>
                  <a:pt x="1101012" y="76349"/>
                  <a:pt x="1134666" y="106229"/>
                  <a:pt x="1175657" y="119892"/>
                </a:cubicBezTo>
                <a:cubicBezTo>
                  <a:pt x="1222924" y="135647"/>
                  <a:pt x="1206618" y="128178"/>
                  <a:pt x="1268964" y="166545"/>
                </a:cubicBezTo>
                <a:cubicBezTo>
                  <a:pt x="1288065" y="178299"/>
                  <a:pt x="1304654" y="194317"/>
                  <a:pt x="1324947" y="203867"/>
                </a:cubicBezTo>
                <a:cubicBezTo>
                  <a:pt x="1410675" y="244210"/>
                  <a:pt x="1586204" y="315835"/>
                  <a:pt x="1586204" y="315835"/>
                </a:cubicBezTo>
                <a:cubicBezTo>
                  <a:pt x="1683923" y="403782"/>
                  <a:pt x="1687187" y="411057"/>
                  <a:pt x="1800808" y="493116"/>
                </a:cubicBezTo>
                <a:cubicBezTo>
                  <a:pt x="1815510" y="503734"/>
                  <a:pt x="1831910" y="511777"/>
                  <a:pt x="1847461" y="521108"/>
                </a:cubicBezTo>
                <a:cubicBezTo>
                  <a:pt x="1859902" y="539769"/>
                  <a:pt x="1871748" y="558841"/>
                  <a:pt x="1884784" y="577092"/>
                </a:cubicBezTo>
                <a:cubicBezTo>
                  <a:pt x="1924018" y="632019"/>
                  <a:pt x="1946492" y="648341"/>
                  <a:pt x="1968759" y="707720"/>
                </a:cubicBezTo>
                <a:cubicBezTo>
                  <a:pt x="1980160" y="738124"/>
                  <a:pt x="1987201" y="769990"/>
                  <a:pt x="1996751" y="801026"/>
                </a:cubicBezTo>
                <a:cubicBezTo>
                  <a:pt x="2005634" y="829895"/>
                  <a:pt x="2009568" y="834195"/>
                  <a:pt x="2015413" y="866341"/>
                </a:cubicBezTo>
                <a:cubicBezTo>
                  <a:pt x="2019347" y="887979"/>
                  <a:pt x="2020809" y="910017"/>
                  <a:pt x="2024743" y="931655"/>
                </a:cubicBezTo>
                <a:cubicBezTo>
                  <a:pt x="2027037" y="944272"/>
                  <a:pt x="2031559" y="956402"/>
                  <a:pt x="2034074" y="968977"/>
                </a:cubicBezTo>
                <a:cubicBezTo>
                  <a:pt x="2037784" y="987528"/>
                  <a:pt x="2037968" y="1006840"/>
                  <a:pt x="2043404" y="1024961"/>
                </a:cubicBezTo>
                <a:cubicBezTo>
                  <a:pt x="2047401" y="1038284"/>
                  <a:pt x="2055845" y="1049843"/>
                  <a:pt x="2062066" y="1062284"/>
                </a:cubicBezTo>
                <a:cubicBezTo>
                  <a:pt x="2065057" y="1074247"/>
                  <a:pt x="2074032" y="1114209"/>
                  <a:pt x="2080727" y="1127598"/>
                </a:cubicBezTo>
                <a:cubicBezTo>
                  <a:pt x="2085742" y="1137628"/>
                  <a:pt x="2093445" y="1146081"/>
                  <a:pt x="2099388" y="1155590"/>
                </a:cubicBezTo>
                <a:cubicBezTo>
                  <a:pt x="2124550" y="1195849"/>
                  <a:pt x="2148871" y="1236629"/>
                  <a:pt x="2174033" y="1276888"/>
                </a:cubicBezTo>
                <a:cubicBezTo>
                  <a:pt x="2210362" y="1335015"/>
                  <a:pt x="2250053" y="1401345"/>
                  <a:pt x="2295331" y="1454169"/>
                </a:cubicBezTo>
                <a:cubicBezTo>
                  <a:pt x="2335519" y="1501054"/>
                  <a:pt x="2345990" y="1506159"/>
                  <a:pt x="2388637" y="1538145"/>
                </a:cubicBezTo>
                <a:cubicBezTo>
                  <a:pt x="2443881" y="1637584"/>
                  <a:pt x="2530878" y="1792282"/>
                  <a:pt x="2565919" y="1874047"/>
                </a:cubicBezTo>
                <a:cubicBezTo>
                  <a:pt x="2598961" y="1951148"/>
                  <a:pt x="2588165" y="1916382"/>
                  <a:pt x="2603241" y="1976684"/>
                </a:cubicBezTo>
                <a:cubicBezTo>
                  <a:pt x="2597021" y="2026447"/>
                  <a:pt x="2597343" y="2077474"/>
                  <a:pt x="2584580" y="2125973"/>
                </a:cubicBezTo>
                <a:cubicBezTo>
                  <a:pt x="2581222" y="2138734"/>
                  <a:pt x="2565176" y="2143946"/>
                  <a:pt x="2556588" y="2153965"/>
                </a:cubicBezTo>
                <a:cubicBezTo>
                  <a:pt x="2546467" y="2165772"/>
                  <a:pt x="2540219" y="2180956"/>
                  <a:pt x="2528596" y="2191288"/>
                </a:cubicBezTo>
                <a:cubicBezTo>
                  <a:pt x="2382041" y="2321560"/>
                  <a:pt x="2423041" y="2253223"/>
                  <a:pt x="2360645" y="2340577"/>
                </a:cubicBezTo>
                <a:cubicBezTo>
                  <a:pt x="2354127" y="2349702"/>
                  <a:pt x="2348204" y="2359238"/>
                  <a:pt x="2341984" y="2368569"/>
                </a:cubicBezTo>
                <a:cubicBezTo>
                  <a:pt x="2335764" y="2390341"/>
                  <a:pt x="2329281" y="2412039"/>
                  <a:pt x="2323323" y="2433884"/>
                </a:cubicBezTo>
                <a:cubicBezTo>
                  <a:pt x="2319949" y="2446256"/>
                  <a:pt x="2317366" y="2458834"/>
                  <a:pt x="2313992" y="2471206"/>
                </a:cubicBezTo>
                <a:cubicBezTo>
                  <a:pt x="2288098" y="2566150"/>
                  <a:pt x="2301786" y="2504245"/>
                  <a:pt x="2286000" y="2583173"/>
                </a:cubicBezTo>
                <a:cubicBezTo>
                  <a:pt x="2282890" y="2623606"/>
                  <a:pt x="2281700" y="2664232"/>
                  <a:pt x="2276670" y="2704471"/>
                </a:cubicBezTo>
                <a:cubicBezTo>
                  <a:pt x="2273311" y="2731340"/>
                  <a:pt x="2250812" y="2757824"/>
                  <a:pt x="2239347" y="2779116"/>
                </a:cubicBezTo>
                <a:cubicBezTo>
                  <a:pt x="2226158" y="2803609"/>
                  <a:pt x="2224662" y="2837592"/>
                  <a:pt x="2202025" y="2853761"/>
                </a:cubicBezTo>
                <a:cubicBezTo>
                  <a:pt x="2169867" y="2876730"/>
                  <a:pt x="2127174" y="2909847"/>
                  <a:pt x="2090057" y="2928406"/>
                </a:cubicBezTo>
                <a:cubicBezTo>
                  <a:pt x="2081260" y="2932804"/>
                  <a:pt x="2071640" y="2935484"/>
                  <a:pt x="2062066" y="2937737"/>
                </a:cubicBezTo>
                <a:cubicBezTo>
                  <a:pt x="1930663" y="2968655"/>
                  <a:pt x="1958768" y="2962691"/>
                  <a:pt x="1847461" y="2975059"/>
                </a:cubicBezTo>
                <a:cubicBezTo>
                  <a:pt x="1831910" y="2984390"/>
                  <a:pt x="1814513" y="2991174"/>
                  <a:pt x="1800808" y="3003051"/>
                </a:cubicBezTo>
                <a:cubicBezTo>
                  <a:pt x="1767569" y="3031858"/>
                  <a:pt x="1743395" y="3070933"/>
                  <a:pt x="1707502" y="3096357"/>
                </a:cubicBezTo>
                <a:cubicBezTo>
                  <a:pt x="1644290" y="3141132"/>
                  <a:pt x="1510526" y="3189240"/>
                  <a:pt x="1436915" y="3208324"/>
                </a:cubicBezTo>
                <a:cubicBezTo>
                  <a:pt x="1400288" y="3217820"/>
                  <a:pt x="1362050" y="3219565"/>
                  <a:pt x="1324947" y="3226986"/>
                </a:cubicBezTo>
                <a:cubicBezTo>
                  <a:pt x="1299798" y="3232016"/>
                  <a:pt x="1275536" y="3241059"/>
                  <a:pt x="1250302" y="3245647"/>
                </a:cubicBezTo>
                <a:cubicBezTo>
                  <a:pt x="1207027" y="3253515"/>
                  <a:pt x="1163060" y="3257077"/>
                  <a:pt x="1119674" y="3264308"/>
                </a:cubicBezTo>
                <a:cubicBezTo>
                  <a:pt x="1029804" y="3279287"/>
                  <a:pt x="1082531" y="3271926"/>
                  <a:pt x="961053" y="3282969"/>
                </a:cubicBezTo>
                <a:cubicBezTo>
                  <a:pt x="811763" y="3276749"/>
                  <a:pt x="661717" y="3280554"/>
                  <a:pt x="513184" y="3264308"/>
                </a:cubicBezTo>
                <a:cubicBezTo>
                  <a:pt x="383652" y="3250140"/>
                  <a:pt x="401714" y="3231198"/>
                  <a:pt x="326572" y="3198994"/>
                </a:cubicBezTo>
                <a:cubicBezTo>
                  <a:pt x="317532" y="3195120"/>
                  <a:pt x="307510" y="3193785"/>
                  <a:pt x="298580" y="3189663"/>
                </a:cubicBezTo>
                <a:cubicBezTo>
                  <a:pt x="267007" y="3175091"/>
                  <a:pt x="238263" y="3154006"/>
                  <a:pt x="205274" y="3143010"/>
                </a:cubicBezTo>
                <a:cubicBezTo>
                  <a:pt x="172285" y="3132014"/>
                  <a:pt x="136849" y="3130569"/>
                  <a:pt x="102637" y="3124349"/>
                </a:cubicBezTo>
                <a:cubicBezTo>
                  <a:pt x="80866" y="3102578"/>
                  <a:pt x="54402" y="3084653"/>
                  <a:pt x="37323" y="3059035"/>
                </a:cubicBezTo>
                <a:cubicBezTo>
                  <a:pt x="-1954" y="3000120"/>
                  <a:pt x="4582" y="2917909"/>
                  <a:pt x="0" y="2853761"/>
                </a:cubicBezTo>
                <a:cubicBezTo>
                  <a:pt x="12870" y="2467678"/>
                  <a:pt x="-4199" y="2693822"/>
                  <a:pt x="37323" y="2368569"/>
                </a:cubicBezTo>
                <a:cubicBezTo>
                  <a:pt x="47240" y="2290887"/>
                  <a:pt x="50962" y="2212290"/>
                  <a:pt x="65315" y="2135304"/>
                </a:cubicBezTo>
                <a:cubicBezTo>
                  <a:pt x="94178" y="1980493"/>
                  <a:pt x="180070" y="1662390"/>
                  <a:pt x="223935" y="1510153"/>
                </a:cubicBezTo>
                <a:cubicBezTo>
                  <a:pt x="247360" y="1428854"/>
                  <a:pt x="277509" y="1349498"/>
                  <a:pt x="298580" y="1267557"/>
                </a:cubicBezTo>
                <a:cubicBezTo>
                  <a:pt x="333530" y="1131640"/>
                  <a:pt x="353332" y="991949"/>
                  <a:pt x="391886" y="857010"/>
                </a:cubicBezTo>
                <a:cubicBezTo>
                  <a:pt x="427799" y="731317"/>
                  <a:pt x="451821" y="659969"/>
                  <a:pt x="475861" y="539769"/>
                </a:cubicBezTo>
                <a:cubicBezTo>
                  <a:pt x="483281" y="502667"/>
                  <a:pt x="487871" y="465050"/>
                  <a:pt x="494523" y="427802"/>
                </a:cubicBezTo>
                <a:cubicBezTo>
                  <a:pt x="510464" y="338536"/>
                  <a:pt x="528474" y="272869"/>
                  <a:pt x="531845" y="185206"/>
                </a:cubicBezTo>
                <a:cubicBezTo>
                  <a:pt x="533757" y="135479"/>
                  <a:pt x="460311" y="45247"/>
                  <a:pt x="513184" y="17255"/>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1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75354" y="451513"/>
            <a:ext cx="8843486" cy="1320800"/>
          </a:xfrm>
        </p:spPr>
        <p:txBody>
          <a:bodyPr>
            <a:noAutofit/>
          </a:bodyPr>
          <a:lstStyle/>
          <a:p>
            <a:pPr algn="ctr"/>
            <a:r>
              <a:rPr lang="en-US" b="1" dirty="0">
                <a:latin typeface="Calibri" panose="020F0502020204030204" pitchFamily="34" charset="0"/>
                <a:cs typeface="Calibri" panose="020F0502020204030204" pitchFamily="34" charset="0"/>
              </a:rPr>
              <a:t>Alabama Breast and Cervical Cancer Early Detection Program (ABC)</a:t>
            </a:r>
          </a:p>
        </p:txBody>
      </p:sp>
      <p:sp>
        <p:nvSpPr>
          <p:cNvPr id="9219" name="Rectangle 3"/>
          <p:cNvSpPr>
            <a:spLocks noGrp="1" noChangeArrowheads="1"/>
          </p:cNvSpPr>
          <p:nvPr>
            <p:ph idx="1"/>
          </p:nvPr>
        </p:nvSpPr>
        <p:spPr>
          <a:xfrm>
            <a:off x="1391728" y="2243190"/>
            <a:ext cx="6347714" cy="2677065"/>
          </a:xfrm>
        </p:spPr>
        <p:txBody>
          <a:bodyPr>
            <a:normAutofit/>
          </a:bodyPr>
          <a:lstStyle/>
          <a:p>
            <a:r>
              <a:rPr lang="en-US" sz="2800" dirty="0">
                <a:latin typeface="Calibri" panose="020F0502020204030204" pitchFamily="34" charset="0"/>
                <a:cs typeface="Calibri" panose="020F0502020204030204" pitchFamily="34" charset="0"/>
              </a:rPr>
              <a:t>Screening</a:t>
            </a:r>
          </a:p>
          <a:p>
            <a:r>
              <a:rPr lang="en-US" sz="2800" dirty="0">
                <a:latin typeface="Calibri" panose="020F0502020204030204" pitchFamily="34" charset="0"/>
                <a:cs typeface="Calibri" panose="020F0502020204030204" pitchFamily="34" charset="0"/>
              </a:rPr>
              <a:t>Diagnostic Care</a:t>
            </a:r>
          </a:p>
          <a:p>
            <a:r>
              <a:rPr lang="en-US" sz="2800" dirty="0">
                <a:latin typeface="Calibri" panose="020F0502020204030204" pitchFamily="34" charset="0"/>
                <a:cs typeface="Calibri" panose="020F0502020204030204" pitchFamily="34" charset="0"/>
              </a:rPr>
              <a:t>Treatment through Medicaid</a:t>
            </a:r>
          </a:p>
          <a:p>
            <a:r>
              <a:rPr lang="en-US" sz="2800" dirty="0">
                <a:latin typeface="Calibri" panose="020F0502020204030204" pitchFamily="34" charset="0"/>
                <a:cs typeface="Calibri" panose="020F0502020204030204" pitchFamily="34" charset="0"/>
              </a:rPr>
              <a:t>No cost to the patient</a:t>
            </a:r>
          </a:p>
        </p:txBody>
      </p:sp>
    </p:spTree>
    <p:extLst>
      <p:ext uri="{BB962C8B-B14F-4D97-AF65-F5344CB8AC3E}">
        <p14:creationId xmlns:p14="http://schemas.microsoft.com/office/powerpoint/2010/main" val="12789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0" y="784860"/>
            <a:ext cx="9524144" cy="1066800"/>
          </a:xfrm>
        </p:spPr>
        <p:txBody>
          <a:bodyPr/>
          <a:lstStyle/>
          <a:p>
            <a:pPr algn="ctr"/>
            <a:r>
              <a:rPr lang="en-US" b="1" dirty="0">
                <a:latin typeface="Calibri" panose="020F0502020204030204" pitchFamily="34" charset="0"/>
                <a:cs typeface="Calibri" panose="020F0502020204030204" pitchFamily="34" charset="0"/>
              </a:rPr>
              <a:t>ABC Eligible Women</a:t>
            </a:r>
          </a:p>
        </p:txBody>
      </p:sp>
      <p:sp>
        <p:nvSpPr>
          <p:cNvPr id="4099" name="Rectangle 3"/>
          <p:cNvSpPr>
            <a:spLocks noGrp="1" noChangeArrowheads="1"/>
          </p:cNvSpPr>
          <p:nvPr>
            <p:ph idx="1"/>
          </p:nvPr>
        </p:nvSpPr>
        <p:spPr>
          <a:xfrm>
            <a:off x="897638" y="1958196"/>
            <a:ext cx="7693025" cy="3252159"/>
          </a:xfrm>
        </p:spPr>
        <p:txBody>
          <a:bodyPr/>
          <a:lstStyle/>
          <a:p>
            <a:pPr lvl="1">
              <a:lnSpc>
                <a:spcPct val="90000"/>
              </a:lnSpc>
            </a:pPr>
            <a:r>
              <a:rPr lang="en-US" sz="2800" dirty="0">
                <a:latin typeface="Calibri" panose="020F0502020204030204" pitchFamily="34" charset="0"/>
                <a:cs typeface="Calibri" panose="020F0502020204030204" pitchFamily="34" charset="0"/>
              </a:rPr>
              <a:t>Age 40-64</a:t>
            </a:r>
          </a:p>
          <a:p>
            <a:pPr lvl="1">
              <a:lnSpc>
                <a:spcPct val="90000"/>
              </a:lnSpc>
            </a:pPr>
            <a:r>
              <a:rPr lang="en-US" sz="2800" dirty="0">
                <a:latin typeface="Calibri" panose="020F0502020204030204" pitchFamily="34" charset="0"/>
                <a:cs typeface="Calibri" panose="020F0502020204030204" pitchFamily="34" charset="0"/>
              </a:rPr>
              <a:t>Income at or below 250% of Poverty Level</a:t>
            </a:r>
          </a:p>
          <a:p>
            <a:pPr lvl="1">
              <a:lnSpc>
                <a:spcPct val="90000"/>
              </a:lnSpc>
            </a:pPr>
            <a:r>
              <a:rPr lang="en-US" sz="2800" dirty="0">
                <a:latin typeface="Calibri" panose="020F0502020204030204" pitchFamily="34" charset="0"/>
                <a:cs typeface="Calibri" panose="020F0502020204030204" pitchFamily="34" charset="0"/>
              </a:rPr>
              <a:t>No insurance </a:t>
            </a:r>
          </a:p>
          <a:p>
            <a:pPr lvl="1">
              <a:lnSpc>
                <a:spcPct val="90000"/>
              </a:lnSpc>
            </a:pPr>
            <a:r>
              <a:rPr lang="en-US" sz="2800" dirty="0">
                <a:latin typeface="Calibri" panose="020F0502020204030204" pitchFamily="34" charset="0"/>
                <a:cs typeface="Calibri" panose="020F0502020204030204" pitchFamily="34" charset="0"/>
              </a:rPr>
              <a:t>Screening for Some High-Risk Women Under Age 40</a:t>
            </a:r>
          </a:p>
          <a:p>
            <a:pPr lvl="1">
              <a:lnSpc>
                <a:spcPct val="90000"/>
              </a:lnSpc>
            </a:pPr>
            <a:r>
              <a:rPr lang="en-US" sz="2800" dirty="0">
                <a:latin typeface="Calibri" panose="020F0502020204030204" pitchFamily="34" charset="0"/>
                <a:cs typeface="Calibri" panose="020F0502020204030204" pitchFamily="34" charset="0"/>
              </a:rPr>
              <a:t>65+ Medicare Part A Only</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0" y="609600"/>
            <a:ext cx="9390580" cy="1320800"/>
          </a:xfrm>
        </p:spPr>
        <p:txBody>
          <a:bodyPr/>
          <a:lstStyle/>
          <a:p>
            <a:pPr algn="ctr"/>
            <a:r>
              <a:rPr lang="en-US" b="1" dirty="0">
                <a:latin typeface="Calibri" panose="020F0502020204030204" pitchFamily="34" charset="0"/>
                <a:cs typeface="Calibri" panose="020F0502020204030204" pitchFamily="34" charset="0"/>
              </a:rPr>
              <a:t>How is the Program Funded?</a:t>
            </a:r>
          </a:p>
        </p:txBody>
      </p:sp>
      <p:sp>
        <p:nvSpPr>
          <p:cNvPr id="11267" name="Rectangle 3"/>
          <p:cNvSpPr>
            <a:spLocks noGrp="1" noChangeArrowheads="1"/>
          </p:cNvSpPr>
          <p:nvPr>
            <p:ph idx="1"/>
          </p:nvPr>
        </p:nvSpPr>
        <p:spPr>
          <a:xfrm>
            <a:off x="1392735" y="2081847"/>
            <a:ext cx="7693025" cy="2058833"/>
          </a:xfrm>
        </p:spPr>
        <p:txBody>
          <a:bodyPr>
            <a:normAutofit/>
          </a:bodyPr>
          <a:lstStyle/>
          <a:p>
            <a:r>
              <a:rPr lang="en-US" sz="2800" dirty="0">
                <a:latin typeface="Calibri" panose="020F0502020204030204" pitchFamily="34" charset="0"/>
                <a:cs typeface="Calibri" panose="020F0502020204030204" pitchFamily="34" charset="0"/>
              </a:rPr>
              <a:t>CDC</a:t>
            </a:r>
          </a:p>
          <a:p>
            <a:r>
              <a:rPr lang="en-US" sz="2800" dirty="0">
                <a:latin typeface="Calibri" panose="020F0502020204030204" pitchFamily="34" charset="0"/>
                <a:cs typeface="Calibri" panose="020F0502020204030204" pitchFamily="34" charset="0"/>
              </a:rPr>
              <a:t>State of Alabama </a:t>
            </a:r>
          </a:p>
          <a:p>
            <a:r>
              <a:rPr lang="en-US" sz="2800" dirty="0">
                <a:latin typeface="Calibri" panose="020F0502020204030204" pitchFamily="34" charset="0"/>
                <a:cs typeface="Calibri" panose="020F0502020204030204" pitchFamily="34" charset="0"/>
              </a:rPr>
              <a:t>Joy to Life Foundation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83047" cy="1320800"/>
          </a:xfrm>
        </p:spPr>
        <p:txBody>
          <a:bodyPr/>
          <a:lstStyle/>
          <a:p>
            <a:pPr algn="ctr"/>
            <a:r>
              <a:rPr lang="en-US" b="1" dirty="0">
                <a:latin typeface="Calibri" panose="020F0502020204030204" pitchFamily="34" charset="0"/>
                <a:cs typeface="Calibri" panose="020F0502020204030204" pitchFamily="34" charset="0"/>
              </a:rPr>
              <a:t>Who Provides the Medical Care?</a:t>
            </a:r>
          </a:p>
        </p:txBody>
      </p:sp>
      <p:sp>
        <p:nvSpPr>
          <p:cNvPr id="9219" name="Rectangle 3"/>
          <p:cNvSpPr>
            <a:spLocks noGrp="1" noChangeArrowheads="1"/>
          </p:cNvSpPr>
          <p:nvPr>
            <p:ph idx="1"/>
          </p:nvPr>
        </p:nvSpPr>
        <p:spPr>
          <a:xfrm>
            <a:off x="1184697" y="1627517"/>
            <a:ext cx="7664463" cy="5057510"/>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400+ contracted providers statewide</a:t>
            </a:r>
          </a:p>
          <a:p>
            <a:pPr lvl="1"/>
            <a:r>
              <a:rPr lang="en-US" sz="2400" dirty="0">
                <a:latin typeface="Calibri" panose="020F0502020204030204" pitchFamily="34" charset="0"/>
                <a:cs typeface="Calibri" panose="020F0502020204030204" pitchFamily="34" charset="0"/>
              </a:rPr>
              <a:t>Primary Care Providers</a:t>
            </a:r>
          </a:p>
          <a:p>
            <a:pPr lvl="1"/>
            <a:r>
              <a:rPr lang="en-US" sz="2400" dirty="0">
                <a:latin typeface="Calibri" panose="020F0502020204030204" pitchFamily="34" charset="0"/>
                <a:cs typeface="Calibri" panose="020F0502020204030204" pitchFamily="34" charset="0"/>
              </a:rPr>
              <a:t>Gynecologists</a:t>
            </a:r>
          </a:p>
          <a:p>
            <a:pPr lvl="1"/>
            <a:r>
              <a:rPr lang="en-US" sz="2400" dirty="0">
                <a:latin typeface="Calibri" panose="020F0502020204030204" pitchFamily="34" charset="0"/>
                <a:cs typeface="Calibri" panose="020F0502020204030204" pitchFamily="34" charset="0"/>
              </a:rPr>
              <a:t>Radiologists</a:t>
            </a:r>
          </a:p>
          <a:p>
            <a:pPr lvl="1"/>
            <a:r>
              <a:rPr lang="en-US" sz="2400" dirty="0">
                <a:latin typeface="Calibri" panose="020F0502020204030204" pitchFamily="34" charset="0"/>
                <a:cs typeface="Calibri" panose="020F0502020204030204" pitchFamily="34" charset="0"/>
              </a:rPr>
              <a:t>Mammogram facilities</a:t>
            </a:r>
          </a:p>
          <a:p>
            <a:pPr lvl="1"/>
            <a:r>
              <a:rPr lang="en-US" sz="2400" dirty="0">
                <a:latin typeface="Calibri" panose="020F0502020204030204" pitchFamily="34" charset="0"/>
                <a:cs typeface="Calibri" panose="020F0502020204030204" pitchFamily="34" charset="0"/>
              </a:rPr>
              <a:t>Surgeons</a:t>
            </a:r>
          </a:p>
          <a:p>
            <a:pPr lvl="1"/>
            <a:r>
              <a:rPr lang="en-US" sz="2400" dirty="0">
                <a:latin typeface="Calibri" panose="020F0502020204030204" pitchFamily="34" charset="0"/>
                <a:cs typeface="Calibri" panose="020F0502020204030204" pitchFamily="34" charset="0"/>
              </a:rPr>
              <a:t>FQHCs</a:t>
            </a:r>
          </a:p>
          <a:p>
            <a:r>
              <a:rPr lang="en-US" sz="2800" dirty="0">
                <a:latin typeface="Calibri" panose="020F0502020204030204" pitchFamily="34" charset="0"/>
                <a:cs typeface="Calibri" panose="020F0502020204030204" pitchFamily="34" charset="0"/>
              </a:rPr>
              <a:t>County Health Departments</a:t>
            </a:r>
          </a:p>
          <a:p>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13870" cy="1320800"/>
          </a:xfrm>
        </p:spPr>
        <p:txBody>
          <a:bodyPr/>
          <a:lstStyle/>
          <a:p>
            <a:pPr algn="ctr"/>
            <a:r>
              <a:rPr lang="en-US" b="1" dirty="0">
                <a:latin typeface="Calibri" panose="020F0502020204030204" pitchFamily="34" charset="0"/>
                <a:cs typeface="Calibri" panose="020F0502020204030204" pitchFamily="34" charset="0"/>
              </a:rPr>
              <a:t>Reimbursement for Providers</a:t>
            </a:r>
          </a:p>
        </p:txBody>
      </p:sp>
      <p:sp>
        <p:nvSpPr>
          <p:cNvPr id="9219" name="Rectangle 3"/>
          <p:cNvSpPr>
            <a:spLocks noGrp="1" noChangeArrowheads="1"/>
          </p:cNvSpPr>
          <p:nvPr>
            <p:ph idx="1"/>
          </p:nvPr>
        </p:nvSpPr>
        <p:spPr>
          <a:xfrm>
            <a:off x="1055302" y="1530744"/>
            <a:ext cx="7693025" cy="5050766"/>
          </a:xfrm>
        </p:spPr>
        <p:txBody>
          <a:bodyPr>
            <a:normAutofit/>
          </a:bodyPr>
          <a:lstStyle/>
          <a:p>
            <a:pPr>
              <a:spcBef>
                <a:spcPts val="0"/>
              </a:spcBef>
            </a:pPr>
            <a:r>
              <a:rPr lang="en-US" sz="2800" dirty="0">
                <a:latin typeface="Calibri" panose="020F0502020204030204" pitchFamily="34" charset="0"/>
                <a:cs typeface="Calibri" panose="020F0502020204030204" pitchFamily="34" charset="0"/>
              </a:rPr>
              <a:t>Medicare reimbursement rates</a:t>
            </a:r>
          </a:p>
          <a:p>
            <a:pPr lvl="1"/>
            <a:r>
              <a:rPr lang="en-US" sz="2400" dirty="0">
                <a:latin typeface="Calibri" panose="020F0502020204030204" pitchFamily="34" charset="0"/>
                <a:cs typeface="Calibri" panose="020F0502020204030204" pitchFamily="34" charset="0"/>
              </a:rPr>
              <a:t>Office Visit					$84.67</a:t>
            </a:r>
          </a:p>
          <a:p>
            <a:pPr lvl="1"/>
            <a:r>
              <a:rPr lang="en-US" sz="2400" dirty="0">
                <a:latin typeface="Calibri" panose="020F0502020204030204" pitchFamily="34" charset="0"/>
                <a:cs typeface="Calibri" panose="020F0502020204030204" pitchFamily="34" charset="0"/>
              </a:rPr>
              <a:t>Pap/HPV testing			$55.35</a:t>
            </a:r>
          </a:p>
          <a:p>
            <a:pPr lvl="1"/>
            <a:r>
              <a:rPr lang="en-US" sz="2400" dirty="0">
                <a:latin typeface="Calibri" panose="020F0502020204030204" pitchFamily="34" charset="0"/>
                <a:cs typeface="Calibri" panose="020F0502020204030204" pitchFamily="34" charset="0"/>
              </a:rPr>
              <a:t>Genotyping (16/18)			$40.55</a:t>
            </a:r>
          </a:p>
          <a:p>
            <a:pPr lvl="1"/>
            <a:r>
              <a:rPr lang="en-US" sz="2400" dirty="0">
                <a:latin typeface="Calibri" panose="020F0502020204030204" pitchFamily="34" charset="0"/>
                <a:cs typeface="Calibri" panose="020F0502020204030204" pitchFamily="34" charset="0"/>
              </a:rPr>
              <a:t>Colposcopy w/biopsy		$151.16</a:t>
            </a:r>
          </a:p>
          <a:p>
            <a:pPr lvl="1"/>
            <a:r>
              <a:rPr lang="en-US" sz="2400" dirty="0">
                <a:latin typeface="Calibri" panose="020F0502020204030204" pitchFamily="34" charset="0"/>
                <a:cs typeface="Calibri" panose="020F0502020204030204" pitchFamily="34" charset="0"/>
              </a:rPr>
              <a:t>LEEP (Dx &amp; Tx)				$284.81</a:t>
            </a:r>
          </a:p>
          <a:p>
            <a:pPr lvl="1"/>
            <a:r>
              <a:rPr lang="en-US" sz="2400" dirty="0">
                <a:latin typeface="Calibri" panose="020F0502020204030204" pitchFamily="34" charset="0"/>
                <a:cs typeface="Calibri" panose="020F0502020204030204" pitchFamily="34" charset="0"/>
              </a:rPr>
              <a:t>Mammogram				$117.47</a:t>
            </a:r>
          </a:p>
          <a:p>
            <a:pPr lvl="1"/>
            <a:r>
              <a:rPr lang="en-US" sz="2400" dirty="0">
                <a:latin typeface="Calibri" panose="020F0502020204030204" pitchFamily="34" charset="0"/>
                <a:cs typeface="Calibri" panose="020F0502020204030204" pitchFamily="34" charset="0"/>
              </a:rPr>
              <a:t>Mammogram dx			$144.94</a:t>
            </a:r>
          </a:p>
          <a:p>
            <a:pPr lvl="1"/>
            <a:r>
              <a:rPr lang="en-US" sz="2400" dirty="0">
                <a:latin typeface="Calibri" panose="020F0502020204030204" pitchFamily="34" charset="0"/>
                <a:cs typeface="Calibri" panose="020F0502020204030204" pitchFamily="34" charset="0"/>
              </a:rPr>
              <a:t>Ultrasound					$95.33</a:t>
            </a:r>
          </a:p>
          <a:p>
            <a:pPr lvl="1"/>
            <a:r>
              <a:rPr lang="en-US" sz="2400" dirty="0">
                <a:latin typeface="Calibri" panose="020F0502020204030204" pitchFamily="34" charset="0"/>
                <a:cs typeface="Calibri" panose="020F0502020204030204" pitchFamily="34" charset="0"/>
              </a:rPr>
              <a:t>Biopsy						$54.32</a:t>
            </a:r>
          </a:p>
          <a:p>
            <a:pPr marL="457200" lvl="1"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041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565240" cy="1320800"/>
          </a:xfrm>
        </p:spPr>
        <p:txBody>
          <a:bodyPr/>
          <a:lstStyle/>
          <a:p>
            <a:pPr algn="ctr"/>
            <a:r>
              <a:rPr lang="en-US" b="1" dirty="0">
                <a:latin typeface="Calibri" panose="020F0502020204030204" pitchFamily="34" charset="0"/>
                <a:cs typeface="Calibri" panose="020F0502020204030204" pitchFamily="34" charset="0"/>
              </a:rPr>
              <a:t>Office Visit Reimbursement</a:t>
            </a:r>
          </a:p>
        </p:txBody>
      </p:sp>
      <p:sp>
        <p:nvSpPr>
          <p:cNvPr id="9219" name="Rectangle 3"/>
          <p:cNvSpPr>
            <a:spLocks noGrp="1" noChangeArrowheads="1"/>
          </p:cNvSpPr>
          <p:nvPr>
            <p:ph idx="1"/>
          </p:nvPr>
        </p:nvSpPr>
        <p:spPr>
          <a:xfrm>
            <a:off x="1174652" y="1600199"/>
            <a:ext cx="8099350" cy="4806288"/>
          </a:xfrm>
        </p:spPr>
        <p:txBody>
          <a:bodyPr>
            <a:normAutofit/>
          </a:bodyPr>
          <a:lstStyle/>
          <a:p>
            <a:r>
              <a:rPr lang="en-US" sz="2800" dirty="0">
                <a:latin typeface="Calibri" panose="020F0502020204030204" pitchFamily="34" charset="0"/>
                <a:cs typeface="Calibri" panose="020F0502020204030204" pitchFamily="34" charset="0"/>
              </a:rPr>
              <a:t>Office Visit</a:t>
            </a:r>
          </a:p>
          <a:p>
            <a:pPr lvl="1"/>
            <a:r>
              <a:rPr lang="en-US" sz="2400" dirty="0">
                <a:latin typeface="Calibri" panose="020F0502020204030204" pitchFamily="34" charset="0"/>
                <a:cs typeface="Calibri" panose="020F0502020204030204" pitchFamily="34" charset="0"/>
              </a:rPr>
              <a:t>Established (99213): 	$84.67</a:t>
            </a:r>
          </a:p>
          <a:p>
            <a:r>
              <a:rPr lang="en-US" sz="2800" dirty="0">
                <a:latin typeface="Calibri" panose="020F0502020204030204" pitchFamily="34" charset="0"/>
                <a:cs typeface="Calibri" panose="020F0502020204030204" pitchFamily="34" charset="0"/>
              </a:rPr>
              <a:t>Pap/HPV Lab </a:t>
            </a:r>
          </a:p>
          <a:p>
            <a:pPr lvl="1"/>
            <a:r>
              <a:rPr lang="en-US" sz="2400" dirty="0">
                <a:latin typeface="Calibri" panose="020F0502020204030204" pitchFamily="34" charset="0"/>
                <a:cs typeface="Calibri" panose="020F0502020204030204" pitchFamily="34" charset="0"/>
              </a:rPr>
              <a:t>Lab fee (88142): 		$20.26</a:t>
            </a:r>
          </a:p>
          <a:p>
            <a:pPr lvl="1"/>
            <a:r>
              <a:rPr lang="en-US" sz="2400" dirty="0">
                <a:latin typeface="Calibri" panose="020F0502020204030204" pitchFamily="34" charset="0"/>
                <a:cs typeface="Calibri" panose="020F0502020204030204" pitchFamily="34" charset="0"/>
              </a:rPr>
              <a:t>Pap/HPV: (87624): 		$35.09		</a:t>
            </a:r>
            <a:r>
              <a:rPr lang="en-US" sz="2400" b="1" dirty="0">
                <a:latin typeface="Calibri" panose="020F0502020204030204" pitchFamily="34" charset="0"/>
                <a:cs typeface="Calibri" panose="020F0502020204030204" pitchFamily="34" charset="0"/>
              </a:rPr>
              <a:t>$140.02</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Type 16/18 (87625): 	$40.55</a:t>
            </a:r>
          </a:p>
          <a:p>
            <a:pPr marL="457200" lvl="1" indent="0">
              <a:buNone/>
            </a:pPr>
            <a:endParaRPr lang="en-US" sz="24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4005DFA0-4A1F-4F7F-A4D5-F48CC602B032}"/>
              </a:ext>
            </a:extLst>
          </p:cNvPr>
          <p:cNvCxnSpPr/>
          <p:nvPr/>
        </p:nvCxnSpPr>
        <p:spPr>
          <a:xfrm>
            <a:off x="3276600" y="4343400"/>
            <a:ext cx="342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D325A37-8D83-42DD-85E3-D0C6C552F6FA}"/>
              </a:ext>
            </a:extLst>
          </p:cNvPr>
          <p:cNvSpPr/>
          <p:nvPr/>
        </p:nvSpPr>
        <p:spPr>
          <a:xfrm>
            <a:off x="6185493" y="3521126"/>
            <a:ext cx="1318514" cy="7313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129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0" y="609600"/>
            <a:ext cx="9493321" cy="1320800"/>
          </a:xfrm>
        </p:spPr>
        <p:txBody>
          <a:bodyPr/>
          <a:lstStyle/>
          <a:p>
            <a:pPr algn="ctr"/>
            <a:r>
              <a:rPr lang="en-US" b="1" dirty="0">
                <a:latin typeface="Calibri" panose="020F0502020204030204" pitchFamily="34" charset="0"/>
                <a:cs typeface="Calibri" panose="020F0502020204030204" pitchFamily="34" charset="0"/>
              </a:rPr>
              <a:t>Medicaid Treatment Act</a:t>
            </a:r>
          </a:p>
        </p:txBody>
      </p:sp>
      <p:sp>
        <p:nvSpPr>
          <p:cNvPr id="9219" name="Rectangle 3"/>
          <p:cNvSpPr>
            <a:spLocks noGrp="1" noChangeArrowheads="1"/>
          </p:cNvSpPr>
          <p:nvPr>
            <p:ph idx="1"/>
          </p:nvPr>
        </p:nvSpPr>
        <p:spPr>
          <a:xfrm>
            <a:off x="1105144" y="1605988"/>
            <a:ext cx="7953198" cy="4759787"/>
          </a:xfrm>
        </p:spPr>
        <p:txBody>
          <a:bodyPr>
            <a:normAutofit/>
          </a:bodyPr>
          <a:lstStyle/>
          <a:p>
            <a:r>
              <a:rPr lang="en-US" sz="2800" dirty="0">
                <a:latin typeface="Calibri" panose="020F0502020204030204" pitchFamily="34" charset="0"/>
                <a:cs typeface="Calibri" panose="020F0502020204030204" pitchFamily="34" charset="0"/>
              </a:rPr>
              <a:t>Women Under 65 diagnosed with cancer</a:t>
            </a:r>
          </a:p>
          <a:p>
            <a:pPr lvl="1"/>
            <a:r>
              <a:rPr lang="en-US" sz="2400" dirty="0">
                <a:latin typeface="Calibri" panose="020F0502020204030204" pitchFamily="34" charset="0"/>
                <a:cs typeface="Calibri" panose="020F0502020204030204" pitchFamily="34" charset="0"/>
              </a:rPr>
              <a:t>At/Below 250% poverty level</a:t>
            </a:r>
          </a:p>
          <a:p>
            <a:pPr lvl="1"/>
            <a:r>
              <a:rPr lang="en-US" sz="2400" dirty="0">
                <a:latin typeface="Calibri" panose="020F0502020204030204" pitchFamily="34" charset="0"/>
                <a:cs typeface="Calibri" panose="020F0502020204030204" pitchFamily="34" charset="0"/>
              </a:rPr>
              <a:t>No Insurance</a:t>
            </a:r>
          </a:p>
          <a:p>
            <a:pPr lvl="1"/>
            <a:r>
              <a:rPr lang="en-US" sz="2400" dirty="0">
                <a:latin typeface="Calibri" panose="020F0502020204030204" pitchFamily="34" charset="0"/>
                <a:cs typeface="Calibri" panose="020F0502020204030204" pitchFamily="34" charset="0"/>
              </a:rPr>
              <a:t>Under age 65</a:t>
            </a:r>
          </a:p>
          <a:p>
            <a:pPr lvl="1"/>
            <a:r>
              <a:rPr lang="en-US" sz="2400" dirty="0">
                <a:latin typeface="Calibri" panose="020F0502020204030204" pitchFamily="34" charset="0"/>
                <a:cs typeface="Calibri" panose="020F0502020204030204" pitchFamily="34" charset="0"/>
              </a:rPr>
              <a:t>Live in Alabama</a:t>
            </a:r>
          </a:p>
          <a:p>
            <a:pPr lvl="1"/>
            <a:r>
              <a:rPr lang="en-US" sz="2400" dirty="0">
                <a:latin typeface="Calibri" panose="020F0502020204030204" pitchFamily="34" charset="0"/>
                <a:cs typeface="Calibri" panose="020F0502020204030204" pitchFamily="34" charset="0"/>
              </a:rPr>
              <a:t>Legally in the U.S.</a:t>
            </a:r>
          </a:p>
          <a:p>
            <a:pPr lvl="1"/>
            <a:r>
              <a:rPr lang="en-US" sz="2400" dirty="0">
                <a:latin typeface="Calibri" panose="020F0502020204030204" pitchFamily="34" charset="0"/>
                <a:cs typeface="Calibri" panose="020F0502020204030204" pitchFamily="34" charset="0"/>
              </a:rPr>
              <a:t>Documentation of Breast Cancer</a:t>
            </a:r>
          </a:p>
          <a:p>
            <a:pPr lvl="1"/>
            <a:r>
              <a:rPr lang="en-US" sz="2400" dirty="0">
                <a:latin typeface="Calibri" panose="020F0502020204030204" pitchFamily="34" charset="0"/>
                <a:cs typeface="Calibri" panose="020F0502020204030204" pitchFamily="34" charset="0"/>
              </a:rPr>
              <a:t>Documentation of Pre- or Invasive Cervical Cancer</a:t>
            </a:r>
          </a:p>
          <a:p>
            <a:pPr lvl="1"/>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895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2274"/>
            <a:ext cx="9483047" cy="1320800"/>
          </a:xfrm>
        </p:spPr>
        <p:txBody>
          <a:bodyPr/>
          <a:lstStyle/>
          <a:p>
            <a:pPr algn="ctr"/>
            <a:r>
              <a:rPr lang="en-US" b="1" dirty="0">
                <a:latin typeface="Calibri" panose="020F0502020204030204" pitchFamily="34" charset="0"/>
                <a:cs typeface="Calibri" panose="020F0502020204030204" pitchFamily="34" charset="0"/>
              </a:rPr>
              <a:t>Medical Advisory Committee</a:t>
            </a:r>
          </a:p>
        </p:txBody>
      </p:sp>
      <p:graphicFrame>
        <p:nvGraphicFramePr>
          <p:cNvPr id="4" name="Table 3"/>
          <p:cNvGraphicFramePr>
            <a:graphicFrameLocks noGrp="1"/>
          </p:cNvGraphicFramePr>
          <p:nvPr/>
        </p:nvGraphicFramePr>
        <p:xfrm>
          <a:off x="2209800" y="1447805"/>
          <a:ext cx="3048000" cy="4872071"/>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3125277455"/>
                    </a:ext>
                  </a:extLst>
                </a:gridCol>
              </a:tblGrid>
              <a:tr h="2318772">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Warner Huh,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AL Birmingham</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O’Neil Cancer Center</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Donna Lynn Dyess,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Breast Surgeon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668480978"/>
                  </a:ext>
                </a:extLst>
              </a:tr>
              <a:tr h="102469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Jennifer Young Pierce,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Gynecologic Oncology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Mitchell Cancer Institute</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697263955"/>
                  </a:ext>
                </a:extLst>
              </a:tr>
              <a:tr h="670434">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Stephen Varner,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Obstetrics/Gynecology</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University of South Alabama</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091607566"/>
                  </a:ext>
                </a:extLst>
              </a:tr>
              <a:tr h="210345">
                <a:tc>
                  <a:txBody>
                    <a:bodyPr/>
                    <a:lstStyle/>
                    <a:p>
                      <a:pPr marL="0" marR="0" algn="l">
                        <a:lnSpc>
                          <a:spcPct val="107000"/>
                        </a:lnSpc>
                        <a:spcBef>
                          <a:spcPts val="0"/>
                        </a:spcBef>
                        <a:spcAft>
                          <a:spcPts val="0"/>
                        </a:spcAft>
                      </a:pPr>
                      <a:endParaRPr lang="en-US" sz="12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332960393"/>
                  </a:ext>
                </a:extLst>
              </a:tr>
            </a:tbl>
          </a:graphicData>
        </a:graphic>
      </p:graphicFrame>
      <p:graphicFrame>
        <p:nvGraphicFramePr>
          <p:cNvPr id="5" name="Table 4"/>
          <p:cNvGraphicFramePr>
            <a:graphicFrameLocks noGrp="1"/>
          </p:cNvGraphicFramePr>
          <p:nvPr/>
        </p:nvGraphicFramePr>
        <p:xfrm>
          <a:off x="5715000" y="1236381"/>
          <a:ext cx="3200400" cy="3816732"/>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1428937430"/>
                    </a:ext>
                  </a:extLst>
                </a:gridCol>
              </a:tblGrid>
              <a:tr h="169714">
                <a:tc>
                  <a:txBody>
                    <a:bodyPr/>
                    <a:lstStyle/>
                    <a:p>
                      <a:pPr marL="0" marR="0" algn="l">
                        <a:lnSpc>
                          <a:spcPct val="107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89981979"/>
                  </a:ext>
                </a:extLst>
              </a:tr>
              <a:tr h="2113459">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Gary Pugh, M.D.</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Medical Officer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cs typeface="Calibri" panose="020F0502020204030204" pitchFamily="34" charset="0"/>
                      </a:endParaRP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Kaye Melnick, MSN, RN</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lumMod val="75000"/>
                            </a:schemeClr>
                          </a:solidFill>
                          <a:effectLst/>
                          <a:latin typeface="Calibri" panose="020F0502020204030204" pitchFamily="34" charset="0"/>
                          <a:cs typeface="Calibri" panose="020F0502020204030204" pitchFamily="34" charset="0"/>
                        </a:rPr>
                        <a:t>Chief Nursing Officer</a:t>
                      </a:r>
                    </a:p>
                    <a:p>
                      <a:pPr marL="0" marR="0" algn="l">
                        <a:lnSpc>
                          <a:spcPct val="107000"/>
                        </a:lnSpc>
                        <a:spcBef>
                          <a:spcPts val="0"/>
                        </a:spcBef>
                        <a:spcAft>
                          <a:spcPts val="0"/>
                        </a:spcAft>
                      </a:pPr>
                      <a:endParaRPr lang="en-US" sz="160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gn="l">
                        <a:lnSpc>
                          <a:spcPct val="107000"/>
                        </a:lnSpc>
                        <a:spcBef>
                          <a:spcPts val="0"/>
                        </a:spcBef>
                        <a:spcAft>
                          <a:spcPts val="0"/>
                        </a:spcAft>
                      </a:pP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2217158908"/>
                  </a:ext>
                </a:extLst>
              </a:tr>
              <a:tr h="863887">
                <a:tc>
                  <a:txBody>
                    <a:bodyPr/>
                    <a:lstStyle/>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Trina Simmons, NP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dirty="0">
                          <a:solidFill>
                            <a:schemeClr val="tx1"/>
                          </a:solidFill>
                          <a:effectLst/>
                          <a:latin typeface="Calibri" panose="020F0502020204030204" pitchFamily="34" charset="0"/>
                          <a:cs typeface="Calibri" panose="020F0502020204030204" pitchFamily="34" charset="0"/>
                        </a:rPr>
                        <a:t>ADPH</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Nurse Practitioner Director</a:t>
                      </a:r>
                    </a:p>
                    <a:p>
                      <a:pPr marL="0" marR="0" algn="l">
                        <a:lnSpc>
                          <a:spcPct val="107000"/>
                        </a:lnSpc>
                        <a:spcBef>
                          <a:spcPts val="0"/>
                        </a:spcBef>
                        <a:spcAft>
                          <a:spcPts val="0"/>
                        </a:spcAft>
                      </a:pPr>
                      <a:r>
                        <a:rPr lang="en-US" sz="1600" dirty="0">
                          <a:solidFill>
                            <a:schemeClr val="tx1"/>
                          </a:solidFill>
                          <a:effectLst/>
                          <a:latin typeface="Calibri" panose="020F0502020204030204" pitchFamily="34" charset="0"/>
                          <a:cs typeface="Calibri" panose="020F0502020204030204" pitchFamily="34" charset="0"/>
                        </a:rPr>
                        <a:t>Family Health Services</a:t>
                      </a:r>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extLst>
                  <a:ext uri="{0D108BD9-81ED-4DB2-BD59-A6C34878D82A}">
                    <a16:rowId xmlns:a16="http://schemas.microsoft.com/office/drawing/2014/main" val="4278300216"/>
                  </a:ext>
                </a:extLst>
              </a:tr>
            </a:tbl>
          </a:graphicData>
        </a:graphic>
      </p:graphicFrame>
    </p:spTree>
    <p:extLst>
      <p:ext uri="{BB962C8B-B14F-4D97-AF65-F5344CB8AC3E}">
        <p14:creationId xmlns:p14="http://schemas.microsoft.com/office/powerpoint/2010/main" val="3553470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0" y="609600"/>
            <a:ext cx="9503596" cy="1320800"/>
          </a:xfrm>
        </p:spPr>
        <p:txBody>
          <a:bodyPr/>
          <a:lstStyle/>
          <a:p>
            <a:pPr algn="ctr"/>
            <a:r>
              <a:rPr lang="en-US" b="1" dirty="0">
                <a:latin typeface="Calibri" panose="020F0502020204030204" pitchFamily="34" charset="0"/>
                <a:cs typeface="Calibri" panose="020F0502020204030204" pitchFamily="34" charset="0"/>
              </a:rPr>
              <a:t>ABC Regional Data:</a:t>
            </a:r>
          </a:p>
        </p:txBody>
      </p:sp>
      <p:sp>
        <p:nvSpPr>
          <p:cNvPr id="4" name="Content Placeholder 3">
            <a:extLst>
              <a:ext uri="{FF2B5EF4-FFF2-40B4-BE49-F238E27FC236}">
                <a16:creationId xmlns:a16="http://schemas.microsoft.com/office/drawing/2014/main" id="{F7DD6B51-0A62-4527-B2B2-0710E0509C7B}"/>
              </a:ext>
            </a:extLst>
          </p:cNvPr>
          <p:cNvSpPr>
            <a:spLocks noGrp="1"/>
          </p:cNvSpPr>
          <p:nvPr>
            <p:ph idx="1"/>
          </p:nvPr>
        </p:nvSpPr>
        <p:spPr>
          <a:xfrm>
            <a:off x="1496601" y="1438149"/>
            <a:ext cx="6347714" cy="5113117"/>
          </a:xfrm>
        </p:spPr>
        <p:txBody>
          <a:bodyPr>
            <a:normAutofit/>
          </a:bodyPr>
          <a:lstStyle/>
          <a:p>
            <a:r>
              <a:rPr lang="en-US" sz="2800" dirty="0">
                <a:latin typeface="Calibri" panose="020F0502020204030204" pitchFamily="34" charset="0"/>
                <a:cs typeface="Calibri" panose="020F0502020204030204" pitchFamily="34" charset="0"/>
              </a:rPr>
              <a:t>Bibb</a:t>
            </a:r>
          </a:p>
          <a:p>
            <a:r>
              <a:rPr lang="en-US" sz="2800" dirty="0">
                <a:latin typeface="Calibri" panose="020F0502020204030204" pitchFamily="34" charset="0"/>
                <a:cs typeface="Calibri" panose="020F0502020204030204" pitchFamily="34" charset="0"/>
              </a:rPr>
              <a:t>Fayette</a:t>
            </a:r>
          </a:p>
          <a:p>
            <a:r>
              <a:rPr lang="en-US" sz="2800" dirty="0">
                <a:latin typeface="Calibri" panose="020F0502020204030204" pitchFamily="34" charset="0"/>
                <a:cs typeface="Calibri" panose="020F0502020204030204" pitchFamily="34" charset="0"/>
              </a:rPr>
              <a:t>Greene</a:t>
            </a:r>
          </a:p>
          <a:p>
            <a:r>
              <a:rPr lang="en-US" sz="2800" dirty="0">
                <a:latin typeface="Calibri" panose="020F0502020204030204" pitchFamily="34" charset="0"/>
                <a:cs typeface="Calibri" panose="020F0502020204030204" pitchFamily="34" charset="0"/>
              </a:rPr>
              <a:t>Hale</a:t>
            </a:r>
          </a:p>
          <a:p>
            <a:r>
              <a:rPr lang="en-US" sz="2800" dirty="0">
                <a:latin typeface="Calibri" panose="020F0502020204030204" pitchFamily="34" charset="0"/>
                <a:cs typeface="Calibri" panose="020F0502020204030204" pitchFamily="34" charset="0"/>
              </a:rPr>
              <a:t>Lamar</a:t>
            </a:r>
          </a:p>
          <a:p>
            <a:r>
              <a:rPr lang="en-US" sz="2800" dirty="0">
                <a:latin typeface="Calibri" panose="020F0502020204030204" pitchFamily="34" charset="0"/>
                <a:cs typeface="Calibri" panose="020F0502020204030204" pitchFamily="34" charset="0"/>
              </a:rPr>
              <a:t>Perry</a:t>
            </a:r>
          </a:p>
          <a:p>
            <a:r>
              <a:rPr lang="en-US" sz="2800" dirty="0">
                <a:latin typeface="Calibri" panose="020F0502020204030204" pitchFamily="34" charset="0"/>
                <a:cs typeface="Calibri" panose="020F0502020204030204" pitchFamily="34" charset="0"/>
              </a:rPr>
              <a:t>Pickens</a:t>
            </a:r>
          </a:p>
          <a:p>
            <a:r>
              <a:rPr lang="en-US" sz="2800" dirty="0">
                <a:latin typeface="Calibri" panose="020F0502020204030204" pitchFamily="34" charset="0"/>
                <a:cs typeface="Calibri" panose="020F0502020204030204" pitchFamily="34" charset="0"/>
              </a:rPr>
              <a:t>Sumter</a:t>
            </a:r>
          </a:p>
          <a:p>
            <a:r>
              <a:rPr lang="en-US" sz="2800" dirty="0">
                <a:latin typeface="Calibri" panose="020F0502020204030204" pitchFamily="34" charset="0"/>
                <a:cs typeface="Calibri" panose="020F0502020204030204" pitchFamily="34" charset="0"/>
              </a:rPr>
              <a:t>Tuscaloosa</a:t>
            </a:r>
          </a:p>
        </p:txBody>
      </p:sp>
    </p:spTree>
    <p:extLst>
      <p:ext uri="{BB962C8B-B14F-4D97-AF65-F5344CB8AC3E}">
        <p14:creationId xmlns:p14="http://schemas.microsoft.com/office/powerpoint/2010/main" val="306547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D567D3-E46E-4679-B3C0-A87681122E45}"/>
              </a:ext>
            </a:extLst>
          </p:cNvPr>
          <p:cNvSpPr>
            <a:spLocks noGrp="1"/>
          </p:cNvSpPr>
          <p:nvPr>
            <p:ph type="title"/>
          </p:nvPr>
        </p:nvSpPr>
        <p:spPr/>
        <p:txBody>
          <a:bodyPr>
            <a:noAutofit/>
          </a:bodyPr>
          <a:lstStyle/>
          <a:p>
            <a:r>
              <a:rPr lang="en-US" b="1" dirty="0">
                <a:solidFill>
                  <a:schemeClr val="accent2">
                    <a:lumMod val="75000"/>
                  </a:schemeClr>
                </a:solidFill>
                <a:latin typeface="Calibri" panose="020F0502020204030204" pitchFamily="34" charset="0"/>
                <a:cs typeface="Calibri" panose="020F0502020204030204" pitchFamily="34" charset="0"/>
              </a:rPr>
              <a:t>World Health Organization</a:t>
            </a:r>
            <a:br>
              <a:rPr lang="en-US" b="1" dirty="0">
                <a:solidFill>
                  <a:schemeClr val="accent2">
                    <a:lumMod val="75000"/>
                  </a:schemeClr>
                </a:solidFill>
                <a:latin typeface="Calibri" panose="020F0502020204030204" pitchFamily="34" charset="0"/>
                <a:cs typeface="Calibri" panose="020F0502020204030204" pitchFamily="34" charset="0"/>
              </a:rPr>
            </a:br>
            <a:r>
              <a:rPr lang="en-US" b="1" dirty="0">
                <a:solidFill>
                  <a:schemeClr val="accent2">
                    <a:lumMod val="75000"/>
                  </a:schemeClr>
                </a:solidFill>
                <a:latin typeface="Calibri" panose="020F0502020204030204" pitchFamily="34" charset="0"/>
                <a:cs typeface="Calibri" panose="020F0502020204030204" pitchFamily="34" charset="0"/>
              </a:rPr>
              <a:t>Global call to Action to Eliminate Cervical Cancer</a:t>
            </a:r>
          </a:p>
        </p:txBody>
      </p:sp>
      <p:pic>
        <p:nvPicPr>
          <p:cNvPr id="3" name="Picture 2">
            <a:extLst>
              <a:ext uri="{FF2B5EF4-FFF2-40B4-BE49-F238E27FC236}">
                <a16:creationId xmlns:a16="http://schemas.microsoft.com/office/drawing/2014/main" id="{01ADD238-5AC3-4C71-9C3A-E4BFF4255861}"/>
              </a:ext>
            </a:extLst>
          </p:cNvPr>
          <p:cNvPicPr>
            <a:picLocks noChangeAspect="1"/>
          </p:cNvPicPr>
          <p:nvPr/>
        </p:nvPicPr>
        <p:blipFill>
          <a:blip r:embed="rId2"/>
          <a:stretch>
            <a:fillRect/>
          </a:stretch>
        </p:blipFill>
        <p:spPr>
          <a:xfrm>
            <a:off x="1654144" y="3122488"/>
            <a:ext cx="7308917" cy="2342980"/>
          </a:xfrm>
          <a:prstGeom prst="rect">
            <a:avLst/>
          </a:prstGeom>
        </p:spPr>
      </p:pic>
      <p:sp>
        <p:nvSpPr>
          <p:cNvPr id="14" name="TextBox 13">
            <a:extLst>
              <a:ext uri="{FF2B5EF4-FFF2-40B4-BE49-F238E27FC236}">
                <a16:creationId xmlns:a16="http://schemas.microsoft.com/office/drawing/2014/main" id="{4407DAFA-2D7B-48B5-9A29-E710F70616FC}"/>
              </a:ext>
            </a:extLst>
          </p:cNvPr>
          <p:cNvSpPr txBox="1"/>
          <p:nvPr/>
        </p:nvSpPr>
        <p:spPr>
          <a:xfrm>
            <a:off x="1654144" y="2482065"/>
            <a:ext cx="7308917" cy="523220"/>
          </a:xfrm>
          <a:prstGeom prst="rect">
            <a:avLst/>
          </a:prstGeom>
          <a:noFill/>
        </p:spPr>
        <p:txBody>
          <a:bodyPr wrap="square" rtlCol="0">
            <a:spAutoFit/>
          </a:bodyPr>
          <a:lstStyle/>
          <a:p>
            <a:pPr algn="ctr"/>
            <a:r>
              <a:rPr lang="en-US" sz="2800" dirty="0">
                <a:solidFill>
                  <a:schemeClr val="accent2">
                    <a:lumMod val="75000"/>
                  </a:schemeClr>
                </a:solidFill>
              </a:rPr>
              <a:t>4 Key Strategies:</a:t>
            </a:r>
          </a:p>
        </p:txBody>
      </p:sp>
    </p:spTree>
    <p:extLst>
      <p:ext uri="{BB962C8B-B14F-4D97-AF65-F5344CB8AC3E}">
        <p14:creationId xmlns:p14="http://schemas.microsoft.com/office/powerpoint/2010/main" val="1331310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917"/>
            <a:ext cx="9308621" cy="1320800"/>
          </a:xfrm>
        </p:spPr>
        <p:txBody>
          <a:bodyPr>
            <a:noAutofit/>
          </a:bodyPr>
          <a:lstStyle/>
          <a:p>
            <a:pPr algn="ctr"/>
            <a:r>
              <a:rPr lang="en-US" b="1" dirty="0">
                <a:latin typeface="Calibri" panose="020F0502020204030204" pitchFamily="34" charset="0"/>
                <a:cs typeface="Calibri" panose="020F0502020204030204" pitchFamily="34" charset="0"/>
              </a:rPr>
              <a:t>Women Screened by ABCCEDP</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 Alabama 2019 - 2023</a:t>
            </a:r>
            <a:br>
              <a:rPr lang="en-US" b="1" dirty="0">
                <a:latin typeface="Calibri" panose="020F0502020204030204" pitchFamily="34" charset="0"/>
                <a:cs typeface="Calibri" panose="020F0502020204030204" pitchFamily="34" charset="0"/>
              </a:rPr>
            </a:br>
            <a:endParaRPr lang="en-US" b="1" dirty="0">
              <a:latin typeface="Calibri" panose="020F0502020204030204" pitchFamily="34" charset="0"/>
              <a:cs typeface="Calibri" panose="020F050202020403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2815931"/>
              </p:ext>
            </p:extLst>
          </p:nvPr>
        </p:nvGraphicFramePr>
        <p:xfrm>
          <a:off x="1099595" y="1288234"/>
          <a:ext cx="7892005" cy="499364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D2B30D4-8071-4B6B-97C8-9D74222E3D02}"/>
              </a:ext>
            </a:extLst>
          </p:cNvPr>
          <p:cNvSpPr txBox="1"/>
          <p:nvPr/>
        </p:nvSpPr>
        <p:spPr>
          <a:xfrm>
            <a:off x="3575777" y="6109187"/>
            <a:ext cx="3429000" cy="553998"/>
          </a:xfrm>
          <a:prstGeom prst="rect">
            <a:avLst/>
          </a:prstGeom>
          <a:noFill/>
        </p:spPr>
        <p:txBody>
          <a:bodyPr wrap="square" rtlCol="0">
            <a:spAutoFit/>
          </a:bodyPr>
          <a:lstStyle/>
          <a:p>
            <a:pPr algn="ctr"/>
            <a:r>
              <a:rPr lang="en-US" sz="16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62,621 women ABC Eligible</a:t>
            </a:r>
          </a:p>
          <a:p>
            <a:pPr algn="ctr"/>
            <a:endParaRPr lang="en-US" sz="1400"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p:cNvSpPr txBox="1"/>
          <p:nvPr/>
        </p:nvSpPr>
        <p:spPr>
          <a:xfrm>
            <a:off x="381964" y="6441806"/>
            <a:ext cx="9566241" cy="338554"/>
          </a:xfrm>
          <a:prstGeom prst="rect">
            <a:avLst/>
          </a:prstGeom>
          <a:noFill/>
        </p:spPr>
        <p:txBody>
          <a:bodyPr wrap="square" rtlCol="0">
            <a:spAutoFit/>
          </a:bodyPr>
          <a:lstStyle/>
          <a:p>
            <a:pPr defTabSz="685800"/>
            <a:r>
              <a:rPr lang="en-US" sz="1600" dirty="0">
                <a:solidFill>
                  <a:prstClr val="black"/>
                </a:solidFill>
                <a:latin typeface="Calibri" panose="020F0502020204030204"/>
              </a:rPr>
              <a:t>Eligible: Women who have no insurance and with an income of &lt;= 250% of federal poverty level and 40-64 of age</a:t>
            </a:r>
          </a:p>
        </p:txBody>
      </p:sp>
    </p:spTree>
    <p:extLst>
      <p:ext uri="{BB962C8B-B14F-4D97-AF65-F5344CB8AC3E}">
        <p14:creationId xmlns:p14="http://schemas.microsoft.com/office/powerpoint/2010/main" val="1339577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59" y="586450"/>
            <a:ext cx="8596668" cy="1320800"/>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Cervical Cancer Screening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2019 -2023</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48353718"/>
              </p:ext>
            </p:extLst>
          </p:nvPr>
        </p:nvGraphicFramePr>
        <p:xfrm>
          <a:off x="551458" y="586450"/>
          <a:ext cx="9067103" cy="6051631"/>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93930F7F-9996-4F05-A49D-8E367449B391}"/>
              </a:ext>
            </a:extLst>
          </p:cNvPr>
          <p:cNvSpPr/>
          <p:nvPr/>
        </p:nvSpPr>
        <p:spPr>
          <a:xfrm>
            <a:off x="7380928" y="767788"/>
            <a:ext cx="2503852" cy="53667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942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3376"/>
            <a:ext cx="8596668" cy="1320800"/>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Cervical Cancer Screening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2019 -2023</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11853217"/>
              </p:ext>
            </p:extLst>
          </p:nvPr>
        </p:nvGraphicFramePr>
        <p:xfrm>
          <a:off x="133328" y="891251"/>
          <a:ext cx="9207446" cy="5966749"/>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08B60700-9A5A-4602-AFA7-0990B4B9CC4E}"/>
              </a:ext>
            </a:extLst>
          </p:cNvPr>
          <p:cNvSpPr/>
          <p:nvPr/>
        </p:nvSpPr>
        <p:spPr>
          <a:xfrm>
            <a:off x="7303632" y="767788"/>
            <a:ext cx="2291784" cy="5746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219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93978782"/>
              </p:ext>
            </p:extLst>
          </p:nvPr>
        </p:nvGraphicFramePr>
        <p:xfrm>
          <a:off x="1497722" y="578728"/>
          <a:ext cx="7646280" cy="6097911"/>
        </p:xfrm>
        <a:graphic>
          <a:graphicData uri="http://schemas.openxmlformats.org/drawingml/2006/table">
            <a:tbl>
              <a:tblPr>
                <a:tableStyleId>{5C22544A-7EE6-4342-B048-85BDC9FD1C3A}</a:tableStyleId>
              </a:tblPr>
              <a:tblGrid>
                <a:gridCol w="1179591">
                  <a:extLst>
                    <a:ext uri="{9D8B030D-6E8A-4147-A177-3AD203B41FA5}">
                      <a16:colId xmlns:a16="http://schemas.microsoft.com/office/drawing/2014/main" val="1183668047"/>
                    </a:ext>
                  </a:extLst>
                </a:gridCol>
                <a:gridCol w="1411299">
                  <a:extLst>
                    <a:ext uri="{9D8B030D-6E8A-4147-A177-3AD203B41FA5}">
                      <a16:colId xmlns:a16="http://schemas.microsoft.com/office/drawing/2014/main" val="2988818592"/>
                    </a:ext>
                  </a:extLst>
                </a:gridCol>
                <a:gridCol w="1011078">
                  <a:extLst>
                    <a:ext uri="{9D8B030D-6E8A-4147-A177-3AD203B41FA5}">
                      <a16:colId xmlns:a16="http://schemas.microsoft.com/office/drawing/2014/main" val="810904815"/>
                    </a:ext>
                  </a:extLst>
                </a:gridCol>
                <a:gridCol w="1011078">
                  <a:extLst>
                    <a:ext uri="{9D8B030D-6E8A-4147-A177-3AD203B41FA5}">
                      <a16:colId xmlns:a16="http://schemas.microsoft.com/office/drawing/2014/main" val="4172835419"/>
                    </a:ext>
                  </a:extLst>
                </a:gridCol>
                <a:gridCol w="1011078">
                  <a:extLst>
                    <a:ext uri="{9D8B030D-6E8A-4147-A177-3AD203B41FA5}">
                      <a16:colId xmlns:a16="http://schemas.microsoft.com/office/drawing/2014/main" val="4261575648"/>
                    </a:ext>
                  </a:extLst>
                </a:gridCol>
                <a:gridCol w="1011078">
                  <a:extLst>
                    <a:ext uri="{9D8B030D-6E8A-4147-A177-3AD203B41FA5}">
                      <a16:colId xmlns:a16="http://schemas.microsoft.com/office/drawing/2014/main" val="3625718696"/>
                    </a:ext>
                  </a:extLst>
                </a:gridCol>
                <a:gridCol w="1011078">
                  <a:extLst>
                    <a:ext uri="{9D8B030D-6E8A-4147-A177-3AD203B41FA5}">
                      <a16:colId xmlns:a16="http://schemas.microsoft.com/office/drawing/2014/main" val="2388614843"/>
                    </a:ext>
                  </a:extLst>
                </a:gridCol>
              </a:tblGrid>
              <a:tr h="242435">
                <a:tc>
                  <a:txBody>
                    <a:bodyPr/>
                    <a:lstStyle/>
                    <a:p>
                      <a:pPr algn="l" fontAlgn="b"/>
                      <a:r>
                        <a:rPr lang="en-US" sz="1200" u="none" strike="noStrike" baseline="0" dirty="0">
                          <a:effectLst/>
                        </a:rPr>
                        <a:t> </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l" fontAlgn="b"/>
                      <a:r>
                        <a:rPr lang="en-US" sz="1200" u="none" strike="noStrike" baseline="0" dirty="0">
                          <a:effectLst/>
                        </a:rPr>
                        <a:t> </a:t>
                      </a:r>
                      <a:endParaRPr lang="en-US" sz="1200" b="0" i="0" u="none" strike="noStrike" baseline="0" dirty="0">
                        <a:solidFill>
                          <a:srgbClr val="000000"/>
                        </a:solidFill>
                        <a:effectLst/>
                        <a:latin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60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2019</a:t>
                      </a:r>
                      <a:endParaRPr lang="en-US" sz="1600" b="0" i="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60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2020</a:t>
                      </a:r>
                      <a:endParaRPr lang="en-US" sz="1600" b="0" i="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60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2021</a:t>
                      </a:r>
                      <a:endParaRPr lang="en-US" sz="1600" b="0" i="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60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2022</a:t>
                      </a:r>
                      <a:endParaRPr lang="en-US" sz="1600" b="0" i="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75000"/>
                      </a:schemeClr>
                    </a:solidFill>
                  </a:tcPr>
                </a:tc>
                <a:tc>
                  <a:txBody>
                    <a:bodyPr/>
                    <a:lstStyle/>
                    <a:p>
                      <a:pPr algn="ctr" fontAlgn="b"/>
                      <a:r>
                        <a:rPr lang="en-US" sz="160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2023</a:t>
                      </a:r>
                      <a:endParaRPr lang="en-US" sz="1600" b="0" i="0" u="none" strike="noStrike"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75000"/>
                      </a:schemeClr>
                    </a:solidFill>
                  </a:tcPr>
                </a:tc>
                <a:extLst>
                  <a:ext uri="{0D108BD9-81ED-4DB2-BD59-A6C34878D82A}">
                    <a16:rowId xmlns:a16="http://schemas.microsoft.com/office/drawing/2014/main" val="1454629929"/>
                  </a:ext>
                </a:extLst>
              </a:tr>
              <a:tr h="254047">
                <a:tc rowSpan="2">
                  <a:txBody>
                    <a:bodyPr/>
                    <a:lstStyle/>
                    <a:p>
                      <a:pPr algn="l" fontAlgn="ctr"/>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Bibb</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163416274"/>
                  </a:ext>
                </a:extLst>
              </a:tr>
              <a:tr h="254047">
                <a:tc vMerge="1">
                  <a:txBody>
                    <a:bodyPr/>
                    <a:lstStyle/>
                    <a:p>
                      <a:endParaRPr lang="en-US"/>
                    </a:p>
                  </a:txBody>
                  <a:tcPr/>
                </a:tc>
                <a:tc>
                  <a:txBody>
                    <a:bodyPr/>
                    <a:lstStyle/>
                    <a:p>
                      <a:pPr algn="l"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13</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14</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12</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899903053"/>
                  </a:ext>
                </a:extLst>
              </a:tr>
              <a:tr h="254047">
                <a:tc rowSpan="2">
                  <a:txBody>
                    <a:bodyPr/>
                    <a:lstStyle/>
                    <a:p>
                      <a:pPr algn="l" fontAlgn="ctr"/>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Fayette</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1880228991"/>
                  </a:ext>
                </a:extLst>
              </a:tr>
              <a:tr h="254047">
                <a:tc vMerge="1">
                  <a:txBody>
                    <a:bodyPr/>
                    <a:lstStyle/>
                    <a:p>
                      <a:endParaRPr lang="en-US"/>
                    </a:p>
                  </a:txBody>
                  <a:tcPr/>
                </a:tc>
                <a:tc>
                  <a:txBody>
                    <a:bodyPr/>
                    <a:lstStyle/>
                    <a:p>
                      <a:pPr algn="l"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8086" marR="8086" marT="8086" marB="0" anchor="b">
                    <a:solidFill>
                      <a:schemeClr val="accent3">
                        <a:lumMod val="60000"/>
                        <a:lumOff val="40000"/>
                      </a:schemeClr>
                    </a:solidFill>
                  </a:tcPr>
                </a:tc>
                <a:extLst>
                  <a:ext uri="{0D108BD9-81ED-4DB2-BD59-A6C34878D82A}">
                    <a16:rowId xmlns:a16="http://schemas.microsoft.com/office/drawing/2014/main" val="2977486268"/>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Greene</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638720009"/>
                  </a:ext>
                </a:extLst>
              </a:tr>
              <a:tr h="254047">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567383185"/>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Hale</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132096200"/>
                  </a:ext>
                </a:extLst>
              </a:tr>
              <a:tr h="254047">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8086" marR="8086" marT="8086" marB="0" anchor="b">
                    <a:solidFill>
                      <a:schemeClr val="accent3">
                        <a:lumMod val="60000"/>
                        <a:lumOff val="40000"/>
                      </a:schemeClr>
                    </a:solidFill>
                  </a:tcPr>
                </a:tc>
                <a:extLst>
                  <a:ext uri="{0D108BD9-81ED-4DB2-BD59-A6C34878D82A}">
                    <a16:rowId xmlns:a16="http://schemas.microsoft.com/office/drawing/2014/main" val="770352876"/>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Lamar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279515401"/>
                  </a:ext>
                </a:extLst>
              </a:tr>
              <a:tr h="254047">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614850310"/>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Perry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338511674"/>
                  </a:ext>
                </a:extLst>
              </a:tr>
              <a:tr h="254047">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85246951"/>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Pickens</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126956789"/>
                  </a:ext>
                </a:extLst>
              </a:tr>
              <a:tr h="254047">
                <a:tc vMerge="1">
                  <a:txBody>
                    <a:bodyPr/>
                    <a:lstStyle/>
                    <a:p>
                      <a:endParaRPr lang="en-US"/>
                    </a:p>
                  </a:txBody>
                  <a:tcPr/>
                </a:tc>
                <a:tc>
                  <a:txBody>
                    <a:bodyPr/>
                    <a:lstStyle/>
                    <a:p>
                      <a:pPr algn="l"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416509368"/>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Sumter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4152500607"/>
                  </a:ext>
                </a:extLst>
              </a:tr>
              <a:tr h="254047">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1066007969"/>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Tuscaloosa</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0</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368041474"/>
                  </a:ext>
                </a:extLst>
              </a:tr>
              <a:tr h="254047">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2</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22</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8086" marR="8086" marT="8086" marB="0" anchor="b">
                    <a:solidFill>
                      <a:schemeClr val="accent3">
                        <a:lumMod val="60000"/>
                        <a:lumOff val="40000"/>
                      </a:schemeClr>
                    </a:solidFill>
                  </a:tcPr>
                </a:tc>
                <a:extLst>
                  <a:ext uri="{0D108BD9-81ED-4DB2-BD59-A6C34878D82A}">
                    <a16:rowId xmlns:a16="http://schemas.microsoft.com/office/drawing/2014/main" val="1224273364"/>
                  </a:ext>
                </a:extLst>
              </a:tr>
              <a:tr h="254047">
                <a:tc>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extLst>
                  <a:ext uri="{0D108BD9-81ED-4DB2-BD59-A6C34878D82A}">
                    <a16:rowId xmlns:a16="http://schemas.microsoft.com/office/drawing/2014/main" val="1444933181"/>
                  </a:ext>
                </a:extLst>
              </a:tr>
              <a:tr h="254047">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Alabama</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12</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6</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6</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6</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8086" marR="8086" marT="8086" marB="0" anchor="b">
                    <a:solidFill>
                      <a:schemeClr val="accent3">
                        <a:lumMod val="60000"/>
                        <a:lumOff val="40000"/>
                      </a:schemeClr>
                    </a:solidFill>
                  </a:tcPr>
                </a:tc>
                <a:extLst>
                  <a:ext uri="{0D108BD9-81ED-4DB2-BD59-A6C34878D82A}">
                    <a16:rowId xmlns:a16="http://schemas.microsoft.com/office/drawing/2014/main" val="2996125838"/>
                  </a:ext>
                </a:extLst>
              </a:tr>
              <a:tr h="254047">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447</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409</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319</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u="none" strike="noStrike" baseline="0" dirty="0">
                          <a:effectLst/>
                          <a:latin typeface="Calibri" panose="020F0502020204030204" pitchFamily="34" charset="0"/>
                          <a:ea typeface="Calibri" panose="020F0502020204030204" pitchFamily="34" charset="0"/>
                          <a:cs typeface="Calibri" panose="020F0502020204030204" pitchFamily="34" charset="0"/>
                        </a:rPr>
                        <a:t>488</a:t>
                      </a:r>
                      <a:endPar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497</a:t>
                      </a:r>
                    </a:p>
                  </a:txBody>
                  <a:tcPr marL="8086" marR="8086" marT="8086" marB="0" anchor="b">
                    <a:solidFill>
                      <a:schemeClr val="accent3">
                        <a:lumMod val="60000"/>
                        <a:lumOff val="40000"/>
                      </a:schemeClr>
                    </a:solidFill>
                  </a:tcPr>
                </a:tc>
                <a:extLst>
                  <a:ext uri="{0D108BD9-81ED-4DB2-BD59-A6C34878D82A}">
                    <a16:rowId xmlns:a16="http://schemas.microsoft.com/office/drawing/2014/main" val="2726705275"/>
                  </a:ext>
                </a:extLst>
              </a:tr>
              <a:tr h="255499">
                <a:tc rowSpan="2">
                  <a:txBody>
                    <a:bodyPr/>
                    <a:lstStyle/>
                    <a:p>
                      <a:pPr algn="l" fontAlgn="ctr"/>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ctr">
                    <a:solidFill>
                      <a:schemeClr val="accent3">
                        <a:lumMod val="60000"/>
                        <a:lumOff val="40000"/>
                      </a:schemeClr>
                    </a:solidFill>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33.33%</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9525" marR="9525" marT="9525" marB="0" anchor="b">
                    <a:solidFill>
                      <a:schemeClr val="accent3">
                        <a:lumMod val="60000"/>
                        <a:lumOff val="40000"/>
                      </a:schemeClr>
                    </a:solidFill>
                  </a:tcPr>
                </a:tc>
                <a:extLst>
                  <a:ext uri="{0D108BD9-81ED-4DB2-BD59-A6C34878D82A}">
                    <a16:rowId xmlns:a16="http://schemas.microsoft.com/office/drawing/2014/main" val="2194488524"/>
                  </a:ext>
                </a:extLst>
              </a:tr>
              <a:tr h="255499">
                <a:tc vMerge="1">
                  <a:txBody>
                    <a:bodyPr/>
                    <a:lstStyle/>
                    <a:p>
                      <a:endParaRPr lang="en-US"/>
                    </a:p>
                  </a:txBody>
                  <a:tcPr/>
                </a:tc>
                <a:tc>
                  <a:txBody>
                    <a:bodyPr/>
                    <a:lstStyle/>
                    <a:p>
                      <a:pPr algn="l" fontAlgn="b"/>
                      <a:r>
                        <a:rPr lang="en-US" sz="1600" u="none" strike="noStrike" baseline="0">
                          <a:effectLst/>
                          <a:latin typeface="Calibri" panose="020F0502020204030204" pitchFamily="34" charset="0"/>
                          <a:ea typeface="Calibri" panose="020F0502020204030204" pitchFamily="34" charset="0"/>
                          <a:cs typeface="Calibri" panose="020F0502020204030204" pitchFamily="34" charset="0"/>
                        </a:rPr>
                        <a:t>% Pre-Cancer</a:t>
                      </a:r>
                      <a:endParaRPr lang="en-US" sz="1600" b="0" i="0" u="none" strike="noStrike" baseline="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086" marR="8086" marT="8086" marB="0" anchor="b">
                    <a:solidFill>
                      <a:schemeClr val="accent3">
                        <a:lumMod val="60000"/>
                        <a:lumOff val="40000"/>
                      </a:schemeClr>
                    </a:solidFill>
                  </a:tcPr>
                </a:tc>
                <a:tc>
                  <a:txBody>
                    <a:bodyPr/>
                    <a:lstStyle/>
                    <a:p>
                      <a:pPr algn="ctr" fontAlgn="b"/>
                      <a:r>
                        <a:rPr lang="en-US" sz="16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4.47%</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4.16%</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4.39%</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5.12%</a:t>
                      </a:r>
                    </a:p>
                  </a:txBody>
                  <a:tcPr marL="9525" marR="9525" marT="9525" marB="0" anchor="b">
                    <a:solidFill>
                      <a:schemeClr val="accent3">
                        <a:lumMod val="60000"/>
                        <a:lumOff val="40000"/>
                      </a:schemeClr>
                    </a:solidFill>
                  </a:tcPr>
                </a:tc>
                <a:tc>
                  <a:txBody>
                    <a:bodyPr/>
                    <a:lstStyle/>
                    <a:p>
                      <a:pPr algn="ctr"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0.40%</a:t>
                      </a:r>
                    </a:p>
                  </a:txBody>
                  <a:tcPr marL="9525" marR="9525" marT="9525" marB="0" anchor="b">
                    <a:solidFill>
                      <a:schemeClr val="accent3">
                        <a:lumMod val="60000"/>
                        <a:lumOff val="40000"/>
                      </a:schemeClr>
                    </a:solidFill>
                  </a:tcPr>
                </a:tc>
                <a:extLst>
                  <a:ext uri="{0D108BD9-81ED-4DB2-BD59-A6C34878D82A}">
                    <a16:rowId xmlns:a16="http://schemas.microsoft.com/office/drawing/2014/main" val="2711179502"/>
                  </a:ext>
                </a:extLst>
              </a:tr>
            </a:tbl>
          </a:graphicData>
        </a:graphic>
      </p:graphicFrame>
      <p:sp>
        <p:nvSpPr>
          <p:cNvPr id="6" name="Title 1"/>
          <p:cNvSpPr>
            <a:spLocks noGrp="1"/>
          </p:cNvSpPr>
          <p:nvPr>
            <p:ph type="title"/>
          </p:nvPr>
        </p:nvSpPr>
        <p:spPr>
          <a:xfrm>
            <a:off x="1" y="-3908"/>
            <a:ext cx="10336192" cy="709961"/>
          </a:xfrm>
        </p:spPr>
        <p:txBody>
          <a:bodyPr>
            <a:no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Cervical Cancer &amp; Pre-Cancer Detected</a:t>
            </a:r>
            <a:br>
              <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endParaRPr lang="en-US" sz="32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130A963C-E7DF-4716-90B5-C1C96F214FF9}"/>
              </a:ext>
            </a:extLst>
          </p:cNvPr>
          <p:cNvSpPr/>
          <p:nvPr/>
        </p:nvSpPr>
        <p:spPr>
          <a:xfrm>
            <a:off x="7917081" y="509279"/>
            <a:ext cx="1437946" cy="6285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2852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4120-8A36-4049-A0E9-EB324E3636B9}"/>
              </a:ext>
            </a:extLst>
          </p:cNvPr>
          <p:cNvSpPr>
            <a:spLocks noGrp="1"/>
          </p:cNvSpPr>
          <p:nvPr>
            <p:ph type="title"/>
          </p:nvPr>
        </p:nvSpPr>
        <p:spPr>
          <a:xfrm>
            <a:off x="1111170" y="609600"/>
            <a:ext cx="7728031" cy="1320800"/>
          </a:xfrm>
        </p:spPr>
        <p:txBody>
          <a:bodyPr>
            <a:normAutofit/>
          </a:bodyPr>
          <a:lstStyle/>
          <a:p>
            <a:pPr algn="ctr"/>
            <a:r>
              <a:rPr lang="en-US" b="1" dirty="0">
                <a:solidFill>
                  <a:schemeClr val="accent2">
                    <a:lumMod val="75000"/>
                  </a:schemeClr>
                </a:solidFill>
                <a:latin typeface="Calibri" panose="020F0502020204030204" pitchFamily="34" charset="0"/>
                <a:cs typeface="Calibri" panose="020F0502020204030204" pitchFamily="34" charset="0"/>
              </a:rPr>
              <a:t>Number of Colposcopies in Alabama: 2022</a:t>
            </a:r>
          </a:p>
        </p:txBody>
      </p:sp>
      <p:sp>
        <p:nvSpPr>
          <p:cNvPr id="14" name="Rectangle 13"/>
          <p:cNvSpPr/>
          <p:nvPr/>
        </p:nvSpPr>
        <p:spPr>
          <a:xfrm>
            <a:off x="460775" y="5879068"/>
            <a:ext cx="1511952"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Alabama:	 791</a:t>
            </a:r>
          </a:p>
        </p:txBody>
      </p:sp>
      <p:sp>
        <p:nvSpPr>
          <p:cNvPr id="6" name="Rectangle 5"/>
          <p:cNvSpPr/>
          <p:nvPr/>
        </p:nvSpPr>
        <p:spPr>
          <a:xfrm>
            <a:off x="671331" y="2331497"/>
            <a:ext cx="8530542" cy="1384995"/>
          </a:xfrm>
          <a:prstGeom prst="rect">
            <a:avLst/>
          </a:prstGeom>
        </p:spPr>
        <p:txBody>
          <a:bodyPr wrap="square">
            <a:spAutoFit/>
          </a:bodyPr>
          <a:lstStyle/>
          <a:p>
            <a:pPr marL="285750" indent="-285750">
              <a:buFont typeface="Wingdings" panose="05000000000000000000" pitchFamily="2" charset="2"/>
              <a:buChar char="§"/>
            </a:pPr>
            <a:r>
              <a:rPr lang="en-US" sz="2800" dirty="0">
                <a:latin typeface="Calibri" panose="020F0502020204030204" pitchFamily="34" charset="0"/>
                <a:cs typeface="Calibri" panose="020F0502020204030204" pitchFamily="34" charset="0"/>
              </a:rPr>
              <a:t>Fayette County Health Department			1</a:t>
            </a:r>
          </a:p>
          <a:p>
            <a:pPr marL="285750" indent="-285750">
              <a:buFont typeface="Wingdings" panose="05000000000000000000" pitchFamily="2" charset="2"/>
              <a:buChar char="§"/>
            </a:pPr>
            <a:endParaRPr lang="en-US" sz="28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n-US" sz="2800" dirty="0">
                <a:latin typeface="Calibri" panose="020F0502020204030204" pitchFamily="34" charset="0"/>
                <a:cs typeface="Calibri" panose="020F0502020204030204" pitchFamily="34" charset="0"/>
              </a:rPr>
              <a:t>Tuscaloosa County Health Department		30</a:t>
            </a:r>
          </a:p>
        </p:txBody>
      </p:sp>
    </p:spTree>
    <p:extLst>
      <p:ext uri="{BB962C8B-B14F-4D97-AF65-F5344CB8AC3E}">
        <p14:creationId xmlns:p14="http://schemas.microsoft.com/office/powerpoint/2010/main" val="383852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397" y="184552"/>
            <a:ext cx="9144000" cy="1320800"/>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Breast Cancer Screening</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2019 -2023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599752"/>
              </p:ext>
            </p:extLst>
          </p:nvPr>
        </p:nvGraphicFramePr>
        <p:xfrm>
          <a:off x="297083" y="844952"/>
          <a:ext cx="9344628" cy="6013048"/>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78EC2C3D-70DB-49AD-801D-9681ED06006B}"/>
              </a:ext>
            </a:extLst>
          </p:cNvPr>
          <p:cNvSpPr/>
          <p:nvPr/>
        </p:nvSpPr>
        <p:spPr>
          <a:xfrm>
            <a:off x="7427407" y="2314936"/>
            <a:ext cx="2326512" cy="4091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29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87" y="132223"/>
            <a:ext cx="9144000" cy="1320800"/>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Breast Cancer Screening</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2019 -2023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93154835"/>
              </p:ext>
            </p:extLst>
          </p:nvPr>
        </p:nvGraphicFramePr>
        <p:xfrm>
          <a:off x="173616" y="590413"/>
          <a:ext cx="9374046" cy="6163308"/>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a:extLst>
              <a:ext uri="{FF2B5EF4-FFF2-40B4-BE49-F238E27FC236}">
                <a16:creationId xmlns:a16="http://schemas.microsoft.com/office/drawing/2014/main" id="{BF43ABAC-D93F-4342-B760-B6A833435425}"/>
              </a:ext>
            </a:extLst>
          </p:cNvPr>
          <p:cNvSpPr/>
          <p:nvPr/>
        </p:nvSpPr>
        <p:spPr>
          <a:xfrm>
            <a:off x="7427407" y="1770928"/>
            <a:ext cx="2326512" cy="4635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518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152400"/>
            <a:ext cx="7162801" cy="1371600"/>
          </a:xfrm>
        </p:spPr>
        <p:txBody>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Breast Cancer Cases Detected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2018-2022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4481444"/>
              </p:ext>
            </p:extLst>
          </p:nvPr>
        </p:nvGraphicFramePr>
        <p:xfrm>
          <a:off x="838202" y="1424651"/>
          <a:ext cx="8458200" cy="4902200"/>
        </p:xfrm>
        <a:graphic>
          <a:graphicData uri="http://schemas.openxmlformats.org/drawingml/2006/table">
            <a:tbl>
              <a:tblPr firstRow="1" bandRow="1">
                <a:tableStyleId>{5C22544A-7EE6-4342-B048-85BDC9FD1C3A}</a:tableStyleId>
              </a:tblPr>
              <a:tblGrid>
                <a:gridCol w="1409700">
                  <a:extLst>
                    <a:ext uri="{9D8B030D-6E8A-4147-A177-3AD203B41FA5}">
                      <a16:colId xmlns:a16="http://schemas.microsoft.com/office/drawing/2014/main" val="3751229332"/>
                    </a:ext>
                  </a:extLst>
                </a:gridCol>
                <a:gridCol w="1409700">
                  <a:extLst>
                    <a:ext uri="{9D8B030D-6E8A-4147-A177-3AD203B41FA5}">
                      <a16:colId xmlns:a16="http://schemas.microsoft.com/office/drawing/2014/main" val="1461597076"/>
                    </a:ext>
                  </a:extLst>
                </a:gridCol>
                <a:gridCol w="1409700">
                  <a:extLst>
                    <a:ext uri="{9D8B030D-6E8A-4147-A177-3AD203B41FA5}">
                      <a16:colId xmlns:a16="http://schemas.microsoft.com/office/drawing/2014/main" val="509895280"/>
                    </a:ext>
                  </a:extLst>
                </a:gridCol>
                <a:gridCol w="1409700">
                  <a:extLst>
                    <a:ext uri="{9D8B030D-6E8A-4147-A177-3AD203B41FA5}">
                      <a16:colId xmlns:a16="http://schemas.microsoft.com/office/drawing/2014/main" val="1990881359"/>
                    </a:ext>
                  </a:extLst>
                </a:gridCol>
                <a:gridCol w="1409700">
                  <a:extLst>
                    <a:ext uri="{9D8B030D-6E8A-4147-A177-3AD203B41FA5}">
                      <a16:colId xmlns:a16="http://schemas.microsoft.com/office/drawing/2014/main" val="3589255262"/>
                    </a:ext>
                  </a:extLst>
                </a:gridCol>
                <a:gridCol w="1409700">
                  <a:extLst>
                    <a:ext uri="{9D8B030D-6E8A-4147-A177-3AD203B41FA5}">
                      <a16:colId xmlns:a16="http://schemas.microsoft.com/office/drawing/2014/main" val="2667182972"/>
                    </a:ext>
                  </a:extLst>
                </a:gridCol>
              </a:tblGrid>
              <a:tr h="370840">
                <a:tc>
                  <a:txBody>
                    <a:bodyPr/>
                    <a:lstStyle/>
                    <a:p>
                      <a:r>
                        <a:rPr lang="en-US" dirty="0"/>
                        <a:t>County</a:t>
                      </a:r>
                    </a:p>
                  </a:txBody>
                  <a:tcPr/>
                </a:tc>
                <a:tc>
                  <a:txBody>
                    <a:bodyPr/>
                    <a:lstStyle/>
                    <a:p>
                      <a:pPr algn="ctr"/>
                      <a:r>
                        <a:rPr lang="en-US" dirty="0"/>
                        <a:t>2019</a:t>
                      </a:r>
                    </a:p>
                  </a:txBody>
                  <a:tcPr/>
                </a:tc>
                <a:tc>
                  <a:txBody>
                    <a:bodyPr/>
                    <a:lstStyle/>
                    <a:p>
                      <a:pPr algn="ctr"/>
                      <a:r>
                        <a:rPr lang="en-US" dirty="0"/>
                        <a:t>2020</a:t>
                      </a:r>
                    </a:p>
                  </a:txBody>
                  <a:tcPr/>
                </a:tc>
                <a:tc>
                  <a:txBody>
                    <a:bodyPr/>
                    <a:lstStyle/>
                    <a:p>
                      <a:pPr algn="ctr"/>
                      <a:r>
                        <a:rPr lang="en-US" dirty="0"/>
                        <a:t>2021</a:t>
                      </a:r>
                    </a:p>
                  </a:txBody>
                  <a:tcPr/>
                </a:tc>
                <a:tc>
                  <a:txBody>
                    <a:bodyPr/>
                    <a:lstStyle/>
                    <a:p>
                      <a:pPr algn="ctr"/>
                      <a:r>
                        <a:rPr lang="en-US" dirty="0"/>
                        <a:t>2022</a:t>
                      </a:r>
                    </a:p>
                  </a:txBody>
                  <a:tcPr/>
                </a:tc>
                <a:tc>
                  <a:txBody>
                    <a:bodyPr/>
                    <a:lstStyle/>
                    <a:p>
                      <a:pPr algn="ctr"/>
                      <a:r>
                        <a:rPr lang="en-US" dirty="0"/>
                        <a:t>2023</a:t>
                      </a:r>
                    </a:p>
                  </a:txBody>
                  <a:tcPr/>
                </a:tc>
                <a:extLst>
                  <a:ext uri="{0D108BD9-81ED-4DB2-BD59-A6C34878D82A}">
                    <a16:rowId xmlns:a16="http://schemas.microsoft.com/office/drawing/2014/main" val="2308168597"/>
                  </a:ext>
                </a:extLst>
              </a:tr>
              <a:tr h="370840">
                <a:tc>
                  <a:txBody>
                    <a:bodyPr/>
                    <a:lstStyle/>
                    <a:p>
                      <a:r>
                        <a:rPr lang="en-US" dirty="0"/>
                        <a:t>Bibb</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463101265"/>
                  </a:ext>
                </a:extLst>
              </a:tr>
              <a:tr h="370840">
                <a:tc>
                  <a:txBody>
                    <a:bodyPr/>
                    <a:lstStyle/>
                    <a:p>
                      <a:r>
                        <a:rPr lang="en-US" dirty="0"/>
                        <a:t>Fayette</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endParaRPr lang="en-US"/>
                    </a:p>
                  </a:txBody>
                  <a:tcPr/>
                </a:tc>
                <a:tc>
                  <a:txBody>
                    <a:bodyPr/>
                    <a:lstStyle/>
                    <a:p>
                      <a:pPr algn="ctr"/>
                      <a:r>
                        <a:rPr lang="en-US" dirty="0"/>
                        <a:t>0</a:t>
                      </a:r>
                    </a:p>
                  </a:txBody>
                  <a:tcPr/>
                </a:tc>
                <a:extLst>
                  <a:ext uri="{0D108BD9-81ED-4DB2-BD59-A6C34878D82A}">
                    <a16:rowId xmlns:a16="http://schemas.microsoft.com/office/drawing/2014/main" val="2175631993"/>
                  </a:ext>
                </a:extLst>
              </a:tr>
              <a:tr h="370840">
                <a:tc>
                  <a:txBody>
                    <a:bodyPr/>
                    <a:lstStyle/>
                    <a:p>
                      <a:r>
                        <a:rPr lang="en-US" dirty="0"/>
                        <a:t>Greene</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3972736834"/>
                  </a:ext>
                </a:extLst>
              </a:tr>
              <a:tr h="370840">
                <a:tc>
                  <a:txBody>
                    <a:bodyPr/>
                    <a:lstStyle/>
                    <a:p>
                      <a:r>
                        <a:rPr lang="en-US" dirty="0"/>
                        <a:t>Hale</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318540048"/>
                  </a:ext>
                </a:extLst>
              </a:tr>
              <a:tr h="370840">
                <a:tc>
                  <a:txBody>
                    <a:bodyPr/>
                    <a:lstStyle/>
                    <a:p>
                      <a:r>
                        <a:rPr lang="en-US" dirty="0"/>
                        <a:t>Lamar</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149205851"/>
                  </a:ext>
                </a:extLst>
              </a:tr>
              <a:tr h="370840">
                <a:tc>
                  <a:txBody>
                    <a:bodyPr/>
                    <a:lstStyle/>
                    <a:p>
                      <a:r>
                        <a:rPr lang="en-US" dirty="0"/>
                        <a:t>Perry</a:t>
                      </a:r>
                    </a:p>
                  </a:txBody>
                  <a:tcPr/>
                </a:tc>
                <a:tc>
                  <a:txBody>
                    <a:bodyPr/>
                    <a:lstStyle/>
                    <a:p>
                      <a:pPr algn="ctr"/>
                      <a:r>
                        <a:rPr lang="en-US" dirty="0"/>
                        <a:t>2</a:t>
                      </a:r>
                    </a:p>
                  </a:txBody>
                  <a:tcPr/>
                </a:tc>
                <a:tc>
                  <a:txBody>
                    <a:bodyPr/>
                    <a:lstStyle/>
                    <a:p>
                      <a:pPr algn="ctr"/>
                      <a:r>
                        <a:rPr lang="en-US" dirty="0"/>
                        <a:t>0</a:t>
                      </a:r>
                    </a:p>
                  </a:txBody>
                  <a:tcPr/>
                </a:tc>
                <a:tc>
                  <a:txBody>
                    <a:bodyPr/>
                    <a:lstStyle/>
                    <a:p>
                      <a:pPr algn="ctr"/>
                      <a:r>
                        <a:rPr lang="en-US" dirty="0"/>
                        <a:t>0</a:t>
                      </a:r>
                    </a:p>
                  </a:txBody>
                  <a:tcPr/>
                </a:tc>
                <a:tc>
                  <a:txBody>
                    <a:bodyPr/>
                    <a:lstStyle/>
                    <a:p>
                      <a:pPr algn="ctr"/>
                      <a:endParaRPr lang="en-US" dirty="0"/>
                    </a:p>
                  </a:txBody>
                  <a:tcPr/>
                </a:tc>
                <a:tc>
                  <a:txBody>
                    <a:bodyPr/>
                    <a:lstStyle/>
                    <a:p>
                      <a:pPr algn="ctr"/>
                      <a:r>
                        <a:rPr lang="en-US" dirty="0"/>
                        <a:t>1</a:t>
                      </a:r>
                    </a:p>
                  </a:txBody>
                  <a:tcPr/>
                </a:tc>
                <a:extLst>
                  <a:ext uri="{0D108BD9-81ED-4DB2-BD59-A6C34878D82A}">
                    <a16:rowId xmlns:a16="http://schemas.microsoft.com/office/drawing/2014/main" val="2256242719"/>
                  </a:ext>
                </a:extLst>
              </a:tr>
              <a:tr h="452120">
                <a:tc>
                  <a:txBody>
                    <a:bodyPr/>
                    <a:lstStyle/>
                    <a:p>
                      <a:r>
                        <a:rPr lang="en-US" dirty="0"/>
                        <a:t>Pickens</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sz="1800" b="0" i="0" u="none" strike="noStrike" kern="1200" baseline="0" dirty="0">
                          <a:solidFill>
                            <a:schemeClr val="dk1"/>
                          </a:solidFill>
                          <a:latin typeface="+mn-lt"/>
                          <a:ea typeface="+mn-ea"/>
                          <a:cs typeface="+mn-cs"/>
                        </a:rPr>
                        <a:t>0	</a:t>
                      </a:r>
                    </a:p>
                  </a:txBody>
                  <a:tcPr/>
                </a:tc>
                <a:tc>
                  <a:txBody>
                    <a:bodyPr/>
                    <a:lstStyle/>
                    <a:p>
                      <a:pPr algn="ctr"/>
                      <a:r>
                        <a:rPr lang="en-US" dirty="0"/>
                        <a:t>0</a:t>
                      </a:r>
                    </a:p>
                  </a:txBody>
                  <a:tcPr/>
                </a:tc>
                <a:extLst>
                  <a:ext uri="{0D108BD9-81ED-4DB2-BD59-A6C34878D82A}">
                    <a16:rowId xmlns:a16="http://schemas.microsoft.com/office/drawing/2014/main" val="950259829"/>
                  </a:ext>
                </a:extLst>
              </a:tr>
              <a:tr h="370840">
                <a:tc>
                  <a:txBody>
                    <a:bodyPr/>
                    <a:lstStyle/>
                    <a:p>
                      <a:r>
                        <a:rPr lang="en-US" dirty="0"/>
                        <a:t>Sumter</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4156569325"/>
                  </a:ext>
                </a:extLst>
              </a:tr>
              <a:tr h="370840">
                <a:tc>
                  <a:txBody>
                    <a:bodyPr/>
                    <a:lstStyle/>
                    <a:p>
                      <a:r>
                        <a:rPr lang="en-US" dirty="0"/>
                        <a:t>Tuscaloosa</a:t>
                      </a:r>
                    </a:p>
                  </a:txBody>
                  <a:tcPr/>
                </a:tc>
                <a:tc>
                  <a:txBody>
                    <a:bodyPr/>
                    <a:lstStyle/>
                    <a:p>
                      <a:pPr algn="ctr"/>
                      <a:r>
                        <a:rPr lang="en-US" dirty="0"/>
                        <a:t>7</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5</a:t>
                      </a:r>
                    </a:p>
                  </a:txBody>
                  <a:tcPr/>
                </a:tc>
                <a:tc>
                  <a:txBody>
                    <a:bodyPr/>
                    <a:lstStyle/>
                    <a:p>
                      <a:pPr algn="ctr"/>
                      <a:r>
                        <a:rPr lang="en-US" dirty="0"/>
                        <a:t>1</a:t>
                      </a:r>
                    </a:p>
                  </a:txBody>
                  <a:tcPr/>
                </a:tc>
                <a:extLst>
                  <a:ext uri="{0D108BD9-81ED-4DB2-BD59-A6C34878D82A}">
                    <a16:rowId xmlns:a16="http://schemas.microsoft.com/office/drawing/2014/main" val="3164328687"/>
                  </a:ext>
                </a:extLst>
              </a:tr>
              <a:tr h="370840">
                <a:tc>
                  <a:txBody>
                    <a:bodyPr/>
                    <a:lstStyle/>
                    <a:p>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r>
                        <a:rPr lang="en-US" dirty="0"/>
                        <a:t>0</a:t>
                      </a:r>
                    </a:p>
                  </a:txBody>
                  <a:tcPr/>
                </a:tc>
                <a:extLst>
                  <a:ext uri="{0D108BD9-81ED-4DB2-BD59-A6C34878D82A}">
                    <a16:rowId xmlns:a16="http://schemas.microsoft.com/office/drawing/2014/main" val="1810457918"/>
                  </a:ext>
                </a:extLst>
              </a:tr>
              <a:tr h="370840">
                <a:tc>
                  <a:txBody>
                    <a:bodyPr/>
                    <a:lstStyle/>
                    <a:p>
                      <a:r>
                        <a:rPr lang="en-US" dirty="0"/>
                        <a:t>Alabama</a:t>
                      </a:r>
                    </a:p>
                  </a:txBody>
                  <a:tcPr/>
                </a:tc>
                <a:tc>
                  <a:txBody>
                    <a:bodyPr/>
                    <a:lstStyle/>
                    <a:p>
                      <a:pPr algn="ctr"/>
                      <a:r>
                        <a:rPr lang="en-US" dirty="0"/>
                        <a:t>110</a:t>
                      </a:r>
                    </a:p>
                  </a:txBody>
                  <a:tcPr/>
                </a:tc>
                <a:tc>
                  <a:txBody>
                    <a:bodyPr/>
                    <a:lstStyle/>
                    <a:p>
                      <a:pPr algn="ctr"/>
                      <a:r>
                        <a:rPr lang="en-US" dirty="0"/>
                        <a:t>97</a:t>
                      </a:r>
                    </a:p>
                  </a:txBody>
                  <a:tcPr/>
                </a:tc>
                <a:tc>
                  <a:txBody>
                    <a:bodyPr/>
                    <a:lstStyle/>
                    <a:p>
                      <a:pPr algn="ctr"/>
                      <a:r>
                        <a:rPr lang="en-US" dirty="0"/>
                        <a:t>100</a:t>
                      </a:r>
                    </a:p>
                  </a:txBody>
                  <a:tcPr/>
                </a:tc>
                <a:tc>
                  <a:txBody>
                    <a:bodyPr/>
                    <a:lstStyle/>
                    <a:p>
                      <a:pPr algn="ctr"/>
                      <a:r>
                        <a:rPr lang="en-US" dirty="0"/>
                        <a:t>78</a:t>
                      </a:r>
                    </a:p>
                  </a:txBody>
                  <a:tcPr/>
                </a:tc>
                <a:tc>
                  <a:txBody>
                    <a:bodyPr/>
                    <a:lstStyle/>
                    <a:p>
                      <a:pPr algn="ctr"/>
                      <a:r>
                        <a:rPr lang="en-US" dirty="0"/>
                        <a:t>59</a:t>
                      </a:r>
                    </a:p>
                  </a:txBody>
                  <a:tcPr/>
                </a:tc>
                <a:extLst>
                  <a:ext uri="{0D108BD9-81ED-4DB2-BD59-A6C34878D82A}">
                    <a16:rowId xmlns:a16="http://schemas.microsoft.com/office/drawing/2014/main" val="2201832939"/>
                  </a:ext>
                </a:extLst>
              </a:tr>
              <a:tr h="370840">
                <a:tc>
                  <a:txBody>
                    <a:bodyPr/>
                    <a:lstStyle/>
                    <a:p>
                      <a:endParaRPr lang="en-US" dirty="0"/>
                    </a:p>
                  </a:txBody>
                  <a:tcPr/>
                </a:tc>
                <a:tc>
                  <a:txBody>
                    <a:bodyPr/>
                    <a:lstStyle/>
                    <a:p>
                      <a:pPr algn="ctr"/>
                      <a:r>
                        <a:rPr lang="en-US" dirty="0"/>
                        <a:t>9.09%</a:t>
                      </a:r>
                    </a:p>
                  </a:txBody>
                  <a:tcPr/>
                </a:tc>
                <a:tc>
                  <a:txBody>
                    <a:bodyPr/>
                    <a:lstStyle/>
                    <a:p>
                      <a:pPr algn="ctr"/>
                      <a:r>
                        <a:rPr lang="en-US" dirty="0"/>
                        <a:t>8.25%</a:t>
                      </a:r>
                    </a:p>
                  </a:txBody>
                  <a:tcPr/>
                </a:tc>
                <a:tc>
                  <a:txBody>
                    <a:bodyPr/>
                    <a:lstStyle/>
                    <a:p>
                      <a:pPr algn="ctr"/>
                      <a:r>
                        <a:rPr lang="en-US" dirty="0"/>
                        <a:t>8.00%</a:t>
                      </a:r>
                    </a:p>
                  </a:txBody>
                  <a:tcPr/>
                </a:tc>
                <a:tc>
                  <a:txBody>
                    <a:bodyPr/>
                    <a:lstStyle/>
                    <a:p>
                      <a:pPr algn="ctr"/>
                      <a:r>
                        <a:rPr lang="en-US" dirty="0"/>
                        <a:t>10.26%</a:t>
                      </a:r>
                    </a:p>
                  </a:txBody>
                  <a:tcPr/>
                </a:tc>
                <a:tc>
                  <a:txBody>
                    <a:bodyPr/>
                    <a:lstStyle/>
                    <a:p>
                      <a:pPr algn="ctr"/>
                      <a:r>
                        <a:rPr lang="en-US" dirty="0"/>
                        <a:t>5.08%</a:t>
                      </a:r>
                    </a:p>
                  </a:txBody>
                  <a:tcPr/>
                </a:tc>
                <a:extLst>
                  <a:ext uri="{0D108BD9-81ED-4DB2-BD59-A6C34878D82A}">
                    <a16:rowId xmlns:a16="http://schemas.microsoft.com/office/drawing/2014/main" val="1793596546"/>
                  </a:ext>
                </a:extLst>
              </a:tr>
            </a:tbl>
          </a:graphicData>
        </a:graphic>
      </p:graphicFrame>
      <p:sp>
        <p:nvSpPr>
          <p:cNvPr id="9" name="Oval 8">
            <a:extLst>
              <a:ext uri="{FF2B5EF4-FFF2-40B4-BE49-F238E27FC236}">
                <a16:creationId xmlns:a16="http://schemas.microsoft.com/office/drawing/2014/main" id="{074A1B14-2745-4C94-89B3-61C70488F137}"/>
              </a:ext>
            </a:extLst>
          </p:cNvPr>
          <p:cNvSpPr/>
          <p:nvPr/>
        </p:nvSpPr>
        <p:spPr>
          <a:xfrm>
            <a:off x="7842334" y="896838"/>
            <a:ext cx="1683631" cy="58087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100434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C6D4-11D7-49B3-BB7C-292567E61EDB}"/>
              </a:ext>
            </a:extLst>
          </p:cNvPr>
          <p:cNvSpPr>
            <a:spLocks noGrp="1"/>
          </p:cNvSpPr>
          <p:nvPr>
            <p:ph type="title"/>
          </p:nvPr>
        </p:nvSpPr>
        <p:spPr>
          <a:xfrm>
            <a:off x="0" y="609600"/>
            <a:ext cx="9524144" cy="1320800"/>
          </a:xfrm>
        </p:spPr>
        <p:txBody>
          <a:bodyPr>
            <a:normAutofit/>
          </a:bodyPr>
          <a:lstStyle/>
          <a:p>
            <a:pPr algn="ctr"/>
            <a:r>
              <a:rPr lang="en-US" b="1" dirty="0">
                <a:latin typeface="Calibri" panose="020F0502020204030204" pitchFamily="34" charset="0"/>
                <a:cs typeface="Calibri" panose="020F0502020204030204" pitchFamily="34" charset="0"/>
              </a:rPr>
              <a:t>Alabama Department of Public Health and Colposcopies</a:t>
            </a:r>
          </a:p>
        </p:txBody>
      </p:sp>
      <p:sp>
        <p:nvSpPr>
          <p:cNvPr id="3" name="Content Placeholder 2">
            <a:extLst>
              <a:ext uri="{FF2B5EF4-FFF2-40B4-BE49-F238E27FC236}">
                <a16:creationId xmlns:a16="http://schemas.microsoft.com/office/drawing/2014/main" id="{282D825A-0E55-421C-9DC7-164BED13E7DA}"/>
              </a:ext>
            </a:extLst>
          </p:cNvPr>
          <p:cNvSpPr>
            <a:spLocks noGrp="1"/>
          </p:cNvSpPr>
          <p:nvPr>
            <p:ph idx="1"/>
          </p:nvPr>
        </p:nvSpPr>
        <p:spPr>
          <a:xfrm>
            <a:off x="1291118" y="2119499"/>
            <a:ext cx="6705600" cy="4250479"/>
          </a:xfrm>
        </p:spPr>
        <p:txBody>
          <a:bodyPr>
            <a:normAutofit fontScale="92500" lnSpcReduction="10000"/>
          </a:bodyPr>
          <a:lstStyle/>
          <a:p>
            <a:r>
              <a:rPr lang="en-US" sz="2400" dirty="0">
                <a:latin typeface="Calibri" panose="020F0502020204030204" pitchFamily="34" charset="0"/>
                <a:cs typeface="Calibri" panose="020F0502020204030204" pitchFamily="34" charset="0"/>
              </a:rPr>
              <a:t>Nurse Practitioners (NP) certified for colposcopy</a:t>
            </a:r>
          </a:p>
          <a:p>
            <a:r>
              <a:rPr lang="en-US" sz="2400" dirty="0">
                <a:latin typeface="Calibri" panose="020F0502020204030204" pitchFamily="34" charset="0"/>
                <a:cs typeface="Calibri" panose="020F0502020204030204" pitchFamily="34" charset="0"/>
              </a:rPr>
              <a:t>NPs supported by Medical Officer for Family Health Services</a:t>
            </a:r>
          </a:p>
          <a:p>
            <a:r>
              <a:rPr lang="en-US" sz="2400" dirty="0">
                <a:latin typeface="Calibri" panose="020F0502020204030204" pitchFamily="34" charset="0"/>
                <a:cs typeface="Calibri" panose="020F0502020204030204" pitchFamily="34" charset="0"/>
              </a:rPr>
              <a:t>One NP per six Districts</a:t>
            </a:r>
          </a:p>
          <a:p>
            <a:r>
              <a:rPr lang="en-US" sz="2400" dirty="0">
                <a:latin typeface="Calibri" panose="020F0502020204030204" pitchFamily="34" charset="0"/>
                <a:cs typeface="Calibri" panose="020F0502020204030204" pitchFamily="34" charset="0"/>
              </a:rPr>
              <a:t>Travel to health departments within Districts to provide colposcopy statewide</a:t>
            </a:r>
          </a:p>
          <a:p>
            <a:r>
              <a:rPr lang="en-US" sz="2400" dirty="0">
                <a:latin typeface="Calibri" panose="020F0502020204030204" pitchFamily="34" charset="0"/>
                <a:cs typeface="Calibri" panose="020F0502020204030204" pitchFamily="34" charset="0"/>
              </a:rPr>
              <a:t>791 FY23</a:t>
            </a:r>
          </a:p>
          <a:p>
            <a:r>
              <a:rPr lang="en-US" sz="2400" dirty="0">
                <a:latin typeface="Calibri" panose="020F0502020204030204" pitchFamily="34" charset="0"/>
                <a:cs typeface="Calibri" panose="020F0502020204030204" pitchFamily="34" charset="0"/>
              </a:rPr>
              <a:t>894 FY24</a:t>
            </a:r>
          </a:p>
          <a:p>
            <a:r>
              <a:rPr lang="en-US" sz="2400" dirty="0">
                <a:latin typeface="Calibri" panose="020F0502020204030204" pitchFamily="34" charset="0"/>
                <a:cs typeface="Calibri" panose="020F0502020204030204" pitchFamily="34" charset="0"/>
              </a:rPr>
              <a:t>70% Show rate</a:t>
            </a:r>
          </a:p>
          <a:p>
            <a:r>
              <a:rPr lang="en-US" sz="2400" dirty="0">
                <a:latin typeface="Calibri" panose="020F0502020204030204" pitchFamily="34" charset="0"/>
                <a:cs typeface="Calibri" panose="020F0502020204030204" pitchFamily="34" charset="0"/>
              </a:rPr>
              <a:t>22% High grade result</a:t>
            </a:r>
          </a:p>
        </p:txBody>
      </p:sp>
    </p:spTree>
    <p:extLst>
      <p:ext uri="{BB962C8B-B14F-4D97-AF65-F5344CB8AC3E}">
        <p14:creationId xmlns:p14="http://schemas.microsoft.com/office/powerpoint/2010/main" val="2445363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2152650" y="365127"/>
            <a:ext cx="6686550" cy="1006474"/>
          </a:xfrm>
        </p:spPr>
        <p:txBody>
          <a:bodyPr>
            <a:normAutofit/>
          </a:bodyPr>
          <a:lstStyle/>
          <a:p>
            <a:pPr algn="ctr"/>
            <a:r>
              <a:rPr lang="en-US" dirty="0">
                <a:solidFill>
                  <a:schemeClr val="accent2">
                    <a:lumMod val="75000"/>
                  </a:schemeClr>
                </a:solidFill>
              </a:rPr>
              <a:t>ABC Enrolling Providers</a:t>
            </a:r>
          </a:p>
        </p:txBody>
      </p:sp>
      <p:sp>
        <p:nvSpPr>
          <p:cNvPr id="4" name="Rectangle 3"/>
          <p:cNvSpPr/>
          <p:nvPr/>
        </p:nvSpPr>
        <p:spPr>
          <a:xfrm>
            <a:off x="1858348" y="1349825"/>
            <a:ext cx="6477000" cy="5508175"/>
          </a:xfrm>
          <a:prstGeom prst="rect">
            <a:avLst/>
          </a:prstGeom>
        </p:spPr>
        <p:txBody>
          <a:bodyPr wrap="square">
            <a:spAutoFit/>
          </a:bodyPr>
          <a:lstStyle/>
          <a:p>
            <a:pPr>
              <a:lnSpc>
                <a:spcPct val="107000"/>
              </a:lnSpc>
            </a:pPr>
            <a:r>
              <a:rPr lang="en-US" b="1" u="sng" dirty="0">
                <a:latin typeface="+mj-lt"/>
                <a:ea typeface="Calibri" panose="020F0502020204030204" pitchFamily="34" charset="0"/>
                <a:cs typeface="Times New Roman" panose="02020603050405020304" pitchFamily="18" charset="0"/>
              </a:rPr>
              <a:t>Bibb County</a:t>
            </a:r>
            <a:endParaRPr lang="en-US" dirty="0">
              <a:latin typeface="+mj-lt"/>
              <a:ea typeface="Calibri" panose="020F0502020204030204" pitchFamily="34" charset="0"/>
              <a:cs typeface="Times New Roman" panose="02020603050405020304" pitchFamily="18" charset="0"/>
            </a:endParaRPr>
          </a:p>
          <a:p>
            <a:pPr>
              <a:lnSpc>
                <a:spcPct val="107000"/>
              </a:lnSpc>
            </a:pPr>
            <a:r>
              <a:rPr lang="en-US" dirty="0">
                <a:latin typeface="+mj-lt"/>
                <a:ea typeface="Calibri" panose="020F0502020204030204" pitchFamily="34" charset="0"/>
                <a:cs typeface="Times New Roman" panose="02020603050405020304" pitchFamily="18" charset="0"/>
              </a:rPr>
              <a:t>Bibb County Health Department</a:t>
            </a:r>
          </a:p>
          <a:p>
            <a:pPr>
              <a:lnSpc>
                <a:spcPct val="107000"/>
              </a:lnSpc>
            </a:pPr>
            <a:r>
              <a:rPr lang="en-US" dirty="0">
                <a:latin typeface="+mj-lt"/>
                <a:ea typeface="Calibri" panose="020F0502020204030204" pitchFamily="34" charset="0"/>
                <a:cs typeface="Times New Roman" panose="02020603050405020304" pitchFamily="18" charset="0"/>
              </a:rPr>
              <a:t>Cahaba Medical Care – Woodstock Office</a:t>
            </a:r>
          </a:p>
          <a:p>
            <a:pPr>
              <a:lnSpc>
                <a:spcPct val="107000"/>
              </a:lnSpc>
            </a:pPr>
            <a:r>
              <a:rPr lang="en-US" dirty="0">
                <a:latin typeface="+mj-lt"/>
                <a:ea typeface="Calibri" panose="020F0502020204030204" pitchFamily="34" charset="0"/>
                <a:cs typeface="Times New Roman" panose="02020603050405020304" pitchFamily="18" charset="0"/>
              </a:rPr>
              <a:t>Cahaba Medical Care Foundation – Centreville</a:t>
            </a:r>
          </a:p>
          <a:p>
            <a:pPr>
              <a:lnSpc>
                <a:spcPct val="107000"/>
              </a:lnSpc>
            </a:pPr>
            <a:r>
              <a:rPr lang="en-US" dirty="0">
                <a:latin typeface="+mj-lt"/>
                <a:ea typeface="Calibri" panose="020F0502020204030204" pitchFamily="34" charset="0"/>
                <a:cs typeface="Times New Roman" panose="02020603050405020304" pitchFamily="18" charset="0"/>
              </a:rPr>
              <a:t>Cahaba Medical Care – West </a:t>
            </a:r>
            <a:r>
              <a:rPr lang="en-US" dirty="0" err="1">
                <a:latin typeface="+mj-lt"/>
                <a:ea typeface="Calibri" panose="020F0502020204030204" pitchFamily="34" charset="0"/>
                <a:cs typeface="Times New Roman" panose="02020603050405020304" pitchFamily="18" charset="0"/>
              </a:rPr>
              <a:t>Blocton</a:t>
            </a:r>
            <a:endParaRPr lang="en-US" dirty="0">
              <a:latin typeface="+mj-lt"/>
              <a:ea typeface="Calibri" panose="020F0502020204030204" pitchFamily="34" charset="0"/>
              <a:cs typeface="Times New Roman" panose="02020603050405020304" pitchFamily="18" charset="0"/>
            </a:endParaRPr>
          </a:p>
          <a:p>
            <a:pPr>
              <a:lnSpc>
                <a:spcPct val="107000"/>
              </a:lnSpc>
            </a:pPr>
            <a:r>
              <a:rPr lang="en-US" dirty="0">
                <a:latin typeface="+mj-lt"/>
                <a:ea typeface="Calibri" panose="020F0502020204030204" pitchFamily="34" charset="0"/>
                <a:cs typeface="Times New Roman" panose="02020603050405020304" pitchFamily="18" charset="0"/>
              </a:rPr>
              <a:t>Cahaba Medical Care – Brent</a:t>
            </a:r>
          </a:p>
          <a:p>
            <a:pPr>
              <a:lnSpc>
                <a:spcPct val="107000"/>
              </a:lnSpc>
            </a:pPr>
            <a:r>
              <a:rPr lang="en-US" dirty="0">
                <a:latin typeface="+mj-lt"/>
                <a:ea typeface="Calibri" panose="020F0502020204030204" pitchFamily="34" charset="0"/>
                <a:cs typeface="Times New Roman" panose="02020603050405020304" pitchFamily="18" charset="0"/>
              </a:rPr>
              <a:t> </a:t>
            </a:r>
          </a:p>
          <a:p>
            <a:pPr>
              <a:lnSpc>
                <a:spcPct val="107000"/>
              </a:lnSpc>
            </a:pPr>
            <a:r>
              <a:rPr lang="en-US" b="1" u="sng" dirty="0">
                <a:latin typeface="+mj-lt"/>
                <a:ea typeface="Calibri" panose="020F0502020204030204" pitchFamily="34" charset="0"/>
                <a:cs typeface="Times New Roman" panose="02020603050405020304" pitchFamily="18" charset="0"/>
              </a:rPr>
              <a:t>Perry County</a:t>
            </a:r>
            <a:endParaRPr lang="en-US" dirty="0">
              <a:latin typeface="+mj-lt"/>
              <a:ea typeface="Calibri" panose="020F0502020204030204" pitchFamily="34" charset="0"/>
              <a:cs typeface="Times New Roman" panose="02020603050405020304" pitchFamily="18" charset="0"/>
            </a:endParaRPr>
          </a:p>
          <a:p>
            <a:pPr>
              <a:lnSpc>
                <a:spcPct val="107000"/>
              </a:lnSpc>
            </a:pPr>
            <a:r>
              <a:rPr lang="en-US" dirty="0">
                <a:latin typeface="+mj-lt"/>
                <a:ea typeface="Calibri" panose="020F0502020204030204" pitchFamily="34" charset="0"/>
                <a:cs typeface="Times New Roman" panose="02020603050405020304" pitchFamily="18" charset="0"/>
              </a:rPr>
              <a:t>Perry County Health Department</a:t>
            </a:r>
          </a:p>
          <a:p>
            <a:pPr>
              <a:lnSpc>
                <a:spcPct val="107000"/>
              </a:lnSpc>
            </a:pPr>
            <a:r>
              <a:rPr lang="en-US" dirty="0">
                <a:latin typeface="+mj-lt"/>
                <a:ea typeface="Calibri" panose="020F0502020204030204" pitchFamily="34" charset="0"/>
                <a:cs typeface="Times New Roman" panose="02020603050405020304" pitchFamily="18" charset="0"/>
              </a:rPr>
              <a:t>Cahaba Medical Care – Marion</a:t>
            </a:r>
          </a:p>
          <a:p>
            <a:pPr>
              <a:lnSpc>
                <a:spcPct val="107000"/>
              </a:lnSpc>
            </a:pPr>
            <a:r>
              <a:rPr lang="en-US" dirty="0">
                <a:latin typeface="+mj-lt"/>
                <a:ea typeface="Calibri" panose="020F0502020204030204" pitchFamily="34" charset="0"/>
                <a:cs typeface="Times New Roman" panose="02020603050405020304" pitchFamily="18" charset="0"/>
              </a:rPr>
              <a:t>RHMPI – Marion Health Center</a:t>
            </a:r>
          </a:p>
          <a:p>
            <a:pPr>
              <a:lnSpc>
                <a:spcPct val="107000"/>
              </a:lnSpc>
            </a:pPr>
            <a:r>
              <a:rPr lang="en-US" dirty="0">
                <a:latin typeface="+mj-lt"/>
                <a:ea typeface="Calibri" panose="020F0502020204030204" pitchFamily="34" charset="0"/>
                <a:cs typeface="Times New Roman" panose="02020603050405020304" pitchFamily="18" charset="0"/>
              </a:rPr>
              <a:t>RHMPI – Union Town Health Center</a:t>
            </a:r>
          </a:p>
          <a:p>
            <a:pPr>
              <a:lnSpc>
                <a:spcPct val="107000"/>
              </a:lnSpc>
            </a:pPr>
            <a:r>
              <a:rPr lang="en-US" b="1" dirty="0">
                <a:latin typeface="+mj-lt"/>
                <a:ea typeface="Calibri" panose="020F0502020204030204" pitchFamily="34" charset="0"/>
                <a:cs typeface="Times New Roman" panose="02020603050405020304" pitchFamily="18" charset="0"/>
              </a:rPr>
              <a:t> </a:t>
            </a:r>
            <a:endParaRPr lang="en-US" dirty="0">
              <a:latin typeface="+mj-lt"/>
              <a:ea typeface="Calibri" panose="020F0502020204030204" pitchFamily="34" charset="0"/>
              <a:cs typeface="Times New Roman" panose="02020603050405020304" pitchFamily="18" charset="0"/>
            </a:endParaRPr>
          </a:p>
          <a:p>
            <a:pPr>
              <a:lnSpc>
                <a:spcPct val="107000"/>
              </a:lnSpc>
            </a:pPr>
            <a:r>
              <a:rPr lang="en-US" b="1" u="sng" dirty="0">
                <a:latin typeface="+mj-lt"/>
                <a:ea typeface="Calibri" panose="020F0502020204030204" pitchFamily="34" charset="0"/>
                <a:cs typeface="Times New Roman" panose="02020603050405020304" pitchFamily="18" charset="0"/>
              </a:rPr>
              <a:t>Hale County</a:t>
            </a:r>
            <a:endParaRPr lang="en-US" dirty="0">
              <a:latin typeface="+mj-lt"/>
              <a:ea typeface="Calibri" panose="020F0502020204030204" pitchFamily="34" charset="0"/>
              <a:cs typeface="Times New Roman" panose="02020603050405020304" pitchFamily="18" charset="0"/>
            </a:endParaRPr>
          </a:p>
          <a:p>
            <a:pPr>
              <a:lnSpc>
                <a:spcPct val="107000"/>
              </a:lnSpc>
            </a:pPr>
            <a:r>
              <a:rPr lang="en-US" dirty="0">
                <a:latin typeface="+mj-lt"/>
                <a:ea typeface="Calibri" panose="020F0502020204030204" pitchFamily="34" charset="0"/>
                <a:cs typeface="Times New Roman" panose="02020603050405020304" pitchFamily="18" charset="0"/>
              </a:rPr>
              <a:t>Hale County Health Department</a:t>
            </a:r>
          </a:p>
          <a:p>
            <a:pPr>
              <a:lnSpc>
                <a:spcPct val="107000"/>
              </a:lnSpc>
            </a:pPr>
            <a:r>
              <a:rPr lang="en-US" dirty="0">
                <a:latin typeface="+mj-lt"/>
                <a:ea typeface="Calibri" panose="020F0502020204030204" pitchFamily="34" charset="0"/>
                <a:cs typeface="Times New Roman" panose="02020603050405020304" pitchFamily="18" charset="0"/>
              </a:rPr>
              <a:t>Whatley Health Services, </a:t>
            </a:r>
            <a:r>
              <a:rPr lang="en-US" dirty="0" err="1">
                <a:latin typeface="+mj-lt"/>
                <a:ea typeface="Calibri" panose="020F0502020204030204" pitchFamily="34" charset="0"/>
                <a:cs typeface="Times New Roman" panose="02020603050405020304" pitchFamily="18" charset="0"/>
              </a:rPr>
              <a:t>Inc</a:t>
            </a:r>
            <a:r>
              <a:rPr lang="en-US" dirty="0">
                <a:latin typeface="+mj-lt"/>
                <a:ea typeface="Calibri" panose="020F0502020204030204" pitchFamily="34" charset="0"/>
                <a:cs typeface="Times New Roman" panose="02020603050405020304" pitchFamily="18" charset="0"/>
              </a:rPr>
              <a:t> – Hale County Health Center</a:t>
            </a:r>
          </a:p>
          <a:p>
            <a:pPr>
              <a:lnSpc>
                <a:spcPct val="107000"/>
              </a:lnSpc>
            </a:pPr>
            <a:endParaRPr lang="en-US" dirty="0">
              <a:latin typeface="+mj-lt"/>
              <a:ea typeface="Calibri" panose="020F0502020204030204" pitchFamily="34" charset="0"/>
              <a:cs typeface="Times New Roman" panose="02020603050405020304" pitchFamily="18" charset="0"/>
            </a:endParaRPr>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17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What Is Operation Wipe Out?</a:t>
            </a:r>
          </a:p>
        </p:txBody>
      </p:sp>
      <p:sp>
        <p:nvSpPr>
          <p:cNvPr id="5" name="Content Placeholder 4">
            <a:extLst>
              <a:ext uri="{FF2B5EF4-FFF2-40B4-BE49-F238E27FC236}">
                <a16:creationId xmlns:a16="http://schemas.microsoft.com/office/drawing/2014/main" id="{A9D68129-F41F-4E04-B7B3-6BCD50FDD8E4}"/>
              </a:ext>
            </a:extLst>
          </p:cNvPr>
          <p:cNvSpPr>
            <a:spLocks noGrp="1"/>
          </p:cNvSpPr>
          <p:nvPr>
            <p:ph idx="1"/>
          </p:nvPr>
        </p:nvSpPr>
        <p:spPr>
          <a:xfrm>
            <a:off x="677334" y="1551398"/>
            <a:ext cx="8872108" cy="5116529"/>
          </a:xfrm>
        </p:spPr>
        <p:txBody>
          <a:bodyPr>
            <a:normAutofit lnSpcReduction="10000"/>
          </a:bodyPr>
          <a:lstStyle/>
          <a:p>
            <a:r>
              <a:rPr lang="en-US" sz="2800" dirty="0">
                <a:latin typeface="Calibri" panose="020F0502020204030204" pitchFamily="34" charset="0"/>
                <a:cs typeface="Calibri" panose="020F0502020204030204" pitchFamily="34" charset="0"/>
              </a:rPr>
              <a:t>Statewide effort to eliminate cervical cancer as a public health problem in Alabama through:</a:t>
            </a:r>
          </a:p>
          <a:p>
            <a:pPr lvl="1"/>
            <a:r>
              <a:rPr lang="en-US" sz="2400" dirty="0">
                <a:latin typeface="Calibri" panose="020F0502020204030204" pitchFamily="34" charset="0"/>
                <a:cs typeface="Calibri" panose="020F0502020204030204" pitchFamily="34" charset="0"/>
              </a:rPr>
              <a:t>Increased HPV vaccination</a:t>
            </a:r>
          </a:p>
          <a:p>
            <a:pPr lvl="1"/>
            <a:r>
              <a:rPr lang="en-US" sz="2400" dirty="0">
                <a:latin typeface="Calibri" panose="020F0502020204030204" pitchFamily="34" charset="0"/>
                <a:cs typeface="Calibri" panose="020F0502020204030204" pitchFamily="34" charset="0"/>
              </a:rPr>
              <a:t>Increased cancer screening through regular HPV/Pap testing</a:t>
            </a:r>
          </a:p>
          <a:p>
            <a:pPr lvl="1"/>
            <a:r>
              <a:rPr lang="en-US" sz="2400" dirty="0">
                <a:latin typeface="Calibri" panose="020F0502020204030204" pitchFamily="34" charset="0"/>
                <a:cs typeface="Calibri" panose="020F0502020204030204" pitchFamily="34" charset="0"/>
              </a:rPr>
              <a:t>Increased appropriate follow-up/treatment for women who have abnormal test results</a:t>
            </a:r>
          </a:p>
          <a:p>
            <a:r>
              <a:rPr lang="en-US" sz="2800" dirty="0">
                <a:latin typeface="Calibri" panose="020F0502020204030204" pitchFamily="34" charset="0"/>
                <a:cs typeface="Calibri" panose="020F0502020204030204" pitchFamily="34" charset="0"/>
              </a:rPr>
              <a:t>An Umbrella that captures previous, ongoing, and new efforts by state, academic, non-profit, and individual efforts to reduce cervical cancer mortality in Alabama</a:t>
            </a:r>
          </a:p>
          <a:p>
            <a:r>
              <a:rPr lang="en-US" sz="2800" dirty="0">
                <a:latin typeface="Calibri" panose="020F0502020204030204" pitchFamily="34" charset="0"/>
                <a:cs typeface="Calibri" panose="020F0502020204030204" pitchFamily="34" charset="0"/>
              </a:rPr>
              <a:t>A Call to Action to every community member to take steps to Wipe Out Cervical Cancer in our lifetime</a:t>
            </a:r>
          </a:p>
        </p:txBody>
      </p:sp>
    </p:spTree>
    <p:extLst>
      <p:ext uri="{BB962C8B-B14F-4D97-AF65-F5344CB8AC3E}">
        <p14:creationId xmlns:p14="http://schemas.microsoft.com/office/powerpoint/2010/main" val="800562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2152650" y="365127"/>
            <a:ext cx="6686550" cy="1006474"/>
          </a:xfrm>
        </p:spPr>
        <p:txBody>
          <a:bodyPr>
            <a:normAutofit/>
          </a:bodyPr>
          <a:lstStyle/>
          <a:p>
            <a:pPr algn="ctr"/>
            <a:r>
              <a:rPr lang="en-US" dirty="0">
                <a:solidFill>
                  <a:schemeClr val="accent2">
                    <a:lumMod val="75000"/>
                  </a:schemeClr>
                </a:solidFill>
              </a:rPr>
              <a:t>ABC Enrolling Providers</a:t>
            </a:r>
          </a:p>
        </p:txBody>
      </p:sp>
      <p:sp>
        <p:nvSpPr>
          <p:cNvPr id="4" name="Rectangle 3"/>
          <p:cNvSpPr/>
          <p:nvPr/>
        </p:nvSpPr>
        <p:spPr>
          <a:xfrm>
            <a:off x="1752600" y="1447801"/>
            <a:ext cx="8991600" cy="4741747"/>
          </a:xfrm>
          <a:prstGeom prst="rect">
            <a:avLst/>
          </a:prstGeom>
        </p:spPr>
        <p:txBody>
          <a:bodyPr wrap="square">
            <a:spAutoFit/>
          </a:bodyPr>
          <a:lstStyle/>
          <a:p>
            <a:r>
              <a:rPr lang="en-US" b="1" u="sng" dirty="0">
                <a:latin typeface="+mj-lt"/>
              </a:rPr>
              <a:t>Greene County</a:t>
            </a:r>
            <a:endParaRPr lang="en-US" dirty="0">
              <a:latin typeface="+mj-lt"/>
            </a:endParaRPr>
          </a:p>
          <a:p>
            <a:r>
              <a:rPr lang="en-US" dirty="0">
                <a:latin typeface="+mj-lt"/>
              </a:rPr>
              <a:t>Greene County Health Department</a:t>
            </a:r>
          </a:p>
          <a:p>
            <a:r>
              <a:rPr lang="en-US" dirty="0">
                <a:latin typeface="+mj-lt"/>
              </a:rPr>
              <a:t>Whatley Health Services – Eutaw</a:t>
            </a:r>
          </a:p>
          <a:p>
            <a:endParaRPr lang="en-US" dirty="0">
              <a:latin typeface="+mj-lt"/>
            </a:endParaRPr>
          </a:p>
          <a:p>
            <a:pPr>
              <a:lnSpc>
                <a:spcPct val="107000"/>
              </a:lnSpc>
            </a:pPr>
            <a:r>
              <a:rPr lang="en-US" b="1" u="sng" dirty="0">
                <a:latin typeface="+mj-lt"/>
                <a:ea typeface="Calibri" panose="020F0502020204030204" pitchFamily="34" charset="0"/>
                <a:cs typeface="Times New Roman" panose="02020603050405020304" pitchFamily="18" charset="0"/>
              </a:rPr>
              <a:t>Sumter County</a:t>
            </a:r>
            <a:endParaRPr lang="en-US" dirty="0">
              <a:latin typeface="+mj-lt"/>
              <a:ea typeface="Calibri" panose="020F0502020204030204" pitchFamily="34" charset="0"/>
              <a:cs typeface="Times New Roman" panose="02020603050405020304" pitchFamily="18" charset="0"/>
            </a:endParaRPr>
          </a:p>
          <a:p>
            <a:pPr>
              <a:lnSpc>
                <a:spcPct val="107000"/>
              </a:lnSpc>
            </a:pPr>
            <a:r>
              <a:rPr lang="en-US" dirty="0">
                <a:latin typeface="+mj-lt"/>
                <a:ea typeface="Calibri" panose="020F0502020204030204" pitchFamily="34" charset="0"/>
                <a:cs typeface="Times New Roman" panose="02020603050405020304" pitchFamily="18" charset="0"/>
              </a:rPr>
              <a:t>Sumter County Health Department</a:t>
            </a:r>
          </a:p>
          <a:p>
            <a:pPr>
              <a:lnSpc>
                <a:spcPct val="107000"/>
              </a:lnSpc>
            </a:pPr>
            <a:r>
              <a:rPr lang="en-US" dirty="0">
                <a:latin typeface="+mj-lt"/>
                <a:ea typeface="Calibri" panose="020F0502020204030204" pitchFamily="34" charset="0"/>
                <a:cs typeface="Times New Roman" panose="02020603050405020304" pitchFamily="18" charset="0"/>
              </a:rPr>
              <a:t>Whatley Health Services – Sumter County Health Center</a:t>
            </a:r>
          </a:p>
          <a:p>
            <a:pPr>
              <a:lnSpc>
                <a:spcPct val="107000"/>
              </a:lnSpc>
            </a:pPr>
            <a:r>
              <a:rPr lang="en-US" dirty="0">
                <a:latin typeface="+mj-lt"/>
                <a:ea typeface="Calibri" panose="020F0502020204030204" pitchFamily="34" charset="0"/>
                <a:cs typeface="Times New Roman" panose="02020603050405020304" pitchFamily="18" charset="0"/>
              </a:rPr>
              <a:t> </a:t>
            </a:r>
          </a:p>
          <a:p>
            <a:pPr>
              <a:lnSpc>
                <a:spcPct val="107000"/>
              </a:lnSpc>
            </a:pPr>
            <a:r>
              <a:rPr lang="en-US" b="1" u="sng" dirty="0">
                <a:latin typeface="+mj-lt"/>
                <a:ea typeface="Calibri" panose="020F0502020204030204" pitchFamily="34" charset="0"/>
                <a:cs typeface="Times New Roman" panose="02020603050405020304" pitchFamily="18" charset="0"/>
              </a:rPr>
              <a:t>Pickens County</a:t>
            </a:r>
            <a:endParaRPr lang="en-US" dirty="0">
              <a:latin typeface="+mj-lt"/>
              <a:ea typeface="Calibri" panose="020F0502020204030204" pitchFamily="34" charset="0"/>
              <a:cs typeface="Times New Roman" panose="02020603050405020304" pitchFamily="18" charset="0"/>
            </a:endParaRPr>
          </a:p>
          <a:p>
            <a:pPr>
              <a:lnSpc>
                <a:spcPct val="107000"/>
              </a:lnSpc>
            </a:pPr>
            <a:r>
              <a:rPr lang="en-US" dirty="0">
                <a:latin typeface="+mj-lt"/>
                <a:ea typeface="Calibri" panose="020F0502020204030204" pitchFamily="34" charset="0"/>
                <a:cs typeface="Times New Roman" panose="02020603050405020304" pitchFamily="18" charset="0"/>
              </a:rPr>
              <a:t>Pickens County Health Department</a:t>
            </a:r>
          </a:p>
          <a:p>
            <a:pPr>
              <a:lnSpc>
                <a:spcPct val="107000"/>
              </a:lnSpc>
            </a:pPr>
            <a:r>
              <a:rPr lang="en-US" dirty="0">
                <a:latin typeface="+mj-lt"/>
                <a:ea typeface="Calibri" panose="020F0502020204030204" pitchFamily="34" charset="0"/>
                <a:cs typeface="Times New Roman" panose="02020603050405020304" pitchFamily="18" charset="0"/>
              </a:rPr>
              <a:t>Whatley Health Services, Inc. – Carrollton</a:t>
            </a:r>
          </a:p>
          <a:p>
            <a:pPr>
              <a:lnSpc>
                <a:spcPct val="107000"/>
              </a:lnSpc>
            </a:pPr>
            <a:r>
              <a:rPr lang="en-US" dirty="0">
                <a:latin typeface="+mj-lt"/>
                <a:ea typeface="Calibri" panose="020F0502020204030204" pitchFamily="34" charset="0"/>
                <a:cs typeface="Times New Roman" panose="02020603050405020304" pitchFamily="18" charset="0"/>
              </a:rPr>
              <a:t>Whatley Health Services, Inc. – Pickens County Family Crisis Center</a:t>
            </a:r>
          </a:p>
          <a:p>
            <a:pPr>
              <a:lnSpc>
                <a:spcPct val="107000"/>
              </a:lnSpc>
            </a:pPr>
            <a:r>
              <a:rPr lang="en-US" dirty="0">
                <a:latin typeface="+mj-lt"/>
                <a:ea typeface="Calibri" panose="020F0502020204030204" pitchFamily="34" charset="0"/>
                <a:cs typeface="Times New Roman" panose="02020603050405020304" pitchFamily="18" charset="0"/>
              </a:rPr>
              <a:t>Whatley Health Services, Inc. – Aliceville</a:t>
            </a:r>
          </a:p>
          <a:p>
            <a:pPr>
              <a:lnSpc>
                <a:spcPct val="107000"/>
              </a:lnSpc>
            </a:pPr>
            <a:r>
              <a:rPr lang="en-US" dirty="0">
                <a:latin typeface="+mj-lt"/>
                <a:ea typeface="Calibri" panose="020F0502020204030204" pitchFamily="34" charset="0"/>
                <a:cs typeface="Times New Roman" panose="02020603050405020304" pitchFamily="18" charset="0"/>
              </a:rPr>
              <a:t>Pickens County Family Practice</a:t>
            </a:r>
          </a:p>
          <a:p>
            <a:pPr>
              <a:lnSpc>
                <a:spcPct val="107000"/>
              </a:lnSpc>
            </a:pPr>
            <a:r>
              <a:rPr lang="en-US" dirty="0">
                <a:latin typeface="+mj-lt"/>
                <a:ea typeface="Calibri" panose="020F0502020204030204" pitchFamily="34" charset="0"/>
                <a:cs typeface="Times New Roman" panose="02020603050405020304" pitchFamily="18" charset="0"/>
              </a:rPr>
              <a:t> </a:t>
            </a:r>
          </a:p>
          <a:p>
            <a:pPr>
              <a:lnSpc>
                <a:spcPct val="107000"/>
              </a:lnSpc>
            </a:pPr>
            <a:r>
              <a:rPr lang="en-US" dirty="0">
                <a:latin typeface="Helvetica"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128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a:xfrm>
            <a:off x="2152650" y="365127"/>
            <a:ext cx="6686550" cy="1006474"/>
          </a:xfrm>
        </p:spPr>
        <p:txBody>
          <a:bodyPr>
            <a:normAutofit/>
          </a:bodyPr>
          <a:lstStyle/>
          <a:p>
            <a:r>
              <a:rPr lang="en-US" dirty="0">
                <a:solidFill>
                  <a:schemeClr val="accent2">
                    <a:lumMod val="75000"/>
                  </a:schemeClr>
                </a:solidFill>
              </a:rPr>
              <a:t>ABC Enrolling Providers</a:t>
            </a:r>
          </a:p>
        </p:txBody>
      </p:sp>
      <p:sp>
        <p:nvSpPr>
          <p:cNvPr id="3" name="Rectangle 2"/>
          <p:cNvSpPr/>
          <p:nvPr/>
        </p:nvSpPr>
        <p:spPr>
          <a:xfrm>
            <a:off x="1676400" y="1676400"/>
            <a:ext cx="6705600" cy="3924023"/>
          </a:xfrm>
          <a:prstGeom prst="rect">
            <a:avLst/>
          </a:prstGeom>
        </p:spPr>
        <p:txBody>
          <a:bodyPr wrap="square">
            <a:spAutoFit/>
          </a:bodyPr>
          <a:lstStyle/>
          <a:p>
            <a:pPr>
              <a:lnSpc>
                <a:spcPct val="107000"/>
              </a:lnSpc>
            </a:pPr>
            <a:r>
              <a:rPr lang="en-US" b="1" u="sng" dirty="0">
                <a:latin typeface="+mj-lt"/>
                <a:ea typeface="Calibri" panose="020F0502020204030204" pitchFamily="34" charset="0"/>
                <a:cs typeface="Times New Roman" panose="02020603050405020304" pitchFamily="18" charset="0"/>
              </a:rPr>
              <a:t>Tuscaloosa County</a:t>
            </a:r>
            <a:endParaRPr lang="en-US" dirty="0">
              <a:latin typeface="+mj-lt"/>
              <a:ea typeface="Calibri" panose="020F0502020204030204" pitchFamily="34" charset="0"/>
              <a:cs typeface="Times New Roman" panose="02020603050405020304" pitchFamily="18" charset="0"/>
            </a:endParaRPr>
          </a:p>
          <a:p>
            <a:pPr>
              <a:lnSpc>
                <a:spcPct val="107000"/>
              </a:lnSpc>
            </a:pPr>
            <a:r>
              <a:rPr lang="en-US" dirty="0">
                <a:latin typeface="+mj-lt"/>
                <a:ea typeface="Calibri" panose="020F0502020204030204" pitchFamily="34" charset="0"/>
                <a:cs typeface="Times New Roman" panose="02020603050405020304" pitchFamily="18" charset="0"/>
              </a:rPr>
              <a:t>Tuscaloosa County Health Department</a:t>
            </a:r>
          </a:p>
          <a:p>
            <a:pPr>
              <a:lnSpc>
                <a:spcPct val="107000"/>
              </a:lnSpc>
            </a:pPr>
            <a:r>
              <a:rPr lang="en-US" dirty="0">
                <a:latin typeface="+mj-lt"/>
                <a:ea typeface="Calibri" panose="020F0502020204030204" pitchFamily="34" charset="0"/>
                <a:cs typeface="Times New Roman" panose="02020603050405020304" pitchFamily="18" charset="0"/>
              </a:rPr>
              <a:t>Whatley Health Services, Inc. – Crescent East</a:t>
            </a:r>
          </a:p>
          <a:p>
            <a:pPr>
              <a:lnSpc>
                <a:spcPct val="107000"/>
              </a:lnSpc>
            </a:pPr>
            <a:r>
              <a:rPr lang="en-US" dirty="0">
                <a:latin typeface="+mj-lt"/>
                <a:ea typeface="Calibri" panose="020F0502020204030204" pitchFamily="34" charset="0"/>
                <a:cs typeface="Times New Roman" panose="02020603050405020304" pitchFamily="18" charset="0"/>
              </a:rPr>
              <a:t>Whatley Health Services, Inc. – Oakman Health Center</a:t>
            </a:r>
          </a:p>
          <a:p>
            <a:pPr>
              <a:lnSpc>
                <a:spcPct val="107000"/>
              </a:lnSpc>
            </a:pPr>
            <a:r>
              <a:rPr lang="en-US" dirty="0">
                <a:latin typeface="+mj-lt"/>
                <a:ea typeface="Calibri" panose="020F0502020204030204" pitchFamily="34" charset="0"/>
                <a:cs typeface="Times New Roman" panose="02020603050405020304" pitchFamily="18" charset="0"/>
              </a:rPr>
              <a:t>Whatley Health Services, Inc. – Maude L. Whatley (Main Center</a:t>
            </a:r>
            <a:r>
              <a:rPr lang="en-US" dirty="0">
                <a:latin typeface="Helvetica"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b="1" u="sng" dirty="0">
              <a:solidFill>
                <a:srgbClr val="000000"/>
              </a:solidFill>
              <a:latin typeface="+mj-lt"/>
              <a:ea typeface="Calibri" panose="020F0502020204030204" pitchFamily="34" charset="0"/>
              <a:cs typeface="Times New Roman" panose="02020603050405020304" pitchFamily="18" charset="0"/>
            </a:endParaRPr>
          </a:p>
          <a:p>
            <a:pPr>
              <a:lnSpc>
                <a:spcPct val="107000"/>
              </a:lnSpc>
            </a:pPr>
            <a:r>
              <a:rPr lang="en-US" b="1" u="sng" dirty="0">
                <a:solidFill>
                  <a:srgbClr val="000000"/>
                </a:solidFill>
                <a:latin typeface="+mj-lt"/>
                <a:ea typeface="Calibri" panose="020F0502020204030204" pitchFamily="34" charset="0"/>
                <a:cs typeface="Times New Roman" panose="02020603050405020304" pitchFamily="18" charset="0"/>
              </a:rPr>
              <a:t>Fayette County</a:t>
            </a:r>
            <a:endParaRPr lang="en-US" sz="2400" dirty="0">
              <a:latin typeface="+mj-lt"/>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mj-lt"/>
                <a:ea typeface="Calibri" panose="020F0502020204030204" pitchFamily="34" charset="0"/>
                <a:cs typeface="Times New Roman" panose="02020603050405020304" pitchFamily="18" charset="0"/>
              </a:rPr>
              <a:t>Fayette County Health Department</a:t>
            </a:r>
            <a:endParaRPr lang="en-US" sz="2400" dirty="0">
              <a:latin typeface="+mj-lt"/>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mj-lt"/>
                <a:ea typeface="Calibri" panose="020F0502020204030204" pitchFamily="34" charset="0"/>
                <a:cs typeface="Times New Roman" panose="02020603050405020304" pitchFamily="18" charset="0"/>
              </a:rPr>
              <a:t> </a:t>
            </a:r>
            <a:endParaRPr lang="en-US" sz="2400" dirty="0">
              <a:latin typeface="+mj-lt"/>
              <a:ea typeface="Calibri" panose="020F0502020204030204" pitchFamily="34" charset="0"/>
              <a:cs typeface="Times New Roman" panose="02020603050405020304" pitchFamily="18" charset="0"/>
            </a:endParaRPr>
          </a:p>
          <a:p>
            <a:pPr>
              <a:lnSpc>
                <a:spcPct val="107000"/>
              </a:lnSpc>
            </a:pPr>
            <a:r>
              <a:rPr lang="en-US" b="1" u="sng" dirty="0">
                <a:solidFill>
                  <a:srgbClr val="000000"/>
                </a:solidFill>
                <a:latin typeface="+mj-lt"/>
                <a:ea typeface="Calibri" panose="020F0502020204030204" pitchFamily="34" charset="0"/>
                <a:cs typeface="Times New Roman" panose="02020603050405020304" pitchFamily="18" charset="0"/>
              </a:rPr>
              <a:t>Lamar County</a:t>
            </a:r>
            <a:endParaRPr lang="en-US" sz="2400" dirty="0">
              <a:latin typeface="+mj-lt"/>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mj-lt"/>
                <a:ea typeface="Calibri" panose="020F0502020204030204" pitchFamily="34" charset="0"/>
                <a:cs typeface="Times New Roman" panose="02020603050405020304" pitchFamily="18" charset="0"/>
              </a:rPr>
              <a:t>Lamar County Health Department</a:t>
            </a:r>
            <a:endParaRPr lang="en-US" sz="2400" dirty="0">
              <a:latin typeface="+mj-lt"/>
              <a:ea typeface="Calibri" panose="020F0502020204030204" pitchFamily="34" charset="0"/>
              <a:cs typeface="Times New Roman" panose="02020603050405020304" pitchFamily="18" charset="0"/>
            </a:endParaRPr>
          </a:p>
          <a:p>
            <a:pPr>
              <a:lnSpc>
                <a:spcPct val="107000"/>
              </a:lnSpc>
            </a:pPr>
            <a:r>
              <a:rPr lang="en-US" dirty="0">
                <a:solidFill>
                  <a:srgbClr val="000000"/>
                </a:solidFill>
                <a:latin typeface="+mj-lt"/>
                <a:ea typeface="Calibri" panose="020F0502020204030204" pitchFamily="34" charset="0"/>
                <a:cs typeface="Times New Roman" panose="02020603050405020304" pitchFamily="18" charset="0"/>
              </a:rPr>
              <a:t>Whatley Health Services – Vernon Health Center</a:t>
            </a:r>
            <a:endParaRPr lang="en-US" sz="24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1262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0BFB-BEF6-4D2A-8C5C-A270C63036F6}"/>
              </a:ext>
            </a:extLst>
          </p:cNvPr>
          <p:cNvSpPr>
            <a:spLocks noGrp="1"/>
          </p:cNvSpPr>
          <p:nvPr>
            <p:ph type="title"/>
          </p:nvPr>
        </p:nvSpPr>
        <p:spPr>
          <a:xfrm>
            <a:off x="2133600" y="609600"/>
            <a:ext cx="6705601" cy="1320800"/>
          </a:xfrm>
        </p:spPr>
        <p:txBody>
          <a:bodyPr>
            <a:normAutofit/>
          </a:bodyPr>
          <a:lstStyle/>
          <a:p>
            <a:pPr algn="ctr"/>
            <a:r>
              <a:rPr lang="en-US" dirty="0">
                <a:solidFill>
                  <a:schemeClr val="accent2">
                    <a:lumMod val="75000"/>
                  </a:schemeClr>
                </a:solidFill>
                <a:latin typeface="+mn-lt"/>
              </a:rPr>
              <a:t>ABC Mammogram Providers</a:t>
            </a:r>
          </a:p>
        </p:txBody>
      </p:sp>
      <p:sp>
        <p:nvSpPr>
          <p:cNvPr id="4" name="Rectangle 3"/>
          <p:cNvSpPr/>
          <p:nvPr/>
        </p:nvSpPr>
        <p:spPr>
          <a:xfrm>
            <a:off x="2133600" y="1692003"/>
            <a:ext cx="6934201" cy="3811300"/>
          </a:xfrm>
          <a:prstGeom prst="rect">
            <a:avLst/>
          </a:prstGeom>
        </p:spPr>
        <p:txBody>
          <a:bodyPr wrap="square">
            <a:spAutoFit/>
          </a:bodyPr>
          <a:lstStyle/>
          <a:p>
            <a:pPr>
              <a:spcBef>
                <a:spcPts val="1000"/>
              </a:spcBef>
              <a:buClr>
                <a:schemeClr val="accent1"/>
              </a:buClr>
            </a:pPr>
            <a:r>
              <a:rPr lang="en-US" b="1" u="sng" dirty="0">
                <a:latin typeface="+mj-lt"/>
                <a:cs typeface="Calibri" panose="020F0502020204030204" pitchFamily="34" charset="0"/>
              </a:rPr>
              <a:t>Bibb County</a:t>
            </a:r>
          </a:p>
          <a:p>
            <a:pPr>
              <a:spcBef>
                <a:spcPts val="600"/>
              </a:spcBef>
            </a:pPr>
            <a:r>
              <a:rPr lang="en-US" dirty="0">
                <a:latin typeface="+mj-lt"/>
              </a:rPr>
              <a:t>Bibb County Healthcare Auth., Bibb Medical Center</a:t>
            </a:r>
          </a:p>
          <a:p>
            <a:pPr>
              <a:spcBef>
                <a:spcPts val="600"/>
              </a:spcBef>
            </a:pPr>
            <a:endParaRPr lang="en-US" dirty="0">
              <a:latin typeface="+mj-lt"/>
              <a:cs typeface="Calibri" panose="020F0502020204030204" pitchFamily="34" charset="0"/>
            </a:endParaRPr>
          </a:p>
          <a:p>
            <a:pPr>
              <a:spcBef>
                <a:spcPts val="1000"/>
              </a:spcBef>
              <a:buClr>
                <a:schemeClr val="accent1"/>
              </a:buClr>
            </a:pPr>
            <a:r>
              <a:rPr lang="en-US" b="1" u="sng" dirty="0">
                <a:latin typeface="+mj-lt"/>
                <a:cs typeface="Calibri" panose="020F0502020204030204" pitchFamily="34" charset="0"/>
              </a:rPr>
              <a:t>Fayette County</a:t>
            </a:r>
          </a:p>
          <a:p>
            <a:pPr>
              <a:spcBef>
                <a:spcPts val="600"/>
              </a:spcBef>
            </a:pPr>
            <a:r>
              <a:rPr lang="en-US" dirty="0">
                <a:latin typeface="+mj-lt"/>
              </a:rPr>
              <a:t>Fayette Medical Center</a:t>
            </a:r>
          </a:p>
          <a:p>
            <a:pPr>
              <a:spcBef>
                <a:spcPts val="1000"/>
              </a:spcBef>
            </a:pPr>
            <a:endParaRPr lang="en-US" dirty="0">
              <a:latin typeface="+mj-lt"/>
            </a:endParaRPr>
          </a:p>
          <a:p>
            <a:pPr>
              <a:spcBef>
                <a:spcPts val="1000"/>
              </a:spcBef>
              <a:buClr>
                <a:schemeClr val="accent1"/>
              </a:buClr>
            </a:pPr>
            <a:r>
              <a:rPr lang="en-US" b="1" u="sng" dirty="0">
                <a:latin typeface="+mj-lt"/>
                <a:cs typeface="Calibri" panose="020F0502020204030204" pitchFamily="34" charset="0"/>
              </a:rPr>
              <a:t>Tuscaloosa County</a:t>
            </a:r>
          </a:p>
          <a:p>
            <a:pPr>
              <a:spcBef>
                <a:spcPts val="600"/>
              </a:spcBef>
            </a:pPr>
            <a:r>
              <a:rPr lang="en-US" dirty="0">
                <a:latin typeface="+mj-lt"/>
              </a:rPr>
              <a:t>DCH Regional Medical Center</a:t>
            </a:r>
          </a:p>
          <a:p>
            <a:pPr>
              <a:spcBef>
                <a:spcPts val="600"/>
              </a:spcBef>
            </a:pPr>
            <a:r>
              <a:rPr lang="en-US" dirty="0">
                <a:latin typeface="+mj-lt"/>
                <a:cs typeface="Calibri" panose="020F0502020204030204" pitchFamily="34" charset="0"/>
              </a:rPr>
              <a:t>Northport Medical Center</a:t>
            </a:r>
          </a:p>
          <a:p>
            <a:pPr>
              <a:spcBef>
                <a:spcPts val="600"/>
              </a:spcBef>
            </a:pPr>
            <a:r>
              <a:rPr lang="en-US" dirty="0">
                <a:latin typeface="+mj-lt"/>
                <a:cs typeface="Calibri" panose="020F0502020204030204" pitchFamily="34" charset="0"/>
              </a:rPr>
              <a:t>The Radiology Clinic</a:t>
            </a:r>
          </a:p>
        </p:txBody>
      </p:sp>
    </p:spTree>
    <p:extLst>
      <p:ext uri="{BB962C8B-B14F-4D97-AF65-F5344CB8AC3E}">
        <p14:creationId xmlns:p14="http://schemas.microsoft.com/office/powerpoint/2010/main" val="2494876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210D-6E71-42FE-9DD3-05D3A0147398}"/>
              </a:ext>
            </a:extLst>
          </p:cNvPr>
          <p:cNvSpPr>
            <a:spLocks noGrp="1"/>
          </p:cNvSpPr>
          <p:nvPr>
            <p:ph type="title"/>
          </p:nvPr>
        </p:nvSpPr>
        <p:spPr/>
        <p:txBody>
          <a:bodyPr>
            <a:normAutofit/>
          </a:bodyPr>
          <a:lstStyle/>
          <a:p>
            <a:pPr algn="ctr"/>
            <a:r>
              <a:rPr lang="en-US" dirty="0">
                <a:solidFill>
                  <a:schemeClr val="accent2">
                    <a:lumMod val="75000"/>
                  </a:schemeClr>
                </a:solidFill>
              </a:rPr>
              <a:t>ABC Diagnostic Providers</a:t>
            </a:r>
          </a:p>
        </p:txBody>
      </p:sp>
      <p:sp>
        <p:nvSpPr>
          <p:cNvPr id="6" name="Rectangle 5"/>
          <p:cNvSpPr/>
          <p:nvPr/>
        </p:nvSpPr>
        <p:spPr>
          <a:xfrm>
            <a:off x="1981199" y="1812639"/>
            <a:ext cx="4335625" cy="2862322"/>
          </a:xfrm>
          <a:prstGeom prst="rect">
            <a:avLst/>
          </a:prstGeom>
        </p:spPr>
        <p:txBody>
          <a:bodyPr wrap="square">
            <a:spAutoFit/>
          </a:bodyPr>
          <a:lstStyle/>
          <a:p>
            <a:pPr>
              <a:buClr>
                <a:schemeClr val="accent1"/>
              </a:buClr>
            </a:pPr>
            <a:r>
              <a:rPr lang="en-US" b="1" u="sng" dirty="0"/>
              <a:t>Fayette County</a:t>
            </a:r>
          </a:p>
          <a:p>
            <a:r>
              <a:rPr lang="en-US" dirty="0"/>
              <a:t>Fayette Medical Center</a:t>
            </a:r>
          </a:p>
          <a:p>
            <a:endParaRPr lang="en-US" dirty="0"/>
          </a:p>
          <a:p>
            <a:r>
              <a:rPr lang="en-US" b="1" u="sng" dirty="0"/>
              <a:t>Pickens County</a:t>
            </a:r>
          </a:p>
          <a:p>
            <a:r>
              <a:rPr lang="en-US" dirty="0"/>
              <a:t>Pickens Primary Care</a:t>
            </a:r>
          </a:p>
          <a:p>
            <a:endParaRPr lang="en-US" dirty="0"/>
          </a:p>
          <a:p>
            <a:pPr>
              <a:buClr>
                <a:schemeClr val="accent1"/>
              </a:buClr>
            </a:pPr>
            <a:r>
              <a:rPr lang="en-US" b="1" u="sng" dirty="0"/>
              <a:t>Tuscaloosa County</a:t>
            </a:r>
          </a:p>
          <a:p>
            <a:r>
              <a:rPr lang="en-US" dirty="0"/>
              <a:t>DCH – Hospital</a:t>
            </a:r>
          </a:p>
          <a:p>
            <a:pPr>
              <a:buClr>
                <a:schemeClr val="accent1"/>
              </a:buClr>
            </a:pPr>
            <a:r>
              <a:rPr lang="en-US" dirty="0"/>
              <a:t> </a:t>
            </a:r>
          </a:p>
          <a:p>
            <a:endParaRPr lang="en-US" dirty="0"/>
          </a:p>
        </p:txBody>
      </p:sp>
      <p:sp>
        <p:nvSpPr>
          <p:cNvPr id="7" name="Rectangle 6"/>
          <p:cNvSpPr/>
          <p:nvPr/>
        </p:nvSpPr>
        <p:spPr>
          <a:xfrm>
            <a:off x="5562600" y="1812638"/>
            <a:ext cx="4572000" cy="2031325"/>
          </a:xfrm>
          <a:prstGeom prst="rect">
            <a:avLst/>
          </a:prstGeom>
        </p:spPr>
        <p:txBody>
          <a:bodyPr>
            <a:spAutoFit/>
          </a:bodyPr>
          <a:lstStyle/>
          <a:p>
            <a:pPr>
              <a:buClr>
                <a:schemeClr val="accent1"/>
              </a:buClr>
            </a:pPr>
            <a:r>
              <a:rPr lang="en-US" b="1" u="sng" dirty="0"/>
              <a:t>Bibb County</a:t>
            </a:r>
          </a:p>
          <a:p>
            <a:r>
              <a:rPr lang="en-US" dirty="0"/>
              <a:t>Cahaba - Centreville Clinic</a:t>
            </a:r>
          </a:p>
          <a:p>
            <a:r>
              <a:rPr lang="en-US" dirty="0"/>
              <a:t>Cahaba - Woodstock Clinic</a:t>
            </a:r>
          </a:p>
          <a:p>
            <a:r>
              <a:rPr lang="en-US" dirty="0"/>
              <a:t>Cahaba - West </a:t>
            </a:r>
            <a:r>
              <a:rPr lang="en-US" dirty="0" err="1"/>
              <a:t>Blocton</a:t>
            </a:r>
            <a:r>
              <a:rPr lang="en-US" dirty="0"/>
              <a:t> Clinic</a:t>
            </a:r>
          </a:p>
          <a:p>
            <a:endParaRPr lang="en-US" dirty="0"/>
          </a:p>
          <a:p>
            <a:pPr>
              <a:buClr>
                <a:schemeClr val="accent1"/>
              </a:buClr>
            </a:pPr>
            <a:r>
              <a:rPr lang="en-US" b="1" u="sng" dirty="0"/>
              <a:t>Perry County</a:t>
            </a:r>
          </a:p>
          <a:p>
            <a:r>
              <a:rPr lang="en-US" dirty="0"/>
              <a:t>Cahaba - Marion Clinic</a:t>
            </a:r>
          </a:p>
        </p:txBody>
      </p:sp>
    </p:spTree>
    <p:extLst>
      <p:ext uri="{BB962C8B-B14F-4D97-AF65-F5344CB8AC3E}">
        <p14:creationId xmlns:p14="http://schemas.microsoft.com/office/powerpoint/2010/main" val="3439471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732"/>
            <a:ext cx="9462499" cy="685800"/>
          </a:xfrm>
        </p:spPr>
        <p:txBody>
          <a:bodyPr>
            <a:normAutofit/>
          </a:bodyPr>
          <a:lstStyle/>
          <a:p>
            <a:pPr algn="ctr"/>
            <a:r>
              <a:rPr lang="en-US" b="1" dirty="0">
                <a:latin typeface="Calibri" panose="020F0502020204030204" pitchFamily="34" charset="0"/>
                <a:cs typeface="Calibri" panose="020F0502020204030204" pitchFamily="34" charset="0"/>
              </a:rPr>
              <a:t>Contact Information</a:t>
            </a:r>
          </a:p>
        </p:txBody>
      </p:sp>
      <p:sp>
        <p:nvSpPr>
          <p:cNvPr id="3" name="Content Placeholder 2"/>
          <p:cNvSpPr>
            <a:spLocks noGrp="1"/>
          </p:cNvSpPr>
          <p:nvPr>
            <p:ph idx="1"/>
          </p:nvPr>
        </p:nvSpPr>
        <p:spPr>
          <a:xfrm>
            <a:off x="1065091" y="1630361"/>
            <a:ext cx="6781801" cy="4593563"/>
          </a:xfrm>
        </p:spPr>
        <p:txBody>
          <a:bodyPr>
            <a:normAutofit lnSpcReduction="10000"/>
          </a:bodyPr>
          <a:lstStyle/>
          <a:p>
            <a:pPr marL="0" indent="0">
              <a:lnSpc>
                <a:spcPct val="110000"/>
              </a:lnSpc>
              <a:spcBef>
                <a:spcPts val="0"/>
              </a:spcBef>
              <a:buNone/>
            </a:pPr>
            <a:r>
              <a:rPr lang="en-US" sz="2400" dirty="0">
                <a:solidFill>
                  <a:schemeClr val="accent1"/>
                </a:solidFill>
                <a:latin typeface="Calibri" panose="020F0502020204030204" pitchFamily="34" charset="0"/>
                <a:cs typeface="Calibri" panose="020F0502020204030204" pitchFamily="34" charset="0"/>
              </a:rPr>
              <a:t>ABC Hotline:</a:t>
            </a:r>
          </a:p>
          <a:p>
            <a:pPr marL="0" indent="0">
              <a:lnSpc>
                <a:spcPct val="110000"/>
              </a:lnSpc>
              <a:spcBef>
                <a:spcPts val="0"/>
              </a:spcBef>
              <a:buNone/>
            </a:pPr>
            <a:r>
              <a:rPr lang="en-US" sz="2400" dirty="0">
                <a:latin typeface="Calibri" panose="020F0502020204030204" pitchFamily="34" charset="0"/>
                <a:cs typeface="Calibri" panose="020F0502020204030204" pitchFamily="34" charset="0"/>
              </a:rPr>
              <a:t>1-877-252-3324</a:t>
            </a:r>
          </a:p>
          <a:p>
            <a:pPr marL="0" indent="0">
              <a:lnSpc>
                <a:spcPct val="110000"/>
              </a:lnSpc>
              <a:spcBef>
                <a:spcPts val="0"/>
              </a:spcBef>
              <a:buNone/>
            </a:pPr>
            <a:r>
              <a:rPr lang="en-US" sz="24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https://www.alabamapublichealth.gov/bandc/</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solidFill>
                <a:schemeClr val="accent1"/>
              </a:solidFill>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ABC Medicaid Treatment</a:t>
            </a:r>
          </a:p>
          <a:p>
            <a:pPr marL="0" indent="0">
              <a:spcBef>
                <a:spcPts val="0"/>
              </a:spcBef>
              <a:buNone/>
            </a:pPr>
            <a:r>
              <a:rPr lang="en-US" sz="2400" dirty="0">
                <a:latin typeface="Calibri" panose="020F0502020204030204" pitchFamily="34" charset="0"/>
                <a:cs typeface="Calibri" panose="020F0502020204030204" pitchFamily="34" charset="0"/>
              </a:rPr>
              <a:t>Kelli Hardy</a:t>
            </a:r>
          </a:p>
          <a:p>
            <a:pPr marL="0" indent="0">
              <a:spcBef>
                <a:spcPts val="0"/>
              </a:spcBef>
              <a:buNone/>
            </a:pPr>
            <a:r>
              <a:rPr lang="en-US" sz="2400" dirty="0">
                <a:latin typeface="Calibri" panose="020F0502020204030204" pitchFamily="34" charset="0"/>
                <a:cs typeface="Calibri" panose="020F0502020204030204" pitchFamily="34" charset="0"/>
              </a:rPr>
              <a:t>334-206-2976</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Kelli.Hardy@adph.state.al.us</a:t>
            </a:r>
            <a:endParaRPr lang="en-US" sz="2400"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US" sz="2400" dirty="0">
              <a:latin typeface="Calibri" panose="020F0502020204030204" pitchFamily="34" charset="0"/>
              <a:cs typeface="Calibri" panose="020F0502020204030204" pitchFamily="34" charset="0"/>
            </a:endParaRPr>
          </a:p>
          <a:p>
            <a:pPr marL="0" indent="0">
              <a:spcBef>
                <a:spcPts val="0"/>
              </a:spcBef>
              <a:buNone/>
            </a:pPr>
            <a:r>
              <a:rPr lang="en-US" sz="2400" dirty="0">
                <a:solidFill>
                  <a:schemeClr val="accent1"/>
                </a:solidFill>
                <a:latin typeface="Calibri" panose="020F0502020204030204" pitchFamily="34" charset="0"/>
                <a:cs typeface="Calibri" panose="020F0502020204030204" pitchFamily="34" charset="0"/>
              </a:rPr>
              <a:t>Contracts/More Information:</a:t>
            </a:r>
          </a:p>
          <a:p>
            <a:pPr marL="0" indent="0">
              <a:spcBef>
                <a:spcPts val="0"/>
              </a:spcBef>
              <a:buNone/>
            </a:pPr>
            <a:r>
              <a:rPr lang="en-US" sz="2400" dirty="0">
                <a:latin typeface="Calibri" panose="020F0502020204030204" pitchFamily="34" charset="0"/>
                <a:cs typeface="Calibri" panose="020F0502020204030204" pitchFamily="34" charset="0"/>
              </a:rPr>
              <a:t>Nancy Wright</a:t>
            </a:r>
          </a:p>
          <a:p>
            <a:pPr marL="0" indent="0">
              <a:spcBef>
                <a:spcPts val="0"/>
              </a:spcBef>
              <a:buNone/>
            </a:pPr>
            <a:r>
              <a:rPr lang="en-US" sz="2400" dirty="0">
                <a:latin typeface="Calibri" panose="020F0502020204030204" pitchFamily="34" charset="0"/>
                <a:cs typeface="Calibri" panose="020F0502020204030204" pitchFamily="34" charset="0"/>
              </a:rPr>
              <a:t>334-206-5851</a:t>
            </a:r>
          </a:p>
          <a:p>
            <a:pPr marL="0" indent="0">
              <a:spcBef>
                <a:spcPts val="0"/>
              </a:spcBef>
              <a:buNone/>
            </a:pPr>
            <a:r>
              <a:rPr lang="en-US" sz="2400"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Nancy.wright@adph.state.al.us</a:t>
            </a:r>
            <a:endParaRPr lang="en-US" sz="2400" dirty="0">
              <a:solidFill>
                <a:schemeClr val="tx1"/>
              </a:solidFill>
              <a:latin typeface="Calibri" panose="020F0502020204030204" pitchFamily="34" charset="0"/>
              <a:cs typeface="Calibri" panose="020F0502020204030204" pitchFamily="34" charset="0"/>
            </a:endParaRPr>
          </a:p>
          <a:p>
            <a:pPr marL="0" indent="0">
              <a:buNone/>
            </a:pP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6680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8CC5-66C5-4474-8B8B-54056B091C01}"/>
              </a:ext>
            </a:extLst>
          </p:cNvPr>
          <p:cNvSpPr>
            <a:spLocks noGrp="1"/>
          </p:cNvSpPr>
          <p:nvPr>
            <p:ph type="ctrTitle"/>
          </p:nvPr>
        </p:nvSpPr>
        <p:spPr>
          <a:xfrm>
            <a:off x="1790700" y="4038605"/>
            <a:ext cx="7772400" cy="1047489"/>
          </a:xfrm>
        </p:spPr>
        <p:txBody>
          <a:bodyPr/>
          <a:lstStyle/>
          <a:p>
            <a:pPr algn="ctr"/>
            <a:r>
              <a:rPr lang="en-US" sz="3200" dirty="0">
                <a:latin typeface="Calibri" panose="020F0502020204030204" pitchFamily="34" charset="0"/>
                <a:cs typeface="Calibri" panose="020F0502020204030204" pitchFamily="34" charset="0"/>
              </a:rPr>
              <a:t>Please complete the Evaluation</a:t>
            </a:r>
          </a:p>
        </p:txBody>
      </p:sp>
      <p:pic>
        <p:nvPicPr>
          <p:cNvPr id="4" name="Picture 3" descr="A picture containing calendar&#10;&#10;Description automatically generated">
            <a:extLst>
              <a:ext uri="{FF2B5EF4-FFF2-40B4-BE49-F238E27FC236}">
                <a16:creationId xmlns:a16="http://schemas.microsoft.com/office/drawing/2014/main" id="{67594AEC-11D1-4B3B-B784-D29235E8E27A}"/>
              </a:ext>
            </a:extLst>
          </p:cNvPr>
          <p:cNvPicPr>
            <a:picLocks noChangeAspect="1"/>
          </p:cNvPicPr>
          <p:nvPr/>
        </p:nvPicPr>
        <p:blipFill>
          <a:blip r:embed="rId2"/>
          <a:stretch>
            <a:fillRect/>
          </a:stretch>
        </p:blipFill>
        <p:spPr>
          <a:xfrm>
            <a:off x="307629" y="5573839"/>
            <a:ext cx="1742284" cy="897422"/>
          </a:xfrm>
          <a:prstGeom prst="rect">
            <a:avLst/>
          </a:prstGeom>
        </p:spPr>
      </p:pic>
      <p:sp>
        <p:nvSpPr>
          <p:cNvPr id="7" name="TextBox 6">
            <a:extLst>
              <a:ext uri="{FF2B5EF4-FFF2-40B4-BE49-F238E27FC236}">
                <a16:creationId xmlns:a16="http://schemas.microsoft.com/office/drawing/2014/main" id="{56FEF7D5-1818-40FF-87D7-2409A63D4152}"/>
              </a:ext>
            </a:extLst>
          </p:cNvPr>
          <p:cNvSpPr txBox="1"/>
          <p:nvPr/>
        </p:nvSpPr>
        <p:spPr>
          <a:xfrm>
            <a:off x="3505200" y="1981200"/>
            <a:ext cx="4343400" cy="1569660"/>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Thank you for Attending!</a:t>
            </a:r>
            <a:endParaRPr lang="en-US" sz="4800" dirty="0"/>
          </a:p>
        </p:txBody>
      </p:sp>
    </p:spTree>
    <p:extLst>
      <p:ext uri="{BB962C8B-B14F-4D97-AF65-F5344CB8AC3E}">
        <p14:creationId xmlns:p14="http://schemas.microsoft.com/office/powerpoint/2010/main" val="1099323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563616"/>
            <a:ext cx="8596668" cy="1320800"/>
          </a:xfrm>
        </p:spPr>
        <p:txBody>
          <a:bodyPr/>
          <a:lstStyle/>
          <a:p>
            <a:r>
              <a:rPr lang="en-US" b="1" dirty="0">
                <a:latin typeface="Calibri" panose="020F0502020204030204" pitchFamily="34" charset="0"/>
                <a:cs typeface="Calibri" panose="020F0502020204030204" pitchFamily="34" charset="0"/>
              </a:rPr>
              <a:t>Action Plan to Eliminate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302588"/>
            <a:ext cx="8596668" cy="5555411"/>
          </a:xfrm>
        </p:spPr>
        <p:txBody>
          <a:bodyPr>
            <a:noAutofit/>
          </a:bodyPr>
          <a:lstStyle/>
          <a:p>
            <a:r>
              <a:rPr lang="en-US" sz="2000" dirty="0"/>
              <a:t>Rationale</a:t>
            </a:r>
          </a:p>
          <a:p>
            <a:r>
              <a:rPr lang="en-US" sz="2000" dirty="0"/>
              <a:t>Summit Structure &amp; Organization</a:t>
            </a:r>
          </a:p>
          <a:p>
            <a:r>
              <a:rPr lang="en-US" sz="2000" dirty="0"/>
              <a:t>HPV Vaccination / Screening/ Follow-Up</a:t>
            </a:r>
          </a:p>
          <a:p>
            <a:pPr lvl="1"/>
            <a:r>
              <a:rPr lang="en-US" sz="1800" dirty="0"/>
              <a:t>Barriers/Facilitators/Solutions Table w/# votes</a:t>
            </a:r>
          </a:p>
          <a:p>
            <a:pPr lvl="1"/>
            <a:r>
              <a:rPr lang="en-US" sz="1800" dirty="0"/>
              <a:t>HPV Data Baseline and Goal</a:t>
            </a:r>
          </a:p>
          <a:p>
            <a:pPr lvl="1"/>
            <a:r>
              <a:rPr lang="en-US" sz="1800" dirty="0"/>
              <a:t>Strategic Action/Potential Responsibilities &amp; Partners Table</a:t>
            </a:r>
          </a:p>
          <a:p>
            <a:r>
              <a:rPr lang="en-US" sz="2000" dirty="0"/>
              <a:t>Acknowledgements</a:t>
            </a:r>
          </a:p>
          <a:p>
            <a:r>
              <a:rPr lang="en-US" sz="2000" dirty="0"/>
              <a:t>Appendices</a:t>
            </a:r>
          </a:p>
          <a:p>
            <a:pPr lvl="1"/>
            <a:r>
              <a:rPr lang="en-US" sz="1800" dirty="0"/>
              <a:t>Overview of Basics</a:t>
            </a:r>
          </a:p>
          <a:p>
            <a:pPr lvl="1"/>
            <a:r>
              <a:rPr lang="en-US" sz="1800" dirty="0"/>
              <a:t>ABCCEDP</a:t>
            </a:r>
          </a:p>
          <a:p>
            <a:pPr lvl="1"/>
            <a:r>
              <a:rPr lang="en-US" sz="1800" dirty="0"/>
              <a:t>References</a:t>
            </a:r>
          </a:p>
          <a:p>
            <a:pPr lvl="1"/>
            <a:r>
              <a:rPr lang="en-US" sz="1800" dirty="0"/>
              <a:t>Research Findings Within Last 5 Years</a:t>
            </a:r>
          </a:p>
          <a:p>
            <a:pPr lvl="1"/>
            <a:r>
              <a:rPr lang="en-US" sz="1800" dirty="0"/>
              <a:t>Evaluation Results</a:t>
            </a:r>
          </a:p>
        </p:txBody>
      </p:sp>
      <p:pic>
        <p:nvPicPr>
          <p:cNvPr id="5" name="Picture 4" descr="A picture containing text, font, screenshot, logo&#10;&#10;Description automatically generated">
            <a:extLst>
              <a:ext uri="{FF2B5EF4-FFF2-40B4-BE49-F238E27FC236}">
                <a16:creationId xmlns:a16="http://schemas.microsoft.com/office/drawing/2014/main" id="{BE32C6B1-1545-4E4B-B52D-7A1BF594687D}"/>
              </a:ext>
            </a:extLst>
          </p:cNvPr>
          <p:cNvPicPr>
            <a:picLocks noChangeAspect="1"/>
          </p:cNvPicPr>
          <p:nvPr/>
        </p:nvPicPr>
        <p:blipFill>
          <a:blip r:embed="rId3"/>
          <a:stretch>
            <a:fillRect/>
          </a:stretch>
        </p:blipFill>
        <p:spPr>
          <a:xfrm>
            <a:off x="8553545" y="775221"/>
            <a:ext cx="2479824" cy="3305072"/>
          </a:xfrm>
          <a:prstGeom prst="rect">
            <a:avLst/>
          </a:prstGeom>
          <a:ln w="25400" cmpd="sng">
            <a:solidFill>
              <a:schemeClr val="accent1"/>
            </a:solidFill>
          </a:ln>
        </p:spPr>
      </p:pic>
    </p:spTree>
    <p:extLst>
      <p:ext uri="{BB962C8B-B14F-4D97-AF65-F5344CB8AC3E}">
        <p14:creationId xmlns:p14="http://schemas.microsoft.com/office/powerpoint/2010/main" val="277921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2E1EE9-F0AF-4543-AA7C-823F24B5B091}"/>
              </a:ext>
            </a:extLst>
          </p:cNvPr>
          <p:cNvSpPr>
            <a:spLocks noGrp="1"/>
          </p:cNvSpPr>
          <p:nvPr>
            <p:ph type="title"/>
          </p:nvPr>
        </p:nvSpPr>
        <p:spPr>
          <a:xfrm>
            <a:off x="1870280" y="1449172"/>
            <a:ext cx="6181784" cy="1369936"/>
          </a:xfrm>
        </p:spPr>
        <p:txBody>
          <a:bodyPr/>
          <a:lstStyle/>
          <a:p>
            <a:r>
              <a:rPr lang="en-US" b="1" dirty="0">
                <a:latin typeface="Calibri" panose="020F0502020204030204" pitchFamily="34" charset="0"/>
                <a:cs typeface="Calibri" panose="020F0502020204030204" pitchFamily="34" charset="0"/>
              </a:rPr>
              <a:t>Operation WIPE OUT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Cervical Cancer Alabama </a:t>
            </a:r>
          </a:p>
        </p:txBody>
      </p:sp>
      <p:sp>
        <p:nvSpPr>
          <p:cNvPr id="6" name="Text Placeholder 5">
            <a:extLst>
              <a:ext uri="{FF2B5EF4-FFF2-40B4-BE49-F238E27FC236}">
                <a16:creationId xmlns:a16="http://schemas.microsoft.com/office/drawing/2014/main" id="{10A8B9EE-88CD-4489-A3E4-063E43EDB0DF}"/>
              </a:ext>
            </a:extLst>
          </p:cNvPr>
          <p:cNvSpPr>
            <a:spLocks noGrp="1"/>
          </p:cNvSpPr>
          <p:nvPr>
            <p:ph type="body" idx="1"/>
          </p:nvPr>
        </p:nvSpPr>
        <p:spPr>
          <a:xfrm>
            <a:off x="1777811" y="3429000"/>
            <a:ext cx="6862755" cy="1067546"/>
          </a:xfrm>
        </p:spPr>
        <p:txBody>
          <a:bodyPr>
            <a:noAutofit/>
          </a:bodyPr>
          <a:lstStyle/>
          <a:p>
            <a:r>
              <a:rPr lang="en-US" sz="2800" dirty="0">
                <a:latin typeface="Calibri" panose="020F0502020204030204" pitchFamily="34" charset="0"/>
                <a:cs typeface="Calibri" panose="020F0502020204030204" pitchFamily="34" charset="0"/>
              </a:rPr>
              <a:t>Alabama is the 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 State in the Nation to Announce a Statewide Effort to Eliminate Cervical Cancer in Alabama</a:t>
            </a:r>
          </a:p>
          <a:p>
            <a:endParaRPr lang="en-US" sz="2800"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5F92216D-8D77-4F29-9FA7-77B9A3B25007}"/>
              </a:ext>
            </a:extLst>
          </p:cNvPr>
          <p:cNvSpPr txBox="1">
            <a:spLocks/>
          </p:cNvSpPr>
          <p:nvPr/>
        </p:nvSpPr>
        <p:spPr>
          <a:xfrm>
            <a:off x="1870280" y="4776809"/>
            <a:ext cx="5418346" cy="381000"/>
          </a:xfrm>
          <a:prstGeom prst="rect">
            <a:avLst/>
          </a:prstGeom>
        </p:spPr>
        <p:txBody>
          <a:bodyPr vert="horz" lIns="68580" tIns="34290" rIns="68580" bIns="3429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baseline="0">
                <a:solidFill>
                  <a:schemeClr val="tx1">
                    <a:lumMod val="50000"/>
                    <a:lumOff val="50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baseline="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baseline="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baseline="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1600" dirty="0">
                <a:latin typeface="Calibri" panose="020F0502020204030204" pitchFamily="34" charset="0"/>
                <a:cs typeface="Calibri" panose="020F0502020204030204" pitchFamily="34" charset="0"/>
              </a:rPr>
              <a:t>May 8, 2023</a:t>
            </a:r>
          </a:p>
        </p:txBody>
      </p:sp>
    </p:spTree>
    <p:extLst>
      <p:ext uri="{BB962C8B-B14F-4D97-AF65-F5344CB8AC3E}">
        <p14:creationId xmlns:p14="http://schemas.microsoft.com/office/powerpoint/2010/main" val="118116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5B279-BC70-41DA-8078-CDDA5DF211F8}"/>
              </a:ext>
            </a:extLst>
          </p:cNvPr>
          <p:cNvSpPr>
            <a:spLocks noGrp="1"/>
          </p:cNvSpPr>
          <p:nvPr>
            <p:ph type="title"/>
          </p:nvPr>
        </p:nvSpPr>
        <p:spPr>
          <a:xfrm>
            <a:off x="677334" y="474709"/>
            <a:ext cx="8596668" cy="1320800"/>
          </a:xfrm>
        </p:spPr>
        <p:txBody>
          <a:bodyPr>
            <a:normAutofit/>
          </a:bodyPr>
          <a:lstStyle/>
          <a:p>
            <a:r>
              <a:rPr lang="en-US" b="1" dirty="0">
                <a:latin typeface="Calibri" panose="020F0502020204030204" pitchFamily="34" charset="0"/>
                <a:cs typeface="Calibri" panose="020F0502020204030204" pitchFamily="34" charset="0"/>
              </a:rPr>
              <a:t>Al Cancer Statistics 2022:</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Focus on Cervical Cancer</a:t>
            </a:r>
          </a:p>
        </p:txBody>
      </p:sp>
      <p:sp>
        <p:nvSpPr>
          <p:cNvPr id="4" name="Content Placeholder 3">
            <a:extLst>
              <a:ext uri="{FF2B5EF4-FFF2-40B4-BE49-F238E27FC236}">
                <a16:creationId xmlns:a16="http://schemas.microsoft.com/office/drawing/2014/main" id="{DA02FC47-CB34-4154-8AA0-5BFF0C3830E6}"/>
              </a:ext>
            </a:extLst>
          </p:cNvPr>
          <p:cNvSpPr>
            <a:spLocks noGrp="1"/>
          </p:cNvSpPr>
          <p:nvPr>
            <p:ph idx="1"/>
          </p:nvPr>
        </p:nvSpPr>
        <p:spPr>
          <a:xfrm>
            <a:off x="677334" y="1976866"/>
            <a:ext cx="8596668" cy="4587783"/>
          </a:xfrm>
        </p:spPr>
        <p:txBody>
          <a:bodyPr>
            <a:normAutofit/>
          </a:bodyPr>
          <a:lstStyle/>
          <a:p>
            <a:r>
              <a:rPr lang="en-US" sz="2400" dirty="0">
                <a:latin typeface="Calibri" panose="020F0502020204030204" pitchFamily="34" charset="0"/>
                <a:cs typeface="Calibri" panose="020F0502020204030204" pitchFamily="34" charset="0"/>
              </a:rPr>
              <a:t>4</a:t>
            </a:r>
            <a:r>
              <a:rPr lang="en-US" sz="2400" baseline="30000" dirty="0">
                <a:latin typeface="Calibri" panose="020F0502020204030204" pitchFamily="34" charset="0"/>
                <a:cs typeface="Calibri" panose="020F0502020204030204" pitchFamily="34" charset="0"/>
              </a:rPr>
              <a:t>th</a:t>
            </a:r>
            <a:r>
              <a:rPr lang="en-US" sz="2400" dirty="0">
                <a:latin typeface="Calibri" panose="020F0502020204030204" pitchFamily="34" charset="0"/>
                <a:cs typeface="Calibri" panose="020F0502020204030204" pitchFamily="34" charset="0"/>
              </a:rPr>
              <a:t> highest mortality in the nation (CDC 2021)</a:t>
            </a:r>
          </a:p>
          <a:p>
            <a:r>
              <a:rPr lang="en-US" sz="2400" dirty="0">
                <a:latin typeface="Calibri" panose="020F0502020204030204" pitchFamily="34" charset="0"/>
                <a:cs typeface="Calibri" panose="020F0502020204030204" pitchFamily="34" charset="0"/>
              </a:rPr>
              <a:t>Black women higher incidence/mortality than nation </a:t>
            </a:r>
          </a:p>
          <a:p>
            <a:r>
              <a:rPr lang="en-US" sz="2400" dirty="0">
                <a:latin typeface="Calibri" panose="020F0502020204030204" pitchFamily="34" charset="0"/>
                <a:cs typeface="Calibri" panose="020F0502020204030204" pitchFamily="34" charset="0"/>
              </a:rPr>
              <a:t>HPV vaccination lower than the nation (47% vs 54%)</a:t>
            </a:r>
          </a:p>
          <a:p>
            <a:r>
              <a:rPr lang="en-US" sz="2400" dirty="0">
                <a:latin typeface="Calibri" panose="020F0502020204030204" pitchFamily="34" charset="0"/>
                <a:cs typeface="Calibri" panose="020F0502020204030204" pitchFamily="34" charset="0"/>
              </a:rPr>
              <a:t>Incidence rates/trends/rural vs. urban</a:t>
            </a:r>
          </a:p>
          <a:p>
            <a:r>
              <a:rPr lang="en-US" sz="2400" dirty="0">
                <a:latin typeface="Calibri" panose="020F0502020204030204" pitchFamily="34" charset="0"/>
                <a:cs typeface="Calibri" panose="020F0502020204030204" pitchFamily="34" charset="0"/>
              </a:rPr>
              <a:t>Staging</a:t>
            </a:r>
          </a:p>
          <a:p>
            <a:r>
              <a:rPr lang="en-US" sz="2400" dirty="0">
                <a:latin typeface="Calibri" panose="020F0502020204030204" pitchFamily="34" charset="0"/>
                <a:cs typeface="Calibri" panose="020F0502020204030204" pitchFamily="34" charset="0"/>
              </a:rPr>
              <a:t>Mortality rates/trends/rural vs. urban</a:t>
            </a:r>
          </a:p>
          <a:p>
            <a:r>
              <a:rPr lang="en-US" sz="2400" dirty="0">
                <a:latin typeface="Calibri" panose="020F0502020204030204" pitchFamily="34" charset="0"/>
                <a:cs typeface="Calibri" panose="020F0502020204030204" pitchFamily="34" charset="0"/>
              </a:rPr>
              <a:t>Maps of incidence &amp; mortality by county</a:t>
            </a:r>
          </a:p>
          <a:p>
            <a:r>
              <a:rPr lang="en-US" sz="2400" dirty="0">
                <a:latin typeface="Calibri" panose="020F0502020204030204" pitchFamily="34" charset="0"/>
                <a:cs typeface="Calibri" panose="020F0502020204030204" pitchFamily="34" charset="0"/>
              </a:rPr>
              <a:t>Breast and Cervical Cancer Program</a:t>
            </a:r>
          </a:p>
          <a:p>
            <a:r>
              <a:rPr lang="en-US" sz="2400" dirty="0">
                <a:latin typeface="Calibri" panose="020F0502020204030204" pitchFamily="34" charset="0"/>
                <a:cs typeface="Calibri" panose="020F0502020204030204" pitchFamily="34" charset="0"/>
              </a:rPr>
              <a:t>Screening Recommendations</a:t>
            </a:r>
          </a:p>
        </p:txBody>
      </p:sp>
      <p:pic>
        <p:nvPicPr>
          <p:cNvPr id="5" name="Picture 4">
            <a:extLst>
              <a:ext uri="{FF2B5EF4-FFF2-40B4-BE49-F238E27FC236}">
                <a16:creationId xmlns:a16="http://schemas.microsoft.com/office/drawing/2014/main" id="{31ABBE3A-06C0-4F88-ABFB-E611041E7A9D}"/>
              </a:ext>
            </a:extLst>
          </p:cNvPr>
          <p:cNvPicPr>
            <a:picLocks noChangeAspect="1"/>
          </p:cNvPicPr>
          <p:nvPr/>
        </p:nvPicPr>
        <p:blipFill>
          <a:blip r:embed="rId3"/>
          <a:stretch>
            <a:fillRect/>
          </a:stretch>
        </p:blipFill>
        <p:spPr>
          <a:xfrm>
            <a:off x="7663494" y="219968"/>
            <a:ext cx="1706074" cy="2198692"/>
          </a:xfrm>
          <a:prstGeom prst="rect">
            <a:avLst/>
          </a:prstGeom>
        </p:spPr>
      </p:pic>
      <p:pic>
        <p:nvPicPr>
          <p:cNvPr id="8" name="Picture 7">
            <a:extLst>
              <a:ext uri="{FF2B5EF4-FFF2-40B4-BE49-F238E27FC236}">
                <a16:creationId xmlns:a16="http://schemas.microsoft.com/office/drawing/2014/main" id="{D988FCA3-DA4D-44CA-ABC3-E7EA9C607B92}"/>
              </a:ext>
            </a:extLst>
          </p:cNvPr>
          <p:cNvPicPr>
            <a:picLocks noChangeAspect="1"/>
          </p:cNvPicPr>
          <p:nvPr/>
        </p:nvPicPr>
        <p:blipFill>
          <a:blip r:embed="rId4"/>
          <a:stretch>
            <a:fillRect/>
          </a:stretch>
        </p:blipFill>
        <p:spPr>
          <a:xfrm>
            <a:off x="9844696" y="616783"/>
            <a:ext cx="1992174" cy="2566024"/>
          </a:xfrm>
          <a:prstGeom prst="rect">
            <a:avLst/>
          </a:prstGeom>
        </p:spPr>
      </p:pic>
      <p:pic>
        <p:nvPicPr>
          <p:cNvPr id="10" name="Picture 9">
            <a:extLst>
              <a:ext uri="{FF2B5EF4-FFF2-40B4-BE49-F238E27FC236}">
                <a16:creationId xmlns:a16="http://schemas.microsoft.com/office/drawing/2014/main" id="{589BDF25-150C-4409-8ADA-AEB8A780C424}"/>
              </a:ext>
            </a:extLst>
          </p:cNvPr>
          <p:cNvPicPr>
            <a:picLocks noChangeAspect="1"/>
          </p:cNvPicPr>
          <p:nvPr/>
        </p:nvPicPr>
        <p:blipFill>
          <a:blip r:embed="rId5"/>
          <a:stretch>
            <a:fillRect/>
          </a:stretch>
        </p:blipFill>
        <p:spPr>
          <a:xfrm>
            <a:off x="8563262" y="2673401"/>
            <a:ext cx="1992174" cy="2572546"/>
          </a:xfrm>
          <a:prstGeom prst="rect">
            <a:avLst/>
          </a:prstGeom>
        </p:spPr>
      </p:pic>
      <p:pic>
        <p:nvPicPr>
          <p:cNvPr id="12" name="Picture 11">
            <a:extLst>
              <a:ext uri="{FF2B5EF4-FFF2-40B4-BE49-F238E27FC236}">
                <a16:creationId xmlns:a16="http://schemas.microsoft.com/office/drawing/2014/main" id="{C62B203E-6763-4842-8F95-248A14125B9E}"/>
              </a:ext>
            </a:extLst>
          </p:cNvPr>
          <p:cNvPicPr>
            <a:picLocks noChangeAspect="1"/>
          </p:cNvPicPr>
          <p:nvPr/>
        </p:nvPicPr>
        <p:blipFill>
          <a:blip r:embed="rId6"/>
          <a:stretch>
            <a:fillRect/>
          </a:stretch>
        </p:blipFill>
        <p:spPr>
          <a:xfrm>
            <a:off x="10255875" y="4401557"/>
            <a:ext cx="1799764" cy="2294626"/>
          </a:xfrm>
          <a:prstGeom prst="rect">
            <a:avLst/>
          </a:prstGeom>
        </p:spPr>
      </p:pic>
    </p:spTree>
    <p:extLst>
      <p:ext uri="{BB962C8B-B14F-4D97-AF65-F5344CB8AC3E}">
        <p14:creationId xmlns:p14="http://schemas.microsoft.com/office/powerpoint/2010/main" val="28856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5E7A-D3A3-44EE-9971-93FFD81D83FE}"/>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WIPE OUT Partners</a:t>
            </a:r>
          </a:p>
        </p:txBody>
      </p:sp>
      <p:sp>
        <p:nvSpPr>
          <p:cNvPr id="3" name="Content Placeholder 2">
            <a:extLst>
              <a:ext uri="{FF2B5EF4-FFF2-40B4-BE49-F238E27FC236}">
                <a16:creationId xmlns:a16="http://schemas.microsoft.com/office/drawing/2014/main" id="{A0300124-6F8A-4190-8327-C50F3BE6C207}"/>
              </a:ext>
            </a:extLst>
          </p:cNvPr>
          <p:cNvSpPr>
            <a:spLocks noGrp="1"/>
          </p:cNvSpPr>
          <p:nvPr>
            <p:ph sz="half" idx="1"/>
          </p:nvPr>
        </p:nvSpPr>
        <p:spPr>
          <a:xfrm>
            <a:off x="677334" y="1554480"/>
            <a:ext cx="4184035" cy="4486881"/>
          </a:xfrm>
        </p:spPr>
        <p:txBody>
          <a:bodyPr>
            <a:normAutofit fontScale="92500" lnSpcReduction="20000"/>
          </a:bodyPr>
          <a:lstStyle/>
          <a:p>
            <a:r>
              <a:rPr lang="en-US" sz="2400" dirty="0">
                <a:latin typeface="Calibri" panose="020F0502020204030204" pitchFamily="34" charset="0"/>
                <a:cs typeface="Calibri" panose="020F0502020204030204" pitchFamily="34" charset="0"/>
              </a:rPr>
              <a:t>UAB Department of Obstetrics and Gynecology</a:t>
            </a:r>
          </a:p>
          <a:p>
            <a:r>
              <a:rPr lang="en-US" sz="2400" dirty="0">
                <a:latin typeface="Calibri" panose="020F0502020204030204" pitchFamily="34" charset="0"/>
                <a:cs typeface="Calibri" panose="020F0502020204030204" pitchFamily="34" charset="0"/>
              </a:rPr>
              <a:t>O’Neal Comprehensive Cancer Center</a:t>
            </a:r>
          </a:p>
          <a:p>
            <a:r>
              <a:rPr lang="en-US" sz="2400" dirty="0">
                <a:latin typeface="Calibri" panose="020F0502020204030204" pitchFamily="34" charset="0"/>
                <a:cs typeface="Calibri" panose="020F0502020204030204" pitchFamily="34" charset="0"/>
              </a:rPr>
              <a:t>University of South Alabama Mitchell Cancer Institute</a:t>
            </a:r>
          </a:p>
          <a:p>
            <a:r>
              <a:rPr lang="en-US" sz="2400" dirty="0">
                <a:latin typeface="Calibri" panose="020F0502020204030204" pitchFamily="34" charset="0"/>
                <a:cs typeface="Calibri" panose="020F0502020204030204" pitchFamily="34" charset="0"/>
              </a:rPr>
              <a:t>TogetHER for Health</a:t>
            </a:r>
          </a:p>
          <a:p>
            <a:r>
              <a:rPr lang="en-US" sz="2400" dirty="0">
                <a:latin typeface="Calibri" panose="020F0502020204030204" pitchFamily="34" charset="0"/>
                <a:cs typeface="Calibri" panose="020F0502020204030204" pitchFamily="34" charset="0"/>
              </a:rPr>
              <a:t>Alabama Department of Public Health</a:t>
            </a:r>
          </a:p>
          <a:p>
            <a:r>
              <a:rPr lang="en-US" sz="2400" dirty="0">
                <a:latin typeface="Calibri" panose="020F0502020204030204" pitchFamily="34" charset="0"/>
                <a:cs typeface="Calibri" panose="020F0502020204030204" pitchFamily="34" charset="0"/>
              </a:rPr>
              <a:t>Rotary Club of </a:t>
            </a:r>
            <a:r>
              <a:rPr lang="en-US" sz="2400" dirty="0" err="1">
                <a:latin typeface="Calibri" panose="020F0502020204030204" pitchFamily="34" charset="0"/>
                <a:cs typeface="Calibri" panose="020F0502020204030204" pitchFamily="34" charset="0"/>
              </a:rPr>
              <a:t>LaFayette</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Rotary Club of Birmingham</a:t>
            </a:r>
          </a:p>
          <a:p>
            <a:r>
              <a:rPr lang="en-US" sz="2400" dirty="0">
                <a:latin typeface="Calibri" panose="020F0502020204030204" pitchFamily="34" charset="0"/>
                <a:cs typeface="Calibri" panose="020F0502020204030204" pitchFamily="34" charset="0"/>
              </a:rPr>
              <a:t>American Cancer Society</a:t>
            </a:r>
          </a:p>
          <a:p>
            <a:endParaRPr lang="en-US" sz="16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AE66712-4372-44B4-9F88-C7AF671C9913}"/>
              </a:ext>
            </a:extLst>
          </p:cNvPr>
          <p:cNvSpPr>
            <a:spLocks noGrp="1"/>
          </p:cNvSpPr>
          <p:nvPr>
            <p:ph sz="half" idx="2"/>
          </p:nvPr>
        </p:nvSpPr>
        <p:spPr>
          <a:xfrm>
            <a:off x="5089970" y="1554480"/>
            <a:ext cx="4184034" cy="4693919"/>
          </a:xfrm>
        </p:spPr>
        <p:txBody>
          <a:bodyPr>
            <a:normAutofit fontScale="92500" lnSpcReduction="20000"/>
          </a:bodyPr>
          <a:lstStyle/>
          <a:p>
            <a:r>
              <a:rPr lang="en-US" sz="2400" dirty="0">
                <a:latin typeface="Calibri" panose="020F0502020204030204" pitchFamily="34" charset="0"/>
                <a:cs typeface="Calibri" panose="020F0502020204030204" pitchFamily="34" charset="0"/>
              </a:rPr>
              <a:t>Huntsville Hospital </a:t>
            </a:r>
            <a:r>
              <a:rPr lang="en-US" sz="2400" dirty="0" err="1">
                <a:latin typeface="Calibri" panose="020F0502020204030204" pitchFamily="34" charset="0"/>
                <a:cs typeface="Calibri" panose="020F0502020204030204" pitchFamily="34" charset="0"/>
              </a:rPr>
              <a:t>Hlth</a:t>
            </a:r>
            <a:r>
              <a:rPr lang="en-US" sz="2400" dirty="0">
                <a:latin typeface="Calibri" panose="020F0502020204030204" pitchFamily="34" charset="0"/>
                <a:cs typeface="Calibri" panose="020F0502020204030204" pitchFamily="34" charset="0"/>
              </a:rPr>
              <a:t> System</a:t>
            </a:r>
          </a:p>
          <a:p>
            <a:r>
              <a:rPr lang="en-US" sz="2400" dirty="0">
                <a:latin typeface="Calibri" panose="020F0502020204030204" pitchFamily="34" charset="0"/>
                <a:cs typeface="Calibri" panose="020F0502020204030204" pitchFamily="34" charset="0"/>
              </a:rPr>
              <a:t>Auburn University</a:t>
            </a:r>
          </a:p>
          <a:p>
            <a:r>
              <a:rPr lang="en-US" sz="2400" dirty="0">
                <a:latin typeface="Calibri" panose="020F0502020204030204" pitchFamily="34" charset="0"/>
                <a:cs typeface="Calibri" panose="020F0502020204030204" pitchFamily="34" charset="0"/>
              </a:rPr>
              <a:t>Quality of Life Health Services</a:t>
            </a:r>
          </a:p>
          <a:p>
            <a:r>
              <a:rPr lang="en-US" sz="2400" dirty="0">
                <a:latin typeface="Calibri" panose="020F0502020204030204" pitchFamily="34" charset="0"/>
                <a:cs typeface="Calibri" panose="020F0502020204030204" pitchFamily="34" charset="0"/>
              </a:rPr>
              <a:t>Russell Medical Cancer Center</a:t>
            </a:r>
          </a:p>
          <a:p>
            <a:r>
              <a:rPr lang="en-US" sz="2400" dirty="0">
                <a:latin typeface="Calibri" panose="020F0502020204030204" pitchFamily="34" charset="0"/>
                <a:cs typeface="Calibri" panose="020F0502020204030204" pitchFamily="34" charset="0"/>
              </a:rPr>
              <a:t>Circle of Care</a:t>
            </a:r>
          </a:p>
          <a:p>
            <a:r>
              <a:rPr lang="en-US" sz="2400" dirty="0">
                <a:latin typeface="Calibri" panose="020F0502020204030204" pitchFamily="34" charset="0"/>
                <a:cs typeface="Calibri" panose="020F0502020204030204" pitchFamily="34" charset="0"/>
              </a:rPr>
              <a:t>Chambers County School District </a:t>
            </a:r>
          </a:p>
          <a:p>
            <a:r>
              <a:rPr lang="en-US" sz="2400" dirty="0">
                <a:latin typeface="Calibri" panose="020F0502020204030204" pitchFamily="34" charset="0"/>
                <a:cs typeface="Calibri" panose="020F0502020204030204" pitchFamily="34" charset="0"/>
              </a:rPr>
              <a:t>VAX 2 STOP CANCER</a:t>
            </a:r>
          </a:p>
          <a:p>
            <a:r>
              <a:rPr lang="en-US" sz="2400" dirty="0">
                <a:latin typeface="Calibri" panose="020F0502020204030204" pitchFamily="34" charset="0"/>
                <a:cs typeface="Calibri" panose="020F0502020204030204" pitchFamily="34" charset="0"/>
              </a:rPr>
              <a:t>Tuskegee University</a:t>
            </a:r>
          </a:p>
          <a:p>
            <a:r>
              <a:rPr lang="en-US" sz="2400" dirty="0">
                <a:latin typeface="Calibri" panose="020F0502020204030204" pitchFamily="34" charset="0"/>
                <a:cs typeface="Calibri" panose="020F0502020204030204" pitchFamily="34" charset="0"/>
              </a:rPr>
              <a:t>Alabama Comprehensive Cancer Control Coalition</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48654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2341</TotalTime>
  <Words>2573</Words>
  <Application>Microsoft Office PowerPoint</Application>
  <PresentationFormat>Widescreen</PresentationFormat>
  <Paragraphs>744</Paragraphs>
  <Slides>55</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Calibri</vt:lpstr>
      <vt:lpstr>Helv</vt:lpstr>
      <vt:lpstr>Helvetica</vt:lpstr>
      <vt:lpstr>Symbol</vt:lpstr>
      <vt:lpstr>Times New Roman</vt:lpstr>
      <vt:lpstr>Trebuchet MS</vt:lpstr>
      <vt:lpstr>Wingdings</vt:lpstr>
      <vt:lpstr>Wingdings 3</vt:lpstr>
      <vt:lpstr>Facet</vt:lpstr>
      <vt:lpstr>Partnering to Eliminate Cervical Cancer  in Alabama</vt:lpstr>
      <vt:lpstr>Eliminating Cervical Cancer: What Can You Do?</vt:lpstr>
      <vt:lpstr>Eliminating Cervical Cancer is Possible</vt:lpstr>
      <vt:lpstr>World Health Organization Global call to Action to Eliminate Cervical Cancer</vt:lpstr>
      <vt:lpstr>What Is Operation Wipe Out?</vt:lpstr>
      <vt:lpstr>Action Plan to Eliminate Cervical Cancer</vt:lpstr>
      <vt:lpstr>Operation WIPE OUT  Cervical Cancer Alabama </vt:lpstr>
      <vt:lpstr>Al Cancer Statistics 2022: Focus on Cervical Cancer</vt:lpstr>
      <vt:lpstr>WIPE OUT Partners</vt:lpstr>
      <vt:lpstr>Engaging Additional Partners</vt:lpstr>
      <vt:lpstr>Engaging Additional Partners</vt:lpstr>
      <vt:lpstr>PowerPoint Presentation</vt:lpstr>
      <vt:lpstr>Regional Meetings w/Clinicians</vt:lpstr>
      <vt:lpstr>PowerPoint Presentation</vt:lpstr>
      <vt:lpstr>PowerPoint Presentation</vt:lpstr>
      <vt:lpstr>ADPH Mobile Colposcopy</vt:lpstr>
      <vt:lpstr>Vaccination</vt:lpstr>
      <vt:lpstr>Getting the Word Out</vt:lpstr>
      <vt:lpstr>PowerPoint Presentation</vt:lpstr>
      <vt:lpstr>Uninsured Women Ages 35-64 Census Tract, 2020</vt:lpstr>
      <vt:lpstr>Uninsured Women Ages 35-64 Census Tract, 2020</vt:lpstr>
      <vt:lpstr>Federal Poverty Level Women Ages 35-64 Census Tract, 2020</vt:lpstr>
      <vt:lpstr>Federal Poverty Level Women Ages 35-64 Census Tract, 2020</vt:lpstr>
      <vt:lpstr>2023 HPV Vaccination Rates: 9-19 Years of Age</vt:lpstr>
      <vt:lpstr>Cervical Cancer Mortality Rates: 2011-2020</vt:lpstr>
      <vt:lpstr>Cervical Cancer Incidence Rates:  2011-2020</vt:lpstr>
      <vt:lpstr>Cervical Cancer Late-Stage Cancer Rates:  2011-2020</vt:lpstr>
      <vt:lpstr>Breast Cancer Mortality Rates:  2011-2020</vt:lpstr>
      <vt:lpstr>Breast Cancer Incidence Rates:  2011-2020</vt:lpstr>
      <vt:lpstr>Breast Cancer Late-Stage Cancer Rates:  2011-2020</vt:lpstr>
      <vt:lpstr>Alabama Breast and Cervical Cancer Early Detection Program (ABC)</vt:lpstr>
      <vt:lpstr>ABC Eligible Women</vt:lpstr>
      <vt:lpstr>How is the Program Funded?</vt:lpstr>
      <vt:lpstr>Who Provides the Medical Care?</vt:lpstr>
      <vt:lpstr>Reimbursement for Providers</vt:lpstr>
      <vt:lpstr>Office Visit Reimbursement</vt:lpstr>
      <vt:lpstr>Medicaid Treatment Act</vt:lpstr>
      <vt:lpstr>Medical Advisory Committee</vt:lpstr>
      <vt:lpstr>ABC Regional Data:</vt:lpstr>
      <vt:lpstr>Women Screened by ABCCEDP  Alabama 2019 - 2023 </vt:lpstr>
      <vt:lpstr>Cervical Cancer Screening  2019 -2023</vt:lpstr>
      <vt:lpstr>Cervical Cancer Screening  2019 -2023</vt:lpstr>
      <vt:lpstr>Cervical Cancer &amp; Pre-Cancer Detected </vt:lpstr>
      <vt:lpstr>Number of Colposcopies in Alabama: 2022</vt:lpstr>
      <vt:lpstr>Breast Cancer Screening 2019 -2023</vt:lpstr>
      <vt:lpstr>Breast Cancer Screening 2019 -2023</vt:lpstr>
      <vt:lpstr>Breast Cancer Cases Detected  2018-2022</vt:lpstr>
      <vt:lpstr>Alabama Department of Public Health and Colposcopies</vt:lpstr>
      <vt:lpstr>ABC Enrolling Providers</vt:lpstr>
      <vt:lpstr>ABC Enrolling Providers</vt:lpstr>
      <vt:lpstr>ABC Enrolling Providers</vt:lpstr>
      <vt:lpstr>ABC Mammogram Providers</vt:lpstr>
      <vt:lpstr>ABC Diagnostic Providers</vt:lpstr>
      <vt:lpstr>Contact Information</vt:lpstr>
      <vt:lpstr>Please complete the Evaluation</vt:lpstr>
    </vt:vector>
  </TitlesOfParts>
  <Company>Alabama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to Eliminating Cervical Cancer in Alabama</dc:title>
  <dc:creator>Wright, Nancy</dc:creator>
  <cp:lastModifiedBy>Price, Misty</cp:lastModifiedBy>
  <cp:revision>95</cp:revision>
  <cp:lastPrinted>2025-01-07T20:20:17Z</cp:lastPrinted>
  <dcterms:created xsi:type="dcterms:W3CDTF">2023-09-27T16:10:37Z</dcterms:created>
  <dcterms:modified xsi:type="dcterms:W3CDTF">2025-02-19T21:01:02Z</dcterms:modified>
</cp:coreProperties>
</file>