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67" r:id="rId4"/>
    <p:sldId id="268" r:id="rId5"/>
    <p:sldId id="289" r:id="rId6"/>
    <p:sldId id="314" r:id="rId7"/>
    <p:sldId id="316" r:id="rId8"/>
    <p:sldId id="315" r:id="rId9"/>
    <p:sldId id="317" r:id="rId10"/>
    <p:sldId id="269" r:id="rId11"/>
    <p:sldId id="270" r:id="rId12"/>
    <p:sldId id="271" r:id="rId13"/>
    <p:sldId id="272" r:id="rId14"/>
    <p:sldId id="276" r:id="rId15"/>
    <p:sldId id="273" r:id="rId16"/>
    <p:sldId id="275" r:id="rId17"/>
    <p:sldId id="274" r:id="rId18"/>
    <p:sldId id="277" r:id="rId19"/>
    <p:sldId id="278" r:id="rId20"/>
    <p:sldId id="279" r:id="rId21"/>
    <p:sldId id="280" r:id="rId22"/>
    <p:sldId id="282" r:id="rId23"/>
    <p:sldId id="283" r:id="rId24"/>
    <p:sldId id="281" r:id="rId25"/>
    <p:sldId id="284" r:id="rId26"/>
    <p:sldId id="285" r:id="rId27"/>
    <p:sldId id="286" r:id="rId28"/>
    <p:sldId id="288" r:id="rId29"/>
    <p:sldId id="287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783" autoAdjust="0"/>
    <p:restoredTop sz="85246" autoAdjust="0"/>
  </p:normalViewPr>
  <p:slideViewPr>
    <p:cSldViewPr>
      <p:cViewPr varScale="1">
        <p:scale>
          <a:sx n="90" d="100"/>
          <a:sy n="90" d="100"/>
        </p:scale>
        <p:origin x="57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2/9/2026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2/9/2026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P wave corresponds to electrical impulse traveling through the atria. This is synonymous with atrial depolarization and usually corresponds with atrial contraction.</a:t>
            </a:r>
          </a:p>
          <a:p>
            <a:pPr algn="l" fontAlgn="base"/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QRS complex corresponds to the depolarization of the left and right ventricles. It generally corresponds to the contraction of the ventricles.</a:t>
            </a:r>
          </a:p>
          <a:p>
            <a:pPr algn="l" fontAlgn="base"/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T wave corresponds to a repolarization of the ventricles.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2/9/2026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2/9/2026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2/9/2026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2/9/2026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2/9/2026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2/9/2026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2/9/2026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EKGs for AEMTs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interfacility Transfers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75B08-5B77-4C4A-BF48-167E856A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Absolute Basics of an EKG Strip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74A1DAB-39F3-4E86-9EE7-02370BED323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533400" y="2172276"/>
            <a:ext cx="4800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Paper speed: 25 mm/sec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 large box = 0.2 sec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 little box = 0.04 sec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 wave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QRS Complex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 wave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CEF9654-03E6-4C44-8292-040484D212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5000"/>
            <a:ext cx="6324600" cy="4557247"/>
          </a:xfrm>
        </p:spPr>
      </p:pic>
    </p:spTree>
    <p:extLst>
      <p:ext uri="{BB962C8B-B14F-4D97-AF65-F5344CB8AC3E}">
        <p14:creationId xmlns:p14="http://schemas.microsoft.com/office/powerpoint/2010/main" val="25791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0471-9B02-463B-873C-CC82008B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you actually look at: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EF76D-6235-4B35-85CB-DAA83219D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8800"/>
            <a:ext cx="9144000" cy="4572001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Rate </a:t>
            </a:r>
            <a:r>
              <a:rPr lang="en-US" dirty="0"/>
              <a:t>(slow / normal / fast)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Rhythm regularity </a:t>
            </a:r>
            <a:r>
              <a:rPr lang="en-US" dirty="0"/>
              <a:t>(organized vs chaotic)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 waves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(Present or absent)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QRS width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(narrow vs wide)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7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F397-8CA3-44D0-A59A-14590D4CF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Rhythm Categories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E5619EA-EA7E-4B70-AD0F-40FD205433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685800" y="2286000"/>
            <a:ext cx="4800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Benign / Expected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Compensatory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Lethal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221809E-8DFF-4124-B6B2-C8E2D91D3B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93" y="2895600"/>
            <a:ext cx="3654995" cy="2578292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094A95-EEB1-4615-8F45-25A04EF5D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37936"/>
            <a:ext cx="3232595" cy="32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A790-C566-4433-B4DF-46112AB0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Sinus Rhythm ( NSR)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5AB9D0-A3D0-4B5D-B169-CFF978082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What it is: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5C3C068-3768-4883-86B1-A7DAA4B19F4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914400" y="2214714"/>
            <a:ext cx="4800600" cy="381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Rate: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60–100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 before every QRS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Narrow QRS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50139B-37E7-4599-BEC5-DB96EBB49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What to do: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93198-0CFC-4547-9F26-612934B0E885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059129" y="3124200"/>
            <a:ext cx="5827236" cy="195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rhythm is not your emergency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Look elsewhere for patient issues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EC35-9051-430A-BA04-C9FD3801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Sinus Rhythm ( NSR)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8E7FC4-E088-4B84-8AA6-86D769F61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96223"/>
            <a:ext cx="9144000" cy="303715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176403-266A-422A-B2E1-F240FFF6C7E8}"/>
              </a:ext>
            </a:extLst>
          </p:cNvPr>
          <p:cNvSpPr txBox="1"/>
          <p:nvPr/>
        </p:nvSpPr>
        <p:spPr>
          <a:xfrm>
            <a:off x="2743200" y="18288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This rhythm is not your emergency.</a:t>
            </a:r>
          </a:p>
          <a:p>
            <a:pPr algn="ctr"/>
            <a:r>
              <a:rPr lang="en-US" dirty="0"/>
              <a:t>Unless there’s no pulse. </a:t>
            </a:r>
          </a:p>
        </p:txBody>
      </p:sp>
    </p:spTree>
    <p:extLst>
      <p:ext uri="{BB962C8B-B14F-4D97-AF65-F5344CB8AC3E}">
        <p14:creationId xmlns:p14="http://schemas.microsoft.com/office/powerpoint/2010/main" val="27426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A7D1-5797-48ED-8CD2-DC9BF798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 Bradycardia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F76E5B5-6F27-4802-A690-8950EC454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What it is: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3E2ED28-F9E4-494F-AF2B-86C6059F2D2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066800" y="3088264"/>
            <a:ext cx="2961003" cy="259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Rate: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&lt;60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 waves present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Organized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62EC292-4BEC-47CE-93A0-EF464D95E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What to do :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B57AB95-8ED4-4497-80CB-133433A76D74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123039" y="3313539"/>
            <a:ext cx="396717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Assess perfusion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Oxygen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IV access if unstable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Fluids if hypotensive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Call for advanced ALS</a:t>
            </a:r>
          </a:p>
        </p:txBody>
      </p:sp>
    </p:spTree>
    <p:extLst>
      <p:ext uri="{BB962C8B-B14F-4D97-AF65-F5344CB8AC3E}">
        <p14:creationId xmlns:p14="http://schemas.microsoft.com/office/powerpoint/2010/main" val="29900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9FBA-CEC7-44D1-BFA7-88A30770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 Bradycardia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F37FFF-7DF2-4C5C-9948-875FF4662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0"/>
            <a:ext cx="9144000" cy="303715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D87185-BAF5-4B16-93F3-629443FE6BB7}"/>
              </a:ext>
            </a:extLst>
          </p:cNvPr>
          <p:cNvSpPr txBox="1"/>
          <p:nvPr/>
        </p:nvSpPr>
        <p:spPr>
          <a:xfrm>
            <a:off x="4876800" y="213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Stable vs Unstable</a:t>
            </a:r>
          </a:p>
        </p:txBody>
      </p:sp>
    </p:spTree>
    <p:extLst>
      <p:ext uri="{BB962C8B-B14F-4D97-AF65-F5344CB8AC3E}">
        <p14:creationId xmlns:p14="http://schemas.microsoft.com/office/powerpoint/2010/main" val="3861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3FA7AC-9972-4B0B-8EC9-01C2A65F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 Tachycardia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EF3AF-626C-4B42-B14D-E7A46877A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What it is: 	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313C38-8289-4340-BFB3-3FAC8BA94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What to do: 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8EE56E8-4C6E-4344-97EF-69881F0DF03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066800" y="2743200"/>
            <a:ext cx="3927678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Rate &gt;100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 waves present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Body is asking for help</a:t>
            </a:r>
          </a:p>
          <a:p>
            <a:pPr marL="2286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Pain</a:t>
            </a:r>
          </a:p>
          <a:p>
            <a:pPr marL="2286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Hypo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volemia</a:t>
            </a:r>
          </a:p>
          <a:p>
            <a:pPr marL="2286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Fever</a:t>
            </a:r>
          </a:p>
          <a:p>
            <a:pPr marL="2286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Anxiety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332423-2111-4977-A127-BF7B3D0673A9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344265" y="2791824"/>
            <a:ext cx="404950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Treat the cause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Fluids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Oxygen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Pain control (if allowed)</a:t>
            </a:r>
          </a:p>
        </p:txBody>
      </p:sp>
    </p:spTree>
    <p:extLst>
      <p:ext uri="{BB962C8B-B14F-4D97-AF65-F5344CB8AC3E}">
        <p14:creationId xmlns:p14="http://schemas.microsoft.com/office/powerpoint/2010/main" val="276686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A17D-10CF-4256-8790-9CB8ABE0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 Tachycardia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9753B1-B45B-4F9B-A5B1-72059D382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96223"/>
            <a:ext cx="9144000" cy="3037153"/>
          </a:xfrm>
        </p:spPr>
      </p:pic>
    </p:spTree>
    <p:extLst>
      <p:ext uri="{BB962C8B-B14F-4D97-AF65-F5344CB8AC3E}">
        <p14:creationId xmlns:p14="http://schemas.microsoft.com/office/powerpoint/2010/main" val="247879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B7008-0FA6-4385-97E6-34A310B4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Ventricular Fibrillation ( V-Fib)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BCBF1-E087-4BCE-8FBF-91C6A2CD1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What it is: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05E4D2-B3B1-494A-9D89-E20A34CEC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3600" y="1838630"/>
            <a:ext cx="4800600" cy="762000"/>
          </a:xfrm>
        </p:spPr>
        <p:txBody>
          <a:bodyPr/>
          <a:lstStyle/>
          <a:p>
            <a:r>
              <a:rPr lang="en-US" sz="3200" b="1" dirty="0"/>
              <a:t>What to do: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26A807F-E90A-4055-AA60-650904FAB40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990600" y="2994815"/>
            <a:ext cx="332815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Chaotic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organized QRS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pulse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Shockable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5678604-EE3A-46A0-BF0F-903F27CE2C23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5867400" y="2819400"/>
            <a:ext cx="5715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CPR immediately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Defibrillate ASAP via AED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Manage Airway via BVM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Then, ONLY if doesn’t interfere with compressions</a:t>
            </a:r>
          </a:p>
          <a:p>
            <a:pPr marL="2286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Supraglottic Airway</a:t>
            </a:r>
          </a:p>
          <a:p>
            <a:pPr marL="2286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IV/IO </a:t>
            </a:r>
          </a:p>
          <a:p>
            <a:pPr marL="2286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Epinephrine IV</a:t>
            </a:r>
          </a:p>
        </p:txBody>
      </p:sp>
    </p:spTree>
    <p:extLst>
      <p:ext uri="{BB962C8B-B14F-4D97-AF65-F5344CB8AC3E}">
        <p14:creationId xmlns:p14="http://schemas.microsoft.com/office/powerpoint/2010/main" val="1900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799"/>
            <a:ext cx="10668000" cy="4572001"/>
          </a:xfrm>
        </p:spPr>
        <p:txBody>
          <a:bodyPr>
            <a:normAutofit/>
          </a:bodyPr>
          <a:lstStyle/>
          <a:p>
            <a:r>
              <a:rPr lang="en-US" dirty="0"/>
              <a:t>By the end of this lesson, students will be able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Recognize </a:t>
            </a:r>
            <a:r>
              <a:rPr lang="en-US" b="1" dirty="0"/>
              <a:t>6 core rhythms</a:t>
            </a:r>
            <a:r>
              <a:rPr lang="en-US" dirty="0"/>
              <a:t> relevant to BLS focused and limited ALS 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Interpret what the rhythm means for </a:t>
            </a:r>
            <a:r>
              <a:rPr lang="en-US" b="1" dirty="0"/>
              <a:t>cardiac output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Identify </a:t>
            </a:r>
            <a:r>
              <a:rPr lang="en-US" b="1" dirty="0"/>
              <a:t>when  advanced ALS care is needed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Perform </a:t>
            </a:r>
            <a:r>
              <a:rPr lang="en-US" b="1" dirty="0"/>
              <a:t>protocol-appropriate interventions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High-quality CPR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Defibrillation when indicated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IV/IO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Fluids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Epinephrine IV in cardiac arrest (Alabama protocols)</a:t>
            </a:r>
          </a:p>
          <a:p>
            <a:r>
              <a:rPr lang="en-US" dirty="0"/>
              <a:t>You are not becoming cardiologists today, you’re becoming a </a:t>
            </a:r>
            <a:r>
              <a:rPr lang="en-US" b="1" dirty="0"/>
              <a:t>danger spotter</a:t>
            </a: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D66A-50A7-460D-89AB-5084B980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Ventricular Fibrillation ( V-Fib)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11FBEB-8876-4D0B-9DF2-C74A59C63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09863"/>
            <a:ext cx="7543800" cy="25056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71BE3-ED87-48F9-9528-A1792B412476}"/>
              </a:ext>
            </a:extLst>
          </p:cNvPr>
          <p:cNvSpPr txBox="1"/>
          <p:nvPr/>
        </p:nvSpPr>
        <p:spPr>
          <a:xfrm>
            <a:off x="4511015" y="1676400"/>
            <a:ext cx="316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 defibrillation problem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E3C1ED-871C-45FC-99FF-7113A73B4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715514"/>
            <a:ext cx="7620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2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940C3-1EF2-4230-BF42-61712BC45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Ventricular Tachycardia ( V-Tach)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FBC37-0F4D-4A3C-AB52-EC1F53E10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What it is : 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A8780F-0ED1-433C-8DCB-CDDEA4A32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823882"/>
            <a:ext cx="4800600" cy="762000"/>
          </a:xfrm>
        </p:spPr>
        <p:txBody>
          <a:bodyPr/>
          <a:lstStyle/>
          <a:p>
            <a:r>
              <a:rPr lang="en-US" sz="3200" b="1" dirty="0"/>
              <a:t>What to do: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0F52F-8FB7-40CB-9AD2-345199E28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2743200"/>
            <a:ext cx="4800600" cy="381003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depends if they have a pulse or not.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97134A4-9B3C-4011-A5A5-CD5326942E7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990600" y="2563929"/>
            <a:ext cx="471154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Fast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Bizarre, Wide QRS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No P wave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No T wave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Regular or slightly irregular</a:t>
            </a:r>
          </a:p>
        </p:txBody>
      </p:sp>
    </p:spTree>
    <p:extLst>
      <p:ext uri="{BB962C8B-B14F-4D97-AF65-F5344CB8AC3E}">
        <p14:creationId xmlns:p14="http://schemas.microsoft.com/office/powerpoint/2010/main" val="25879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FA54-4D5C-4A61-94AF-66C395E6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Ventricular Tachycardia ( V-Tach)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6BC39-7336-47DD-B56B-A60FD1C4E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6465" y="1828800"/>
            <a:ext cx="4800600" cy="4575175"/>
          </a:xfrm>
        </p:spPr>
        <p:txBody>
          <a:bodyPr/>
          <a:lstStyle/>
          <a:p>
            <a:r>
              <a:rPr lang="en-US" sz="3200" b="1" dirty="0"/>
              <a:t>Pulseless VT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Treat exactly like VF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CPR + Defib + Epi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C46548-4E66-4BAB-823E-432BC8BE37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05200"/>
            <a:ext cx="3397425" cy="310531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EC5F18-4C7C-4566-9AAC-6F714F780557}"/>
              </a:ext>
            </a:extLst>
          </p:cNvPr>
          <p:cNvSpPr txBox="1"/>
          <p:nvPr/>
        </p:nvSpPr>
        <p:spPr>
          <a:xfrm>
            <a:off x="6098460" y="1855839"/>
            <a:ext cx="60960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VT with a Pulse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Monitor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Oxygen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IV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Rapid transport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ALS intercept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2E7980-C08C-42BF-9E93-F28A4B740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203564"/>
            <a:ext cx="3238666" cy="26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B3FC9-9FA2-46A8-8B50-C07D1E12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Ventricular Tachycardia ( V-Tach)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4A8434-B014-431D-BCD8-267197BDD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8077200" cy="268281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9AEDA1-1BCA-4EC2-BEA4-4A5742C26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029200"/>
            <a:ext cx="11125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FF23-536F-4AD0-A09E-D6C63538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Asystole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2F04C-73CF-424E-9CCF-3E9794461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What it is: </a:t>
            </a:r>
            <a:r>
              <a:rPr lang="en-US" dirty="0"/>
              <a:t>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A66D9B-F8A8-4F43-9A83-4B526EDF4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What to do: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E7B53C-808B-4BD4-A2EE-41154D3AA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779372"/>
            <a:ext cx="4800600" cy="3810033"/>
          </a:xfrm>
        </p:spPr>
        <p:txBody>
          <a:bodyPr/>
          <a:lstStyle/>
          <a:p>
            <a:r>
              <a:rPr lang="en-US" sz="3200" b="1" dirty="0"/>
              <a:t>Non-shockable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CPR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Airway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IV/IO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Epinephrine IV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Identify Hs &amp; Ts</a:t>
            </a:r>
            <a:endParaRPr lang="en-US" sz="2800" dirty="0"/>
          </a:p>
          <a:p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AF737D9-6AB4-4FF2-BBDF-B1ECE34D693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066800" y="2779372"/>
            <a:ext cx="4495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Flat 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electrical activity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Confirm in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 leads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 cables &amp; lead connections</a:t>
            </a:r>
          </a:p>
        </p:txBody>
      </p:sp>
    </p:spTree>
    <p:extLst>
      <p:ext uri="{BB962C8B-B14F-4D97-AF65-F5344CB8AC3E}">
        <p14:creationId xmlns:p14="http://schemas.microsoft.com/office/powerpoint/2010/main" val="20165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EFA20-7922-431C-AA31-53D48140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Asystole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D4D7F-BE08-46B1-9A1A-655443A56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03" y="1752600"/>
            <a:ext cx="9144000" cy="45720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This is not a shockable rhythm. Electricity can’t fix nothing.</a:t>
            </a:r>
          </a:p>
          <a:p>
            <a:pPr marL="0" indent="0" algn="ctr">
              <a:buNone/>
            </a:pPr>
            <a:r>
              <a:rPr lang="en-US" dirty="0"/>
              <a:t>If they are talking to you, It’s not asystole.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EB498-5123-4194-B4E5-FA57902DB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03" y="3048000"/>
            <a:ext cx="9410700" cy="36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2414-EA5A-4EE8-9566-A9E488DE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3787D-639A-43E1-9F4F-25EA918CF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799"/>
            <a:ext cx="10058400" cy="45720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 there a pulse? </a:t>
            </a:r>
          </a:p>
          <a:p>
            <a:pPr lvl="1"/>
            <a:r>
              <a:rPr lang="en-US" dirty="0"/>
              <a:t>Yes → Supportive care + Transport</a:t>
            </a:r>
          </a:p>
          <a:p>
            <a:pPr lvl="1"/>
            <a:r>
              <a:rPr lang="en-US" dirty="0"/>
              <a:t>No → CPR</a:t>
            </a:r>
          </a:p>
          <a:p>
            <a:r>
              <a:rPr lang="en-US" dirty="0"/>
              <a:t>Shockable?</a:t>
            </a:r>
          </a:p>
          <a:p>
            <a:pPr lvl="1"/>
            <a:r>
              <a:rPr lang="en-US" dirty="0"/>
              <a:t>Yes→ AED + CPR </a:t>
            </a:r>
          </a:p>
          <a:p>
            <a:pPr lvl="1"/>
            <a:r>
              <a:rPr lang="en-US" dirty="0"/>
              <a:t>No → CPR + Airway + Epi </a:t>
            </a:r>
          </a:p>
          <a:p>
            <a:pPr marL="0" indent="0">
              <a:buNone/>
            </a:pPr>
            <a:r>
              <a:rPr lang="en-US" b="1" dirty="0"/>
              <a:t>Always Check for a pulse before switching to AED mode on the monitor.</a:t>
            </a:r>
          </a:p>
          <a:p>
            <a:r>
              <a:rPr lang="en-US" dirty="0"/>
              <a:t> VTACH can have a pulse</a:t>
            </a:r>
          </a:p>
          <a:p>
            <a:r>
              <a:rPr lang="en-US" dirty="0"/>
              <a:t>AED mode may shock automatically</a:t>
            </a:r>
          </a:p>
          <a:p>
            <a:r>
              <a:rPr lang="en-US" dirty="0"/>
              <a:t>Shocking a perfusing rhythm is a bad day for everyone.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793C61-FC69-449B-910F-1D902B516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57200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CDA68-D982-49D5-9340-B6A3C3CF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AEMT Interventions &amp; Priorities in  Cardiac Arrest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0F9690-23F1-4F22-B82C-C442E68602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636730"/>
            <a:ext cx="28194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Compressions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Airway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IV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vs 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Epinephrine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Narcan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Dextrose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Fluids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6AD61-E3AD-4E35-8154-B153D5E8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288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D1C4-F651-4B89-86F0-01B46384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91B4-B3EB-47AF-AAAE-9752A96C9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If you can’t decide in 10 seconds</a:t>
            </a:r>
          </a:p>
          <a:p>
            <a:pPr lvl="1"/>
            <a:r>
              <a:rPr lang="en-US" sz="2400" dirty="0"/>
              <a:t>Check the pulse</a:t>
            </a:r>
          </a:p>
          <a:p>
            <a:pPr lvl="1"/>
            <a:r>
              <a:rPr lang="en-US" sz="2400" dirty="0"/>
              <a:t>Start CPR if absent</a:t>
            </a:r>
          </a:p>
          <a:p>
            <a:pPr lvl="1"/>
            <a:r>
              <a:rPr lang="en-US" sz="2400" dirty="0"/>
              <a:t>Call for advanced ALS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r>
              <a:rPr lang="en-US" sz="2800" dirty="0"/>
              <a:t>No Overthinking allowed</a:t>
            </a:r>
          </a:p>
        </p:txBody>
      </p:sp>
    </p:spTree>
    <p:extLst>
      <p:ext uri="{BB962C8B-B14F-4D97-AF65-F5344CB8AC3E}">
        <p14:creationId xmlns:p14="http://schemas.microsoft.com/office/powerpoint/2010/main" val="371929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EB14-1C2C-4B8A-BE54-A430E603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97926-8F85-4CF7-996C-9917CF602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 will decide : </a:t>
            </a:r>
          </a:p>
          <a:p>
            <a:r>
              <a:rPr lang="en-US" dirty="0"/>
              <a:t>What is it &amp; what do we do first? </a:t>
            </a:r>
          </a:p>
        </p:txBody>
      </p:sp>
    </p:spTree>
    <p:extLst>
      <p:ext uri="{BB962C8B-B14F-4D97-AF65-F5344CB8AC3E}">
        <p14:creationId xmlns:p14="http://schemas.microsoft.com/office/powerpoint/2010/main" val="296072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2FCC7-9BFD-47C5-B454-3FFE5EB4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54864"/>
            <a:ext cx="3932237" cy="1752600"/>
          </a:xfrm>
        </p:spPr>
        <p:txBody>
          <a:bodyPr/>
          <a:lstStyle/>
          <a:p>
            <a:r>
              <a:rPr lang="en-US" dirty="0"/>
              <a:t>Why EKGs Matter for AEMTs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857E256-C914-4977-8F87-AD71E87FB2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7" r="33027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53A03-7B0F-4E14-8F1A-45931706F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199" y="2054350"/>
            <a:ext cx="4572001" cy="4422649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Rhythm 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electrical activity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Electrical activity ≠ effective perfusion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94ECC-6E26-4987-B099-F83EC1DE61A9}"/>
              </a:ext>
            </a:extLst>
          </p:cNvPr>
          <p:cNvSpPr txBox="1"/>
          <p:nvPr/>
        </p:nvSpPr>
        <p:spPr>
          <a:xfrm>
            <a:off x="685006" y="228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800" dirty="0"/>
              <a:t>What will kill your patient today</a:t>
            </a:r>
            <a:r>
              <a:rPr lang="en-US" sz="1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74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CDD2-CF04-4B90-B64D-C458042E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09B6C7-C0C6-47F2-9413-731E4000A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6" y="2895600"/>
            <a:ext cx="11228207" cy="3095675"/>
          </a:xfrm>
        </p:spPr>
      </p:pic>
    </p:spTree>
    <p:extLst>
      <p:ext uri="{BB962C8B-B14F-4D97-AF65-F5344CB8AC3E}">
        <p14:creationId xmlns:p14="http://schemas.microsoft.com/office/powerpoint/2010/main" val="272035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CA03-94D7-4A88-A2AF-D2F123EA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2C3E55-5E08-45CE-AB9A-6246A475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31379"/>
            <a:ext cx="7471954" cy="5329859"/>
          </a:xfrm>
        </p:spPr>
      </p:pic>
    </p:spTree>
    <p:extLst>
      <p:ext uri="{BB962C8B-B14F-4D97-AF65-F5344CB8AC3E}">
        <p14:creationId xmlns:p14="http://schemas.microsoft.com/office/powerpoint/2010/main" val="323420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CA03-94D7-4A88-A2AF-D2F123EA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29A226-0E81-4105-863D-351E20942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1" y="2625628"/>
            <a:ext cx="10244193" cy="3146489"/>
          </a:xfrm>
        </p:spPr>
      </p:pic>
    </p:spTree>
    <p:extLst>
      <p:ext uri="{BB962C8B-B14F-4D97-AF65-F5344CB8AC3E}">
        <p14:creationId xmlns:p14="http://schemas.microsoft.com/office/powerpoint/2010/main" val="29967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CA03-94D7-4A88-A2AF-D2F123EA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DE6785-709F-46B7-AFCC-421526BAC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3200"/>
            <a:ext cx="9241692" cy="2514600"/>
          </a:xfrm>
        </p:spPr>
      </p:pic>
    </p:spTree>
    <p:extLst>
      <p:ext uri="{BB962C8B-B14F-4D97-AF65-F5344CB8AC3E}">
        <p14:creationId xmlns:p14="http://schemas.microsoft.com/office/powerpoint/2010/main" val="2818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CA03-94D7-4A88-A2AF-D2F123EA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50585E-B863-4770-A43F-81EFA38FD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0"/>
            <a:ext cx="11229975" cy="2057400"/>
          </a:xfrm>
        </p:spPr>
      </p:pic>
    </p:spTree>
    <p:extLst>
      <p:ext uri="{BB962C8B-B14F-4D97-AF65-F5344CB8AC3E}">
        <p14:creationId xmlns:p14="http://schemas.microsoft.com/office/powerpoint/2010/main" val="354269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CA03-94D7-4A88-A2AF-D2F123EA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46F5E8-2E41-4DB1-8DD2-E595582E7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42902"/>
            <a:ext cx="6248400" cy="5115878"/>
          </a:xfrm>
        </p:spPr>
      </p:pic>
    </p:spTree>
    <p:extLst>
      <p:ext uri="{BB962C8B-B14F-4D97-AF65-F5344CB8AC3E}">
        <p14:creationId xmlns:p14="http://schemas.microsoft.com/office/powerpoint/2010/main" val="11772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CA03-94D7-4A88-A2AF-D2F123EA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C6F97C-9546-452D-A63E-3848B7F30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0" y="2438400"/>
            <a:ext cx="10094323" cy="3352800"/>
          </a:xfrm>
        </p:spPr>
      </p:pic>
    </p:spTree>
    <p:extLst>
      <p:ext uri="{BB962C8B-B14F-4D97-AF65-F5344CB8AC3E}">
        <p14:creationId xmlns:p14="http://schemas.microsoft.com/office/powerpoint/2010/main" val="38677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CA03-94D7-4A88-A2AF-D2F123EA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34525A-8D5E-42C3-93AE-6F8A9CA05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828800"/>
            <a:ext cx="10006109" cy="4648200"/>
          </a:xfrm>
        </p:spPr>
      </p:pic>
    </p:spTree>
    <p:extLst>
      <p:ext uri="{BB962C8B-B14F-4D97-AF65-F5344CB8AC3E}">
        <p14:creationId xmlns:p14="http://schemas.microsoft.com/office/powerpoint/2010/main" val="296178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CA03-94D7-4A88-A2AF-D2F123EA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51A7FC-4FC5-49E7-9F40-7145A6288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26768"/>
            <a:ext cx="9144000" cy="3776064"/>
          </a:xfrm>
        </p:spPr>
      </p:pic>
    </p:spTree>
    <p:extLst>
      <p:ext uri="{BB962C8B-B14F-4D97-AF65-F5344CB8AC3E}">
        <p14:creationId xmlns:p14="http://schemas.microsoft.com/office/powerpoint/2010/main" val="394502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CA03-94D7-4A88-A2AF-D2F123EA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655C99-BCA4-4F95-A26C-89F4EA28A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7620000" cy="4927600"/>
          </a:xfrm>
        </p:spPr>
      </p:pic>
    </p:spTree>
    <p:extLst>
      <p:ext uri="{BB962C8B-B14F-4D97-AF65-F5344CB8AC3E}">
        <p14:creationId xmlns:p14="http://schemas.microsoft.com/office/powerpoint/2010/main" val="111834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CC8BB-060C-4526-960A-0DA047A8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Role as an AEMT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918BFB-9DED-4B2B-BB7B-AF46EA16BB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24000" y="1975753"/>
            <a:ext cx="86868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 are not diagnosing disease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 are identifying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lethal rhythms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 job is to:</a:t>
            </a:r>
          </a:p>
          <a:p>
            <a:pPr marL="2286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 CPR</a:t>
            </a:r>
          </a:p>
          <a:p>
            <a:pPr marL="2286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Put them on the AED</a:t>
            </a:r>
          </a:p>
          <a:p>
            <a:pPr marL="2286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Manage basic airway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286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Get access</a:t>
            </a:r>
          </a:p>
          <a:p>
            <a:pPr marL="2286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Push epi ( as applicable)</a:t>
            </a:r>
          </a:p>
          <a:p>
            <a:pPr marL="2286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Call additional ALS early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4061CB-37A5-4D30-9897-540157092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276600"/>
            <a:ext cx="2616334" cy="26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CA03-94D7-4A88-A2AF-D2F123EA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C57848-265F-4170-9A1F-3989CBA6C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3490912"/>
            <a:ext cx="8239125" cy="1247775"/>
          </a:xfrm>
        </p:spPr>
      </p:pic>
    </p:spTree>
    <p:extLst>
      <p:ext uri="{BB962C8B-B14F-4D97-AF65-F5344CB8AC3E}">
        <p14:creationId xmlns:p14="http://schemas.microsoft.com/office/powerpoint/2010/main" val="355822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8371-BBA6-4BA9-A39F-002FABF4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2CFC08-7AFE-4213-A2A4-7E39F6EE1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96223"/>
            <a:ext cx="9144000" cy="3037153"/>
          </a:xfrm>
        </p:spPr>
      </p:pic>
    </p:spTree>
    <p:extLst>
      <p:ext uri="{BB962C8B-B14F-4D97-AF65-F5344CB8AC3E}">
        <p14:creationId xmlns:p14="http://schemas.microsoft.com/office/powerpoint/2010/main" val="21394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8371-BBA6-4BA9-A39F-002FABF4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1FB50B-976B-4654-AB6D-3D2F69EA1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73498"/>
            <a:ext cx="9144000" cy="1282603"/>
          </a:xfrm>
        </p:spPr>
      </p:pic>
    </p:spTree>
    <p:extLst>
      <p:ext uri="{BB962C8B-B14F-4D97-AF65-F5344CB8AC3E}">
        <p14:creationId xmlns:p14="http://schemas.microsoft.com/office/powerpoint/2010/main" val="114957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8371-BBA6-4BA9-A39F-002FABF4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579B52-8A70-467B-B49A-AEAF9C77C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819400"/>
            <a:ext cx="20975659" cy="1990745"/>
          </a:xfrm>
        </p:spPr>
      </p:pic>
    </p:spTree>
    <p:extLst>
      <p:ext uri="{BB962C8B-B14F-4D97-AF65-F5344CB8AC3E}">
        <p14:creationId xmlns:p14="http://schemas.microsoft.com/office/powerpoint/2010/main" val="9824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8371-BBA6-4BA9-A39F-002FABF4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58A826-41FB-4362-8C57-215BEC656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02" y="1828800"/>
            <a:ext cx="8934595" cy="4572000"/>
          </a:xfrm>
        </p:spPr>
      </p:pic>
    </p:spTree>
    <p:extLst>
      <p:ext uri="{BB962C8B-B14F-4D97-AF65-F5344CB8AC3E}">
        <p14:creationId xmlns:p14="http://schemas.microsoft.com/office/powerpoint/2010/main" val="408173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8371-BBA6-4BA9-A39F-002FABF4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49B27A-5C41-48F2-8B8B-56D7569FB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53" y="2971800"/>
            <a:ext cx="8786094" cy="2471738"/>
          </a:xfrm>
        </p:spPr>
      </p:pic>
    </p:spTree>
    <p:extLst>
      <p:ext uri="{BB962C8B-B14F-4D97-AF65-F5344CB8AC3E}">
        <p14:creationId xmlns:p14="http://schemas.microsoft.com/office/powerpoint/2010/main" val="5238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8371-BBA6-4BA9-A39F-002FABF4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480768-379E-495B-9F16-396C55C11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96223"/>
            <a:ext cx="9144000" cy="3037153"/>
          </a:xfrm>
        </p:spPr>
      </p:pic>
    </p:spTree>
    <p:extLst>
      <p:ext uri="{BB962C8B-B14F-4D97-AF65-F5344CB8AC3E}">
        <p14:creationId xmlns:p14="http://schemas.microsoft.com/office/powerpoint/2010/main" val="6971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8371-BBA6-4BA9-A39F-002FABF4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1EA342-A1F0-4879-9F49-B17F36CFD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07" y="1828800"/>
            <a:ext cx="9128785" cy="4572000"/>
          </a:xfrm>
        </p:spPr>
      </p:pic>
    </p:spTree>
    <p:extLst>
      <p:ext uri="{BB962C8B-B14F-4D97-AF65-F5344CB8AC3E}">
        <p14:creationId xmlns:p14="http://schemas.microsoft.com/office/powerpoint/2010/main" val="326140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F747-5ADD-4759-8EBD-E4242D48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C19778-56B6-4A56-8088-A485FC526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14675"/>
            <a:ext cx="7620000" cy="2000250"/>
          </a:xfrm>
        </p:spPr>
      </p:pic>
    </p:spTree>
    <p:extLst>
      <p:ext uri="{BB962C8B-B14F-4D97-AF65-F5344CB8AC3E}">
        <p14:creationId xmlns:p14="http://schemas.microsoft.com/office/powerpoint/2010/main" val="928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F747-5ADD-4759-8EBD-E4242D48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5CD0A1-579D-41CD-BED4-F09268AB0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90" y="1828800"/>
            <a:ext cx="8806420" cy="4572000"/>
          </a:xfrm>
        </p:spPr>
      </p:pic>
    </p:spTree>
    <p:extLst>
      <p:ext uri="{BB962C8B-B14F-4D97-AF65-F5344CB8AC3E}">
        <p14:creationId xmlns:p14="http://schemas.microsoft.com/office/powerpoint/2010/main" val="330537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9F4A-600C-42EE-AC51-1557F1B48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Signs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8CA3C-8F5E-47A2-96B6-26C61DFBA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rhythm is dangerous if it affects: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Perfusion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Mental status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Blood pressure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Pulse quality</a:t>
            </a:r>
          </a:p>
          <a:p>
            <a:endParaRPr lang="en-US" dirty="0"/>
          </a:p>
          <a:p>
            <a:r>
              <a:rPr lang="en-US" dirty="0"/>
              <a:t>No pulse = Cardiac Arrest</a:t>
            </a:r>
          </a:p>
          <a:p>
            <a:r>
              <a:rPr lang="en-US" dirty="0"/>
              <a:t>Cardiac Arrest = CPR first, Rhythm second</a:t>
            </a:r>
          </a:p>
          <a:p>
            <a:r>
              <a:rPr lang="en-US" dirty="0"/>
              <a:t>The Monitor confirms, not decides</a:t>
            </a:r>
          </a:p>
        </p:txBody>
      </p:sp>
    </p:spTree>
    <p:extLst>
      <p:ext uri="{BB962C8B-B14F-4D97-AF65-F5344CB8AC3E}">
        <p14:creationId xmlns:p14="http://schemas.microsoft.com/office/powerpoint/2010/main" val="3459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F747-5ADD-4759-8EBD-E4242D48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D1C114-EDE6-46BE-8B71-008A16F64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51430"/>
            <a:ext cx="9144000" cy="2326740"/>
          </a:xfrm>
        </p:spPr>
      </p:pic>
    </p:spTree>
    <p:extLst>
      <p:ext uri="{BB962C8B-B14F-4D97-AF65-F5344CB8AC3E}">
        <p14:creationId xmlns:p14="http://schemas.microsoft.com/office/powerpoint/2010/main" val="3465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F747-5ADD-4759-8EBD-E4242D48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718081-D3B3-48EC-9579-CAFC31713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96223"/>
            <a:ext cx="9144000" cy="3037153"/>
          </a:xfrm>
        </p:spPr>
      </p:pic>
    </p:spTree>
    <p:extLst>
      <p:ext uri="{BB962C8B-B14F-4D97-AF65-F5344CB8AC3E}">
        <p14:creationId xmlns:p14="http://schemas.microsoft.com/office/powerpoint/2010/main" val="321744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F747-5ADD-4759-8EBD-E4242D48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5CFDAD-1B43-495F-9CA7-FA9C660D6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0"/>
            <a:ext cx="7696200" cy="4401422"/>
          </a:xfrm>
        </p:spPr>
      </p:pic>
    </p:spTree>
    <p:extLst>
      <p:ext uri="{BB962C8B-B14F-4D97-AF65-F5344CB8AC3E}">
        <p14:creationId xmlns:p14="http://schemas.microsoft.com/office/powerpoint/2010/main" val="42892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28AA-C967-4EE5-AD66-683F67D4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Lead Placement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08D7B-A89F-4514-BCD4-B130E9BA97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Ideally, the limb leads should go on the limbs. </a:t>
            </a:r>
          </a:p>
          <a:p>
            <a:r>
              <a:rPr lang="en-US" dirty="0"/>
              <a:t>Alternative placement for monitoring</a:t>
            </a:r>
          </a:p>
          <a:p>
            <a:pPr lvl="1"/>
            <a:r>
              <a:rPr lang="en-US" b="1" dirty="0"/>
              <a:t>RA (White):</a:t>
            </a:r>
            <a:r>
              <a:rPr lang="en-US" dirty="0"/>
              <a:t> Right upper chest</a:t>
            </a:r>
          </a:p>
          <a:p>
            <a:pPr lvl="1"/>
            <a:r>
              <a:rPr lang="en-US" b="1" dirty="0"/>
              <a:t>LA (Black):</a:t>
            </a:r>
            <a:r>
              <a:rPr lang="en-US" dirty="0"/>
              <a:t> Left upper chest</a:t>
            </a:r>
          </a:p>
          <a:p>
            <a:pPr lvl="1"/>
            <a:r>
              <a:rPr lang="en-US" b="1" dirty="0"/>
              <a:t>RL (Green):</a:t>
            </a:r>
            <a:r>
              <a:rPr lang="en-US" dirty="0"/>
              <a:t> Right lower chest or abdomen</a:t>
            </a:r>
          </a:p>
          <a:p>
            <a:pPr lvl="1"/>
            <a:r>
              <a:rPr lang="en-US" b="1" dirty="0"/>
              <a:t>LL (Red):</a:t>
            </a:r>
            <a:r>
              <a:rPr lang="en-US" dirty="0"/>
              <a:t> Left lower chest or abdomen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dirty="0"/>
              <a:t>Limb leads may be placed on the torso , </a:t>
            </a:r>
            <a:r>
              <a:rPr lang="en-US" b="1" dirty="0"/>
              <a:t>keep them symmetrical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3DF0B3-1342-4B59-A370-7D910EFBA5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Teaching Points</a:t>
            </a:r>
          </a:p>
          <a:p>
            <a:endParaRPr lang="en-US" dirty="0"/>
          </a:p>
          <a:p>
            <a:pPr lvl="1"/>
            <a:r>
              <a:rPr lang="en-US" dirty="0"/>
              <a:t>Clean, dry skin (shave if needed)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Avoid bony areas and muscle mass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Don’t mix limb heights (no shoulder + abdomen combos)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Poor placement = artifact, fake rhythms, bad decisions</a:t>
            </a:r>
          </a:p>
        </p:txBody>
      </p:sp>
    </p:spTree>
    <p:extLst>
      <p:ext uri="{BB962C8B-B14F-4D97-AF65-F5344CB8AC3E}">
        <p14:creationId xmlns:p14="http://schemas.microsoft.com/office/powerpoint/2010/main" val="38523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83F6-CECC-4B55-9F19-69B7CF37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Crooked leads make crooked rhythms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8AB56E-39D6-4530-9DEF-2B25C71551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92425"/>
            <a:ext cx="7239000" cy="450837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F2471-ADE3-4D87-B175-E91D70BDC4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6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7B44-A6C2-4BAA-8C9B-8D89783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744200" cy="1325563"/>
          </a:xfrm>
        </p:spPr>
        <p:txBody>
          <a:bodyPr/>
          <a:lstStyle/>
          <a:p>
            <a:r>
              <a:rPr lang="en-US" dirty="0"/>
              <a:t>12- Lead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9BF8-3021-4D20-9BBC-EE2F0DBE7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4"/>
            <a:ext cx="5486400" cy="4575175"/>
          </a:xfrm>
        </p:spPr>
        <p:txBody>
          <a:bodyPr>
            <a:normAutofit/>
          </a:bodyPr>
          <a:lstStyle/>
          <a:p>
            <a:r>
              <a:rPr lang="en-US" sz="2000" dirty="0"/>
              <a:t>Torso placement acceptable </a:t>
            </a:r>
            <a:r>
              <a:rPr lang="en-US" sz="2000" dirty="0" err="1"/>
              <a:t>in</a:t>
            </a:r>
            <a:r>
              <a:rPr lang="en-US" sz="2000" b="1" dirty="0" err="1"/>
              <a:t>Limb</a:t>
            </a:r>
            <a:r>
              <a:rPr lang="en-US" sz="2000" b="1" dirty="0"/>
              <a:t> Leads (Same as 4-Lead)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RA, LA, RL, LL placed </a:t>
            </a:r>
            <a:r>
              <a:rPr lang="en-US" sz="1800" b="1" dirty="0"/>
              <a:t>symmetrically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prehospital setting for monitoring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Precordial (Chest) Leads</a:t>
            </a:r>
          </a:p>
          <a:p>
            <a:pPr lvl="1"/>
            <a:r>
              <a:rPr lang="en-US" b="1" dirty="0"/>
              <a:t>V1:</a:t>
            </a:r>
            <a:r>
              <a:rPr lang="en-US" dirty="0"/>
              <a:t> 4th intercostal space, right sternal border</a:t>
            </a:r>
          </a:p>
          <a:p>
            <a:pPr lvl="1"/>
            <a:r>
              <a:rPr lang="en-US" b="1" dirty="0"/>
              <a:t>V2:</a:t>
            </a:r>
            <a:r>
              <a:rPr lang="en-US" dirty="0"/>
              <a:t> 4th intercostal space, left sternal border</a:t>
            </a:r>
          </a:p>
          <a:p>
            <a:pPr lvl="1"/>
            <a:r>
              <a:rPr lang="en-US" b="1" dirty="0"/>
              <a:t>V4:</a:t>
            </a:r>
            <a:r>
              <a:rPr lang="en-US" dirty="0"/>
              <a:t> 5th intercostal space, mid-clavicular line</a:t>
            </a:r>
          </a:p>
          <a:p>
            <a:pPr lvl="1"/>
            <a:r>
              <a:rPr lang="en-US" b="1" dirty="0"/>
              <a:t>V3:</a:t>
            </a:r>
            <a:r>
              <a:rPr lang="en-US" dirty="0"/>
              <a:t> Between V2 and V4</a:t>
            </a:r>
          </a:p>
          <a:p>
            <a:pPr lvl="1"/>
            <a:r>
              <a:rPr lang="en-US" b="1" dirty="0"/>
              <a:t>V5:</a:t>
            </a:r>
            <a:r>
              <a:rPr lang="en-US" dirty="0"/>
              <a:t> Anterior axillary line, level with V4</a:t>
            </a:r>
          </a:p>
          <a:p>
            <a:pPr lvl="1"/>
            <a:r>
              <a:rPr lang="en-US" b="1" dirty="0"/>
              <a:t>V6:</a:t>
            </a:r>
            <a:r>
              <a:rPr lang="en-US" dirty="0"/>
              <a:t> Mid-axillary line, level with V4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C75B9-54FD-4962-9D13-F5C4FB43C2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Chest leads go </a:t>
            </a:r>
            <a:r>
              <a:rPr lang="en-US" b="1" dirty="0"/>
              <a:t>on bare, clean skin</a:t>
            </a:r>
          </a:p>
          <a:p>
            <a:r>
              <a:rPr lang="en-US" dirty="0"/>
              <a:t>Move breast tissue, not leads</a:t>
            </a:r>
            <a:endParaRPr lang="en-US" b="1" dirty="0"/>
          </a:p>
          <a:p>
            <a:r>
              <a:rPr lang="en-US" dirty="0"/>
              <a:t>Incorrect V1/V2 placement is the </a:t>
            </a:r>
            <a:r>
              <a:rPr lang="en-US" b="1" dirty="0"/>
              <a:t>#1 12-lead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718D-7058-45E4-9330-FA7121A3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Lead placement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D9DC9C-F85E-494D-8ACE-CE1486AEF2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5624"/>
            <a:ext cx="5105400" cy="458054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0B27FA-DFF4-405B-893A-D1F16D2EDE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4"/>
            <a:ext cx="5757848" cy="4536875"/>
          </a:xfrm>
        </p:spPr>
      </p:pic>
    </p:spTree>
    <p:extLst>
      <p:ext uri="{BB962C8B-B14F-4D97-AF65-F5344CB8AC3E}">
        <p14:creationId xmlns:p14="http://schemas.microsoft.com/office/powerpoint/2010/main" val="80537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211</TotalTime>
  <Words>1071</Words>
  <Application>Microsoft Office PowerPoint</Application>
  <PresentationFormat>Widescreen</PresentationFormat>
  <Paragraphs>255</Paragraphs>
  <Slides>52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Franklin Gothic Medium</vt:lpstr>
      <vt:lpstr>Open Sans</vt:lpstr>
      <vt:lpstr>Medical Design 16x9</vt:lpstr>
      <vt:lpstr>EKGs for AEMTs</vt:lpstr>
      <vt:lpstr>Objectives</vt:lpstr>
      <vt:lpstr>Why EKGs Matter for AEMTs</vt:lpstr>
      <vt:lpstr>Your Role as an AEMT</vt:lpstr>
      <vt:lpstr>Vital Signs Matter</vt:lpstr>
      <vt:lpstr>4 Lead Placement </vt:lpstr>
      <vt:lpstr>Crooked leads make crooked rhythms</vt:lpstr>
      <vt:lpstr>12- Lead Placement</vt:lpstr>
      <vt:lpstr>12 Lead placement</vt:lpstr>
      <vt:lpstr>The Absolute Basics of an EKG Strip</vt:lpstr>
      <vt:lpstr>What you actually look at:</vt:lpstr>
      <vt:lpstr>Rhythm Categories</vt:lpstr>
      <vt:lpstr>Normal Sinus Rhythm ( NSR)</vt:lpstr>
      <vt:lpstr>Normal Sinus Rhythm ( NSR)</vt:lpstr>
      <vt:lpstr>Sinus Bradycardia</vt:lpstr>
      <vt:lpstr>Sinus Bradycardia</vt:lpstr>
      <vt:lpstr>Sinus Tachycardia</vt:lpstr>
      <vt:lpstr>Sinus Tachycardia</vt:lpstr>
      <vt:lpstr>Ventricular Fibrillation ( V-Fib)</vt:lpstr>
      <vt:lpstr>Ventricular Fibrillation ( V-Fib)</vt:lpstr>
      <vt:lpstr>Ventricular Tachycardia ( V-Tach)</vt:lpstr>
      <vt:lpstr>Ventricular Tachycardia ( V-Tach)</vt:lpstr>
      <vt:lpstr>Ventricular Tachycardia ( V-Tach)</vt:lpstr>
      <vt:lpstr>Asystole</vt:lpstr>
      <vt:lpstr>Asystole</vt:lpstr>
      <vt:lpstr>Key Information</vt:lpstr>
      <vt:lpstr>AEMT Interventions &amp; Priorities in  Cardiac Arrest</vt:lpstr>
      <vt:lpstr>One More Rule</vt:lpstr>
      <vt:lpstr>Let’s Practice! </vt:lpstr>
      <vt:lpstr>What is it? </vt:lpstr>
      <vt:lpstr>What is it? </vt:lpstr>
      <vt:lpstr>What is it? </vt:lpstr>
      <vt:lpstr>What is it? </vt:lpstr>
      <vt:lpstr>What is it? </vt:lpstr>
      <vt:lpstr>What is it? </vt:lpstr>
      <vt:lpstr>What is it? </vt:lpstr>
      <vt:lpstr>What is it? </vt:lpstr>
      <vt:lpstr>What is it? </vt:lpstr>
      <vt:lpstr>What is it? </vt:lpstr>
      <vt:lpstr>What is it? </vt:lpstr>
      <vt:lpstr>What is it? </vt:lpstr>
      <vt:lpstr>What is it? </vt:lpstr>
      <vt:lpstr>What is it? </vt:lpstr>
      <vt:lpstr>What is it? </vt:lpstr>
      <vt:lpstr>What is it? </vt:lpstr>
      <vt:lpstr>What is it? </vt:lpstr>
      <vt:lpstr>What is it? </vt:lpstr>
      <vt:lpstr>What is it? </vt:lpstr>
      <vt:lpstr>What is it? </vt:lpstr>
      <vt:lpstr>What is it? </vt:lpstr>
      <vt:lpstr>What is it? </vt:lpstr>
      <vt:lpstr>Any questions?</vt:lpstr>
    </vt:vector>
  </TitlesOfParts>
  <Manager>Jessica Duncan</Manager>
  <Company>Southern Union State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EKGs for AEMTs</dc:title>
  <dc:creator>Duncan, Jessica;Chris Downs</dc:creator>
  <cp:lastModifiedBy>Duncan, Jessica</cp:lastModifiedBy>
  <cp:revision>22</cp:revision>
  <dcterms:created xsi:type="dcterms:W3CDTF">2026-02-03T15:26:00Z</dcterms:created>
  <dcterms:modified xsi:type="dcterms:W3CDTF">2026-02-09T15:56:35Z</dcterms:modified>
</cp:coreProperties>
</file>